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tiff" ContentType="image/tiff"/>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7" r:id="rId1"/>
  </p:sldMasterIdLst>
  <p:notesMasterIdLst>
    <p:notesMasterId r:id="rId28"/>
  </p:notesMasterIdLst>
  <p:sldIdLst>
    <p:sldId id="365" r:id="rId2"/>
    <p:sldId id="331" r:id="rId3"/>
    <p:sldId id="368" r:id="rId4"/>
    <p:sldId id="4963" r:id="rId5"/>
    <p:sldId id="2147470753" r:id="rId6"/>
    <p:sldId id="369" r:id="rId7"/>
    <p:sldId id="4962" r:id="rId8"/>
    <p:sldId id="2147470754" r:id="rId9"/>
    <p:sldId id="2147470755" r:id="rId10"/>
    <p:sldId id="2147470757" r:id="rId11"/>
    <p:sldId id="2147470758" r:id="rId12"/>
    <p:sldId id="2147470759" r:id="rId13"/>
    <p:sldId id="2147470760" r:id="rId14"/>
    <p:sldId id="2147470761" r:id="rId15"/>
    <p:sldId id="2147470762" r:id="rId16"/>
    <p:sldId id="639" r:id="rId17"/>
    <p:sldId id="640" r:id="rId18"/>
    <p:sldId id="1541" r:id="rId19"/>
    <p:sldId id="645" r:id="rId20"/>
    <p:sldId id="2147470763" r:id="rId21"/>
    <p:sldId id="4950" r:id="rId22"/>
    <p:sldId id="2147470764" r:id="rId23"/>
    <p:sldId id="2147470765" r:id="rId24"/>
    <p:sldId id="2147470766" r:id="rId25"/>
    <p:sldId id="4947" r:id="rId26"/>
    <p:sldId id="3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E4C"/>
    <a:srgbClr val="013544"/>
    <a:srgbClr val="4F8F75"/>
    <a:srgbClr val="00586E"/>
    <a:srgbClr val="003645"/>
    <a:srgbClr val="004728"/>
    <a:srgbClr val="FAF7F4"/>
    <a:srgbClr val="3F9C7A"/>
    <a:srgbClr val="539DAB"/>
    <a:srgbClr val="AAADA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FA220EE-ED1F-4DBA-98A4-FBE62A725004}">
  <a:tblStyle styleId="{FFA220EE-ED1F-4DBA-98A4-FBE62A725004}" styleName="Hyland">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chemeClr val="lt1"/>
              </a:solidFill>
            </a:ln>
          </a:bottom>
          <a:insideH>
            <a:ln w="12700" cmpd="sng">
              <a:solidFill>
                <a:schemeClr val="accent4"/>
              </a:solidFill>
            </a:ln>
          </a:insideH>
          <a:insideV>
            <a:ln w="0" cmpd="sng">
              <a:solidFill>
                <a:schemeClr val="lt1"/>
              </a:solidFill>
            </a:ln>
          </a:insideV>
        </a:tcBdr>
        <a:fill>
          <a:solidFill>
            <a:schemeClr val="accent6">
              <a:tint val="100000"/>
            </a:schemeClr>
          </a:solidFill>
        </a:fill>
      </a:tcStyle>
    </a:wholeTbl>
    <a:band1H>
      <a:tcStyle>
        <a:tcBdr/>
        <a:fill>
          <a:solidFill>
            <a:schemeClr val="accent5">
              <a:tint val="100000"/>
            </a:schemeClr>
          </a:solidFill>
        </a:fill>
      </a:tcStyle>
    </a:band1H>
    <a:band2H>
      <a:tcStyle>
        <a:tcBdr/>
      </a:tcStyle>
    </a:band2H>
    <a:band1V>
      <a:tcStyle>
        <a:tcBdr/>
        <a:fill>
          <a:solidFill>
            <a:schemeClr val="accent5">
              <a:tint val="60000"/>
            </a:schemeClr>
          </a:solidFill>
        </a:fill>
      </a:tcStyle>
    </a:band1V>
    <a:band2V>
      <a:tcStyle>
        <a:tcBdr/>
      </a:tcStyle>
    </a:band2V>
    <a:lastCol>
      <a:tcTxStyle b="on">
        <a:fontRef idx="minor">
          <a:prstClr val="black"/>
        </a:fontRef>
        <a:schemeClr val="dk1"/>
      </a:tcTxStyle>
      <a:tcStyle>
        <a:tcBdr/>
        <a:fill>
          <a:solidFill>
            <a:schemeClr val="accent4"/>
          </a:solidFill>
        </a:fill>
      </a:tcStyle>
    </a:lastCol>
    <a:firstCol>
      <a:tcTxStyle b="on">
        <a:fontRef idx="minor">
          <a:prstClr val="black"/>
        </a:fontRef>
        <a:schemeClr val="dk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9895" autoAdjust="0"/>
  </p:normalViewPr>
  <p:slideViewPr>
    <p:cSldViewPr showGuides="1">
      <p:cViewPr varScale="1">
        <p:scale>
          <a:sx n="103" d="100"/>
          <a:sy n="103" d="100"/>
        </p:scale>
        <p:origin x="952" y="184"/>
      </p:cViewPr>
      <p:guideLst>
        <p:guide orient="horz" pos="2160"/>
        <p:guide pos="3840"/>
      </p:guideLst>
    </p:cSldViewPr>
  </p:slideViewPr>
  <p:outlineViewPr>
    <p:cViewPr>
      <p:scale>
        <a:sx n="33" d="100"/>
        <a:sy n="33" d="100"/>
      </p:scale>
      <p:origin x="0" y="-1056"/>
    </p:cViewPr>
  </p:outlineViewPr>
  <p:notesTextViewPr>
    <p:cViewPr>
      <p:scale>
        <a:sx n="1" d="1"/>
        <a:sy n="1" d="1"/>
      </p:scale>
      <p:origin x="0" y="0"/>
    </p:cViewPr>
  </p:notesTextViewPr>
  <p:sorterViewPr>
    <p:cViewPr>
      <p:scale>
        <a:sx n="100" d="100"/>
        <a:sy n="100" d="100"/>
      </p:scale>
      <p:origin x="0" y="0"/>
    </p:cViewPr>
  </p:sorter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04133-B5B0-4351-8158-4F0E5EB1E2BF}" type="datetimeFigureOut">
              <a:rPr lang="en-US" smtClean="0"/>
              <a:t>2/13/25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8F7F9-57EC-49CF-9FCD-2B781E4B449F}" type="slidenum">
              <a:rPr lang="en-US" smtClean="0"/>
              <a:t>‹#›</a:t>
            </a:fld>
            <a:endParaRPr lang="en-US"/>
          </a:p>
        </p:txBody>
      </p:sp>
    </p:spTree>
    <p:extLst>
      <p:ext uri="{BB962C8B-B14F-4D97-AF65-F5344CB8AC3E}">
        <p14:creationId xmlns:p14="http://schemas.microsoft.com/office/powerpoint/2010/main" val="36516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DEC8F7F9-57EC-49CF-9FCD-2B781E4B449F}" type="slidenum">
              <a:rPr lang="en-US" smtClean="0"/>
              <a:t>1</a:t>
            </a:fld>
            <a:endParaRPr lang="en-US"/>
          </a:p>
        </p:txBody>
      </p:sp>
    </p:spTree>
    <p:extLst>
      <p:ext uri="{BB962C8B-B14F-4D97-AF65-F5344CB8AC3E}">
        <p14:creationId xmlns:p14="http://schemas.microsoft.com/office/powerpoint/2010/main" val="426121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E92BB-25FE-914B-98FF-21DA7304AD35}" type="slidenum">
              <a:rPr lang="en-US" smtClean="0"/>
              <a:t>19</a:t>
            </a:fld>
            <a:endParaRPr lang="en-US"/>
          </a:p>
        </p:txBody>
      </p:sp>
    </p:spTree>
    <p:extLst>
      <p:ext uri="{BB962C8B-B14F-4D97-AF65-F5344CB8AC3E}">
        <p14:creationId xmlns:p14="http://schemas.microsoft.com/office/powerpoint/2010/main" val="1413388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CE82D-71C1-40BB-9F9F-BFC8B0CAA11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79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8F7F9-57EC-49CF-9FCD-2B781E4B449F}" type="slidenum">
              <a:rPr lang="en-US" smtClean="0"/>
              <a:t>24</a:t>
            </a:fld>
            <a:endParaRPr lang="en-US"/>
          </a:p>
        </p:txBody>
      </p:sp>
    </p:spTree>
    <p:extLst>
      <p:ext uri="{BB962C8B-B14F-4D97-AF65-F5344CB8AC3E}">
        <p14:creationId xmlns:p14="http://schemas.microsoft.com/office/powerpoint/2010/main" val="176470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E92BB-25FE-914B-98FF-21DA7304AD35}" type="slidenum">
              <a:rPr kumimoji="0" lang="en-US"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894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photo options</a:t>
            </a:r>
          </a:p>
        </p:txBody>
      </p:sp>
      <p:sp>
        <p:nvSpPr>
          <p:cNvPr id="4" name="Slide Number Placeholder 3"/>
          <p:cNvSpPr>
            <a:spLocks noGrp="1"/>
          </p:cNvSpPr>
          <p:nvPr>
            <p:ph type="sldNum" sz="quarter" idx="5"/>
          </p:nvPr>
        </p:nvSpPr>
        <p:spPr/>
        <p:txBody>
          <a:bodyPr/>
          <a:lstStyle/>
          <a:p>
            <a:fld id="{DEC8F7F9-57EC-49CF-9FCD-2B781E4B449F}" type="slidenum">
              <a:rPr lang="en-US" smtClean="0"/>
              <a:t>3</a:t>
            </a:fld>
            <a:endParaRPr lang="en-US"/>
          </a:p>
        </p:txBody>
      </p:sp>
    </p:spTree>
    <p:extLst>
      <p:ext uri="{BB962C8B-B14F-4D97-AF65-F5344CB8AC3E}">
        <p14:creationId xmlns:p14="http://schemas.microsoft.com/office/powerpoint/2010/main" val="285123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Manuel</a:t>
            </a:r>
            <a:endParaRPr dirty="0"/>
          </a:p>
        </p:txBody>
      </p:sp>
      <p:sp>
        <p:nvSpPr>
          <p:cNvPr id="1008" name="Google Shape;10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7827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0" name="Google Shape;13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1" name="Google Shape;13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837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Grouping: Content grouped by the processes and workflows that teams work within</a:t>
            </a:r>
          </a:p>
          <a:p>
            <a:r>
              <a:rPr lang="en-US" dirty="0"/>
              <a:t>Business Categorization: Foundational organizational structure of your business that systems align with</a:t>
            </a:r>
          </a:p>
          <a:p>
            <a:r>
              <a:rPr lang="en-US" dirty="0"/>
              <a:t>Analytic Objects: Data objects from other systems that content can be analyzed against</a:t>
            </a:r>
          </a:p>
          <a:p>
            <a:endParaRPr lang="en-US" dirty="0"/>
          </a:p>
          <a:p>
            <a:endParaRPr lang="en-US" dirty="0"/>
          </a:p>
          <a:p>
            <a:r>
              <a:rPr lang="en-US" dirty="0"/>
              <a:t>NOTE: ask Uri and Dave for ideas for the biz objects critical for analytics like content effectiveness – need to compare assets/content against? transactions, deal size, time on site, engagement metrics? – but more the biz objects which contain that data – is it sessions, customer metrics, engagement event or what? Tried to so</a:t>
            </a:r>
          </a:p>
          <a:p>
            <a:endParaRPr lang="en-US" dirty="0"/>
          </a:p>
        </p:txBody>
      </p:sp>
      <p:sp>
        <p:nvSpPr>
          <p:cNvPr id="4" name="Slide Number Placeholder 3"/>
          <p:cNvSpPr>
            <a:spLocks noGrp="1"/>
          </p:cNvSpPr>
          <p:nvPr>
            <p:ph type="sldNum" sz="quarter" idx="5"/>
          </p:nvPr>
        </p:nvSpPr>
        <p:spPr/>
        <p:txBody>
          <a:bodyPr/>
          <a:lstStyle/>
          <a:p>
            <a:fld id="{DEC8F7F9-57EC-49CF-9FCD-2B781E4B449F}" type="slidenum">
              <a:rPr lang="en-US" smtClean="0"/>
              <a:t>12</a:t>
            </a:fld>
            <a:endParaRPr lang="en-US"/>
          </a:p>
        </p:txBody>
      </p:sp>
    </p:spTree>
    <p:extLst>
      <p:ext uri="{BB962C8B-B14F-4D97-AF65-F5344CB8AC3E}">
        <p14:creationId xmlns:p14="http://schemas.microsoft.com/office/powerpoint/2010/main" val="221341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Nuxeo studio is:</a:t>
            </a:r>
          </a:p>
          <a:p>
            <a:pPr lvl="1"/>
            <a:r>
              <a:rPr lang="en-US" dirty="0"/>
              <a:t>A visual tool to configure Nuxeo Platform based applications</a:t>
            </a:r>
          </a:p>
          <a:p>
            <a:pPr lvl="1"/>
            <a:r>
              <a:rPr lang="en-US" dirty="0"/>
              <a:t>Available as an online service (SaaS)</a:t>
            </a:r>
          </a:p>
          <a:p>
            <a:pPr lvl="1"/>
            <a:r>
              <a:rPr lang="en-US" dirty="0"/>
              <a:t>A delivery and deployment channel through Nuxeo Update Center</a:t>
            </a:r>
          </a:p>
          <a:p>
            <a:r>
              <a:rPr lang="en-US" dirty="0"/>
              <a:t>With Nuxeo studio you can:</a:t>
            </a:r>
          </a:p>
          <a:p>
            <a:pPr lvl="1"/>
            <a:r>
              <a:rPr lang="en-US" dirty="0"/>
              <a:t>Configure and adapt your application</a:t>
            </a:r>
          </a:p>
          <a:p>
            <a:pPr lvl="1"/>
            <a:r>
              <a:rPr lang="en-US" dirty="0"/>
              <a:t>From document typology to business rules enforcement</a:t>
            </a:r>
          </a:p>
          <a:p>
            <a:pPr lvl="1"/>
            <a:r>
              <a:rPr lang="en-US" dirty="0"/>
              <a:t>Without needing development work</a:t>
            </a:r>
          </a:p>
          <a:p>
            <a:pPr lvl="1"/>
            <a:r>
              <a:rPr lang="en-US" dirty="0"/>
              <a:t>Save time and money, by focusing on your business needs</a:t>
            </a:r>
          </a:p>
          <a:p>
            <a:pPr lvl="1"/>
            <a:r>
              <a:rPr lang="en-US" dirty="0"/>
              <a:t>Ensure long-term maintenance of your application thanks to the target platform deployment option. Nuxeo guarantees that customization made with Studio will be compatible with next versions of Nuxeo.</a:t>
            </a:r>
          </a:p>
          <a:p>
            <a:endParaRPr lang="en-US" dirty="0"/>
          </a:p>
        </p:txBody>
      </p:sp>
      <p:sp>
        <p:nvSpPr>
          <p:cNvPr id="4" name="Slide Number Placeholder 3"/>
          <p:cNvSpPr>
            <a:spLocks noGrp="1"/>
          </p:cNvSpPr>
          <p:nvPr>
            <p:ph type="sldNum" sz="quarter" idx="5"/>
          </p:nvPr>
        </p:nvSpPr>
        <p:spPr/>
        <p:txBody>
          <a:bodyPr/>
          <a:lstStyle/>
          <a:p>
            <a:fld id="{DEC8F7F9-57EC-49CF-9FCD-2B781E4B449F}" type="slidenum">
              <a:rPr lang="en-US" smtClean="0"/>
              <a:t>13</a:t>
            </a:fld>
            <a:endParaRPr lang="en-US"/>
          </a:p>
        </p:txBody>
      </p:sp>
    </p:spTree>
    <p:extLst>
      <p:ext uri="{BB962C8B-B14F-4D97-AF65-F5344CB8AC3E}">
        <p14:creationId xmlns:p14="http://schemas.microsoft.com/office/powerpoint/2010/main" val="130069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E92BB-25FE-914B-98FF-21DA7304AD35}" type="slidenum">
              <a:rPr lang="en-US" smtClean="0"/>
              <a:t>16</a:t>
            </a:fld>
            <a:endParaRPr lang="en-US"/>
          </a:p>
        </p:txBody>
      </p:sp>
    </p:spTree>
    <p:extLst>
      <p:ext uri="{BB962C8B-B14F-4D97-AF65-F5344CB8AC3E}">
        <p14:creationId xmlns:p14="http://schemas.microsoft.com/office/powerpoint/2010/main" val="187937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E92BB-25FE-914B-98FF-21DA7304AD35}" type="slidenum">
              <a:rPr lang="en-US" smtClean="0"/>
              <a:t>17</a:t>
            </a:fld>
            <a:endParaRPr lang="en-US"/>
          </a:p>
        </p:txBody>
      </p:sp>
    </p:spTree>
    <p:extLst>
      <p:ext uri="{BB962C8B-B14F-4D97-AF65-F5344CB8AC3E}">
        <p14:creationId xmlns:p14="http://schemas.microsoft.com/office/powerpoint/2010/main" val="21421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E92BB-25FE-914B-98FF-21DA7304AD35}" type="slidenum">
              <a:rPr lang="en-US" smtClean="0"/>
              <a:t>18</a:t>
            </a:fld>
            <a:endParaRPr lang="en-US"/>
          </a:p>
        </p:txBody>
      </p:sp>
    </p:spTree>
    <p:extLst>
      <p:ext uri="{BB962C8B-B14F-4D97-AF65-F5344CB8AC3E}">
        <p14:creationId xmlns:p14="http://schemas.microsoft.com/office/powerpoint/2010/main" val="1596302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Opening slide">
    <p:spTree>
      <p:nvGrpSpPr>
        <p:cNvPr id="1" name=""/>
        <p:cNvGrpSpPr/>
        <p:nvPr/>
      </p:nvGrpSpPr>
      <p:grpSpPr>
        <a:xfrm>
          <a:off x="0" y="0"/>
          <a:ext cx="0" cy="0"/>
          <a:chOff x="0" y="0"/>
          <a:chExt cx="0" cy="0"/>
        </a:xfrm>
      </p:grpSpPr>
      <p:pic>
        <p:nvPicPr>
          <p:cNvPr id="4" name="Picture 3" descr="A green text on a black background&#10;&#10;Description automatically generated with medium confidence">
            <a:extLst>
              <a:ext uri="{FF2B5EF4-FFF2-40B4-BE49-F238E27FC236}">
                <a16:creationId xmlns:a16="http://schemas.microsoft.com/office/drawing/2014/main" id="{A4E41B6B-AE8A-D4C4-1AC2-109ACBC9424E}"/>
              </a:ext>
            </a:extLst>
          </p:cNvPr>
          <p:cNvPicPr>
            <a:picLocks noChangeAspect="1"/>
          </p:cNvPicPr>
          <p:nvPr userDrawn="1"/>
        </p:nvPicPr>
        <p:blipFill>
          <a:blip r:embed="rId2"/>
          <a:stretch>
            <a:fillRect/>
          </a:stretch>
        </p:blipFill>
        <p:spPr>
          <a:xfrm>
            <a:off x="4267200" y="2827406"/>
            <a:ext cx="3657600" cy="1203188"/>
          </a:xfrm>
          <a:prstGeom prst="rect">
            <a:avLst/>
          </a:prstGeom>
        </p:spPr>
      </p:pic>
    </p:spTree>
    <p:extLst>
      <p:ext uri="{BB962C8B-B14F-4D97-AF65-F5344CB8AC3E}">
        <p14:creationId xmlns:p14="http://schemas.microsoft.com/office/powerpoint/2010/main" val="23324341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 full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7999"/>
          </a:xfrm>
          <a:solidFill>
            <a:schemeClr val="accent5"/>
          </a:solidFill>
        </p:spPr>
        <p:txBody>
          <a:bodyPr/>
          <a:lstStyle>
            <a:lvl1pPr>
              <a:defRPr baseline="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3973756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ub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BF06C-5074-4EAE-BC2A-F332C3F56963}"/>
              </a:ext>
            </a:extLst>
          </p:cNvPr>
          <p:cNvSpPr/>
          <p:nvPr/>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381000" y="2062162"/>
            <a:ext cx="4572000" cy="2738438"/>
          </a:xfrm>
        </p:spPr>
        <p:txBody>
          <a:bodyPr tIns="91440" bIns="91440" anchor="ctr">
            <a:normAutofit/>
          </a:bodyPr>
          <a:lstStyle>
            <a:lvl1pPr>
              <a:defRPr sz="4000">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5410200" y="2062162"/>
            <a:ext cx="6400800" cy="2738438"/>
          </a:xfrm>
        </p:spPr>
        <p:txBody>
          <a:bodyPr lIns="91440" tIns="91440" rIns="91440" bIns="91440" anchor="ctr">
            <a:noAutofit/>
          </a:bodyPr>
          <a:lstStyle>
            <a:lvl1pPr marL="344488" indent="-231775">
              <a:buFont typeface="Arial" panose="020B0604020202020204" pitchFamily="34" charset="0"/>
              <a:buChar char="•"/>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8" name="Rectangle 7">
            <a:extLst>
              <a:ext uri="{FF2B5EF4-FFF2-40B4-BE49-F238E27FC236}">
                <a16:creationId xmlns:a16="http://schemas.microsoft.com/office/drawing/2014/main" id="{9958F5B4-1B95-5BAD-F23C-906165B26EE4}"/>
              </a:ext>
            </a:extLst>
          </p:cNvPr>
          <p:cNvSpPr/>
          <p:nvPr userDrawn="1"/>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82778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section header -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BF06C-5074-4EAE-BC2A-F332C3F56963}"/>
              </a:ext>
            </a:extLst>
          </p:cNvPr>
          <p:cNvSpPr/>
          <p:nvPr/>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p:nvPr>
        </p:nvSpPr>
        <p:spPr>
          <a:xfrm>
            <a:off x="5410200" y="2062162"/>
            <a:ext cx="6400800" cy="2738438"/>
          </a:xfrm>
        </p:spPr>
        <p:txBody>
          <a:bodyPr lIns="91440" tIns="91440" rIns="91440" bIns="91440" anchor="ctr">
            <a:noAutofit/>
          </a:bodyPr>
          <a:lstStyle>
            <a:lvl1pPr marL="344488" indent="-231775">
              <a:buFont typeface="Arial" panose="020B0604020202020204" pitchFamily="34" charset="0"/>
              <a:buChar char="•"/>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2" name="Picture 1" descr="Logo&#10;&#10;Description automatically generated">
            <a:extLst>
              <a:ext uri="{FF2B5EF4-FFF2-40B4-BE49-F238E27FC236}">
                <a16:creationId xmlns:a16="http://schemas.microsoft.com/office/drawing/2014/main" id="{391D099F-7B17-DEE8-E98E-F9597163C828}"/>
              </a:ext>
            </a:extLst>
          </p:cNvPr>
          <p:cNvPicPr>
            <a:picLocks noChangeAspect="1"/>
          </p:cNvPicPr>
          <p:nvPr/>
        </p:nvPicPr>
        <p:blipFill>
          <a:blip r:embed="rId2"/>
          <a:stretch>
            <a:fillRect/>
          </a:stretch>
        </p:blipFill>
        <p:spPr>
          <a:xfrm>
            <a:off x="1053877" y="2924011"/>
            <a:ext cx="3073846" cy="1009978"/>
          </a:xfrm>
          <a:prstGeom prst="rect">
            <a:avLst/>
          </a:prstGeom>
        </p:spPr>
      </p:pic>
      <p:sp>
        <p:nvSpPr>
          <p:cNvPr id="8" name="Rectangle 7">
            <a:extLst>
              <a:ext uri="{FF2B5EF4-FFF2-40B4-BE49-F238E27FC236}">
                <a16:creationId xmlns:a16="http://schemas.microsoft.com/office/drawing/2014/main" id="{A96138A9-8E22-3647-612E-CC336286CC15}"/>
              </a:ext>
            </a:extLst>
          </p:cNvPr>
          <p:cNvSpPr/>
          <p:nvPr userDrawn="1"/>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A green text on a black background&#10;&#10;Description automatically generated with medium confidence">
            <a:extLst>
              <a:ext uri="{FF2B5EF4-FFF2-40B4-BE49-F238E27FC236}">
                <a16:creationId xmlns:a16="http://schemas.microsoft.com/office/drawing/2014/main" id="{B39640FB-D011-D842-B70B-25CD4DFCBF49}"/>
              </a:ext>
            </a:extLst>
          </p:cNvPr>
          <p:cNvPicPr>
            <a:picLocks noChangeAspect="1"/>
          </p:cNvPicPr>
          <p:nvPr userDrawn="1"/>
        </p:nvPicPr>
        <p:blipFill>
          <a:blip r:embed="rId3"/>
          <a:stretch>
            <a:fillRect/>
          </a:stretch>
        </p:blipFill>
        <p:spPr>
          <a:xfrm>
            <a:off x="914400" y="2877539"/>
            <a:ext cx="3352800" cy="1102922"/>
          </a:xfrm>
          <a:prstGeom prst="rect">
            <a:avLst/>
          </a:prstGeom>
        </p:spPr>
      </p:pic>
    </p:spTree>
    <p:extLst>
      <p:ext uri="{BB962C8B-B14F-4D97-AF65-F5344CB8AC3E}">
        <p14:creationId xmlns:p14="http://schemas.microsoft.com/office/powerpoint/2010/main" val="33907382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381000" y="228601"/>
            <a:ext cx="11430000" cy="685799"/>
          </a:xfrm>
        </p:spPr>
        <p:txBody>
          <a:bodyPr/>
          <a:lstStyle>
            <a:lvl1pPr>
              <a:defRPr cap="none">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6ADA06-0604-402E-96FC-C5A69639078C}"/>
              </a:ext>
            </a:extLst>
          </p:cNvPr>
          <p:cNvSpPr>
            <a:spLocks noGrp="1"/>
          </p:cNvSpPr>
          <p:nvPr>
            <p:ph idx="1" hasCustomPrompt="1"/>
          </p:nvPr>
        </p:nvSpPr>
        <p:spPr>
          <a:xfrm>
            <a:off x="381000" y="1247480"/>
            <a:ext cx="11430000" cy="5153319"/>
          </a:xfrm>
        </p:spPr>
        <p:txBody>
          <a:bodyPr/>
          <a:lstStyle>
            <a:lvl1pPr marL="347472" indent="-228600">
              <a:defRPr/>
            </a:lvl1pPr>
            <a:lvl2pPr marL="566928" indent="-228600">
              <a:defRPr/>
            </a:lvl2pPr>
            <a:lvl3pPr marL="914400" indent="-228600">
              <a:defRPr>
                <a:solidFill>
                  <a:schemeClr val="accent6"/>
                </a:solidFill>
              </a:defRPr>
            </a:lvl3pPr>
            <a:lvl4pPr marL="1261872" indent="-228600">
              <a:defRPr>
                <a:solidFill>
                  <a:schemeClr val="accent6"/>
                </a:solidFill>
              </a:defRPr>
            </a:lvl4pPr>
            <a:lvl5pPr marL="1481328" indent="-228600">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5949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381000" y="228601"/>
            <a:ext cx="11430000" cy="685799"/>
          </a:xfrm>
        </p:spPr>
        <p:txBody>
          <a:bodyPr/>
          <a:lstStyle>
            <a:lvl1pPr>
              <a:defRPr cap="none">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6ADA06-0604-402E-96FC-C5A69639078C}"/>
              </a:ext>
            </a:extLst>
          </p:cNvPr>
          <p:cNvSpPr>
            <a:spLocks noGrp="1"/>
          </p:cNvSpPr>
          <p:nvPr>
            <p:ph idx="1" hasCustomPrompt="1"/>
          </p:nvPr>
        </p:nvSpPr>
        <p:spPr>
          <a:xfrm>
            <a:off x="381000" y="1247480"/>
            <a:ext cx="11430000" cy="5153319"/>
          </a:xfrm>
        </p:spPr>
        <p:txBody>
          <a:bodyPr/>
          <a:lstStyle>
            <a:lvl1pPr marL="347472" indent="-228600">
              <a:defRPr/>
            </a:lvl1pPr>
            <a:lvl2pPr marL="566928" indent="-228600">
              <a:defRPr/>
            </a:lvl2pPr>
            <a:lvl3pPr marL="914400" indent="-228600">
              <a:defRPr>
                <a:solidFill>
                  <a:schemeClr val="accent6"/>
                </a:solidFill>
              </a:defRPr>
            </a:lvl3pPr>
            <a:lvl4pPr marL="1261872" indent="-228600">
              <a:defRPr>
                <a:solidFill>
                  <a:schemeClr val="accent6"/>
                </a:solidFill>
              </a:defRPr>
            </a:lvl4pPr>
            <a:lvl5pPr marL="1481328" indent="-228600">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7E9016F2-3606-A3A6-5E91-FC2E9F64CFA0}"/>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9" name="Footer Placeholder 4">
            <a:extLst>
              <a:ext uri="{FF2B5EF4-FFF2-40B4-BE49-F238E27FC236}">
                <a16:creationId xmlns:a16="http://schemas.microsoft.com/office/drawing/2014/main" id="{549E8D5F-B4DE-9CF6-E9CC-745F67D95124}"/>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CFDC9C8-0F31-D465-8BD7-3CDCAC8DF4AD}"/>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19" name="Picture 18" descr="Shape, rectangle&#10;&#10;Description automatically generated">
            <a:extLst>
              <a:ext uri="{FF2B5EF4-FFF2-40B4-BE49-F238E27FC236}">
                <a16:creationId xmlns:a16="http://schemas.microsoft.com/office/drawing/2014/main" id="{CA2ADEA0-EA54-3D03-D054-6DFD29C01B3C}"/>
              </a:ext>
            </a:extLst>
          </p:cNvPr>
          <p:cNvPicPr>
            <a:picLocks noChangeAspect="1"/>
          </p:cNvPicPr>
          <p:nvPr userDrawn="1"/>
        </p:nvPicPr>
        <p:blipFill rotWithShape="1">
          <a:blip r:embed="rId2"/>
          <a:srcRect l="3125" t="35211"/>
          <a:stretch/>
        </p:blipFill>
        <p:spPr>
          <a:xfrm>
            <a:off x="0" y="0"/>
            <a:ext cx="11811000" cy="1096699"/>
          </a:xfrm>
          <a:prstGeom prst="rect">
            <a:avLst/>
          </a:prstGeom>
        </p:spPr>
      </p:pic>
      <p:sp>
        <p:nvSpPr>
          <p:cNvPr id="20" name="Oval 19">
            <a:extLst>
              <a:ext uri="{FF2B5EF4-FFF2-40B4-BE49-F238E27FC236}">
                <a16:creationId xmlns:a16="http://schemas.microsoft.com/office/drawing/2014/main" id="{4ED51C6E-DD5A-8FC8-748C-8007E47CDAC0}"/>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9488400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2188952" cy="1138773"/>
          </a:xfrm>
          <a:solidFill>
            <a:schemeClr val="accent2"/>
          </a:solidFill>
          <a:ln>
            <a:noFill/>
          </a:ln>
        </p:spPr>
        <p:txBody>
          <a:bodyPr wrap="square" lIns="457200" tIns="91440" bIns="0">
            <a:noAutofit/>
          </a:bodyPr>
          <a:lstStyle>
            <a:lvl1pPr>
              <a:lnSpc>
                <a:spcPct val="85000"/>
              </a:lnSpc>
              <a:defRPr sz="32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accent6"/>
                </a:solidFill>
              </a:defRPr>
            </a:lvl3pPr>
            <a:lvl4pPr>
              <a:defRPr>
                <a:solidFill>
                  <a:schemeClr val="accent6"/>
                </a:solidFill>
              </a:defRPr>
            </a:lvl4pPr>
            <a:lvl5pPr marL="1481328" indent="-228600">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15817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2188952" cy="1138773"/>
          </a:xfrm>
          <a:solidFill>
            <a:schemeClr val="accent1"/>
          </a:solidFill>
          <a:ln>
            <a:noFill/>
          </a:ln>
        </p:spPr>
        <p:txBody>
          <a:bodyPr wrap="square" lIns="457200" tIns="91440" bIns="0">
            <a:noAutofit/>
          </a:bodyPr>
          <a:lstStyle>
            <a:lvl1pPr>
              <a:lnSpc>
                <a:spcPct val="85000"/>
              </a:lnSpc>
              <a:defRPr sz="32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accent6"/>
                </a:solidFill>
              </a:defRPr>
            </a:lvl3pPr>
            <a:lvl4pPr>
              <a:defRPr>
                <a:solidFill>
                  <a:schemeClr val="accent6"/>
                </a:solidFill>
              </a:defRPr>
            </a:lvl4pPr>
            <a:lvl5pPr marL="1481328" indent="-228600">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689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hasCustomPrompt="1"/>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57314"/>
            <a:ext cx="5486401" cy="5143473"/>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6324600" y="1257313"/>
            <a:ext cx="5486400" cy="5143426"/>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1" name="Footer Placeholder 10"/>
          <p:cNvSpPr>
            <a:spLocks noGrp="1"/>
          </p:cNvSpPr>
          <p:nvPr>
            <p:ph type="ftr" sz="quarter" idx="11"/>
          </p:nvPr>
        </p:nvSpPr>
        <p:spPr>
          <a:xfrm>
            <a:off x="2209800" y="6629401"/>
            <a:ext cx="7772400" cy="114300"/>
          </a:xfrm>
          <a:prstGeom prst="rect">
            <a:avLst/>
          </a:prstGeom>
        </p:spPr>
        <p:txBody>
          <a:bodyPr/>
          <a:lstStyle/>
          <a:p>
            <a:endParaRPr lang="en-US"/>
          </a:p>
        </p:txBody>
      </p:sp>
      <p:sp>
        <p:nvSpPr>
          <p:cNvPr id="12" name="Slide Number Placeholder 11"/>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5" name="Picture 4" descr="Shape, rectangle&#10;&#10;Description automatically generated">
            <a:extLst>
              <a:ext uri="{FF2B5EF4-FFF2-40B4-BE49-F238E27FC236}">
                <a16:creationId xmlns:a16="http://schemas.microsoft.com/office/drawing/2014/main" id="{98BB4DEC-F29A-17E7-359B-C2A938F6380F}"/>
              </a:ext>
            </a:extLst>
          </p:cNvPr>
          <p:cNvPicPr>
            <a:picLocks noChangeAspect="1"/>
          </p:cNvPicPr>
          <p:nvPr/>
        </p:nvPicPr>
        <p:blipFill rotWithShape="1">
          <a:blip r:embed="rId2"/>
          <a:srcRect l="3125" t="35211"/>
          <a:stretch/>
        </p:blipFill>
        <p:spPr>
          <a:xfrm>
            <a:off x="0" y="0"/>
            <a:ext cx="11811000" cy="1096699"/>
          </a:xfrm>
          <a:prstGeom prst="rect">
            <a:avLst/>
          </a:prstGeom>
        </p:spPr>
      </p:pic>
      <p:sp>
        <p:nvSpPr>
          <p:cNvPr id="13" name="Oval 12">
            <a:extLst>
              <a:ext uri="{FF2B5EF4-FFF2-40B4-BE49-F238E27FC236}">
                <a16:creationId xmlns:a16="http://schemas.microsoft.com/office/drawing/2014/main" id="{CF057772-F0B3-66D3-A509-AA9CAB7EC6DE}"/>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964872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hasCustomPrompt="1"/>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1" y="1247421"/>
            <a:ext cx="36576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4267200" y="1247420"/>
            <a:ext cx="36576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8153400" y="1247420"/>
            <a:ext cx="3657600" cy="5153319"/>
          </a:xfrm>
        </p:spPr>
        <p:txBody>
          <a:bodyPr>
            <a:noAutofit/>
          </a:bodyPr>
          <a:lstStyle>
            <a:lvl1pPr>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1"/>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8" name="Footer Placeholder 7"/>
          <p:cNvSpPr>
            <a:spLocks noGrp="1"/>
          </p:cNvSpPr>
          <p:nvPr>
            <p:ph type="ftr" sz="quarter" idx="12"/>
          </p:nvPr>
        </p:nvSpPr>
        <p:spPr>
          <a:xfrm>
            <a:off x="2209800" y="6629401"/>
            <a:ext cx="7772400" cy="114300"/>
          </a:xfrm>
          <a:prstGeom prst="rect">
            <a:avLst/>
          </a:prstGeom>
        </p:spPr>
        <p:txBody>
          <a:bodyPr/>
          <a:lstStyle/>
          <a:p>
            <a:endParaRPr lang="en-US"/>
          </a:p>
        </p:txBody>
      </p:sp>
      <p:sp>
        <p:nvSpPr>
          <p:cNvPr id="9" name="Slide Number Placeholder 8"/>
          <p:cNvSpPr>
            <a:spLocks noGrp="1"/>
          </p:cNvSpPr>
          <p:nvPr>
            <p:ph type="sldNum" sz="quarter" idx="13"/>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6" name="Picture 5" descr="Shape, rectangle&#10;&#10;Description automatically generated">
            <a:extLst>
              <a:ext uri="{FF2B5EF4-FFF2-40B4-BE49-F238E27FC236}">
                <a16:creationId xmlns:a16="http://schemas.microsoft.com/office/drawing/2014/main" id="{46E33732-072D-1A5F-DEEB-8F511A7CBFBE}"/>
              </a:ext>
            </a:extLst>
          </p:cNvPr>
          <p:cNvPicPr>
            <a:picLocks noChangeAspect="1"/>
          </p:cNvPicPr>
          <p:nvPr/>
        </p:nvPicPr>
        <p:blipFill rotWithShape="1">
          <a:blip r:embed="rId2"/>
          <a:srcRect l="3125" t="35211"/>
          <a:stretch/>
        </p:blipFill>
        <p:spPr>
          <a:xfrm>
            <a:off x="0" y="0"/>
            <a:ext cx="11811000" cy="1096699"/>
          </a:xfrm>
          <a:prstGeom prst="rect">
            <a:avLst/>
          </a:prstGeom>
        </p:spPr>
      </p:pic>
      <p:sp>
        <p:nvSpPr>
          <p:cNvPr id="10" name="Oval 9">
            <a:extLst>
              <a:ext uri="{FF2B5EF4-FFF2-40B4-BE49-F238E27FC236}">
                <a16:creationId xmlns:a16="http://schemas.microsoft.com/office/drawing/2014/main" id="{274DA04E-42DD-0A29-5522-3DA0CB1A92B1}"/>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11" name="Picture 10" descr="Shape, rectangle&#10;&#10;Description automatically generated">
            <a:extLst>
              <a:ext uri="{FF2B5EF4-FFF2-40B4-BE49-F238E27FC236}">
                <a16:creationId xmlns:a16="http://schemas.microsoft.com/office/drawing/2014/main" id="{03424365-71EA-9456-862B-9E69BACBAF5C}"/>
              </a:ext>
            </a:extLst>
          </p:cNvPr>
          <p:cNvPicPr>
            <a:picLocks noChangeAspect="1"/>
          </p:cNvPicPr>
          <p:nvPr userDrawn="1"/>
        </p:nvPicPr>
        <p:blipFill rotWithShape="1">
          <a:blip r:embed="rId2"/>
          <a:srcRect l="3125" t="35211"/>
          <a:stretch/>
        </p:blipFill>
        <p:spPr>
          <a:xfrm>
            <a:off x="0" y="0"/>
            <a:ext cx="11811000" cy="1096699"/>
          </a:xfrm>
          <a:prstGeom prst="rect">
            <a:avLst/>
          </a:prstGeom>
        </p:spPr>
      </p:pic>
      <p:sp>
        <p:nvSpPr>
          <p:cNvPr id="12" name="Oval 11">
            <a:extLst>
              <a:ext uri="{FF2B5EF4-FFF2-40B4-BE49-F238E27FC236}">
                <a16:creationId xmlns:a16="http://schemas.microsoft.com/office/drawing/2014/main" id="{89229776-DBE9-CD79-2E05-4326F2F6BEB2}"/>
              </a:ext>
            </a:extLst>
          </p:cNvPr>
          <p:cNvSpPr/>
          <p:nvPr userDrawn="1"/>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172980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hasCustomPrompt="1"/>
          </p:nvPr>
        </p:nvSpPr>
        <p:spPr>
          <a:xfrm>
            <a:off x="381000" y="228601"/>
            <a:ext cx="11430000" cy="685799"/>
          </a:xfr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47421"/>
            <a:ext cx="27432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32766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61722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333503CF-D95E-41B4-AA9C-512E591D0A1D}"/>
              </a:ext>
            </a:extLst>
          </p:cNvPr>
          <p:cNvSpPr>
            <a:spLocks noGrp="1"/>
          </p:cNvSpPr>
          <p:nvPr>
            <p:ph sz="half" idx="11"/>
          </p:nvPr>
        </p:nvSpPr>
        <p:spPr>
          <a:xfrm>
            <a:off x="90678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2"/>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0" name="Footer Placeholder 9"/>
          <p:cNvSpPr>
            <a:spLocks noGrp="1"/>
          </p:cNvSpPr>
          <p:nvPr>
            <p:ph type="ftr" sz="quarter" idx="13"/>
          </p:nvPr>
        </p:nvSpPr>
        <p:spPr>
          <a:xfrm>
            <a:off x="2209800" y="6629401"/>
            <a:ext cx="7772400" cy="114300"/>
          </a:xfrm>
          <a:prstGeom prst="rect">
            <a:avLst/>
          </a:prstGeom>
        </p:spPr>
        <p:txBody>
          <a:bodyPr/>
          <a:lstStyle/>
          <a:p>
            <a:endParaRPr lang="en-US"/>
          </a:p>
        </p:txBody>
      </p:sp>
      <p:sp>
        <p:nvSpPr>
          <p:cNvPr id="11" name="Slide Number Placeholder 10"/>
          <p:cNvSpPr>
            <a:spLocks noGrp="1"/>
          </p:cNvSpPr>
          <p:nvPr>
            <p:ph type="sldNum" sz="quarter" idx="14"/>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7" name="Picture 6" descr="Shape, rectangle&#10;&#10;Description automatically generated">
            <a:extLst>
              <a:ext uri="{FF2B5EF4-FFF2-40B4-BE49-F238E27FC236}">
                <a16:creationId xmlns:a16="http://schemas.microsoft.com/office/drawing/2014/main" id="{FA97D884-C472-4C6C-EE8E-2861CBAE7D1B}"/>
              </a:ext>
            </a:extLst>
          </p:cNvPr>
          <p:cNvPicPr>
            <a:picLocks noChangeAspect="1"/>
          </p:cNvPicPr>
          <p:nvPr/>
        </p:nvPicPr>
        <p:blipFill rotWithShape="1">
          <a:blip r:embed="rId2"/>
          <a:srcRect l="3125" t="35211"/>
          <a:stretch/>
        </p:blipFill>
        <p:spPr>
          <a:xfrm>
            <a:off x="0" y="0"/>
            <a:ext cx="11811000" cy="1096699"/>
          </a:xfrm>
          <a:prstGeom prst="rect">
            <a:avLst/>
          </a:prstGeom>
        </p:spPr>
      </p:pic>
      <p:sp>
        <p:nvSpPr>
          <p:cNvPr id="12" name="Oval 11">
            <a:extLst>
              <a:ext uri="{FF2B5EF4-FFF2-40B4-BE49-F238E27FC236}">
                <a16:creationId xmlns:a16="http://schemas.microsoft.com/office/drawing/2014/main" id="{E6595597-847F-323A-2440-A026643BF0B4}"/>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8" name="Picture 7" descr="Shape, rectangle&#10;&#10;Description automatically generated">
            <a:extLst>
              <a:ext uri="{FF2B5EF4-FFF2-40B4-BE49-F238E27FC236}">
                <a16:creationId xmlns:a16="http://schemas.microsoft.com/office/drawing/2014/main" id="{8C407192-1B7C-E986-6691-616F7F7B0EC5}"/>
              </a:ext>
            </a:extLst>
          </p:cNvPr>
          <p:cNvPicPr>
            <a:picLocks noChangeAspect="1"/>
          </p:cNvPicPr>
          <p:nvPr userDrawn="1"/>
        </p:nvPicPr>
        <p:blipFill rotWithShape="1">
          <a:blip r:embed="rId2"/>
          <a:srcRect l="3125" t="35211"/>
          <a:stretch/>
        </p:blipFill>
        <p:spPr>
          <a:xfrm>
            <a:off x="0" y="0"/>
            <a:ext cx="11811000" cy="1096699"/>
          </a:xfrm>
          <a:prstGeom prst="rect">
            <a:avLst/>
          </a:prstGeom>
        </p:spPr>
      </p:pic>
      <p:sp>
        <p:nvSpPr>
          <p:cNvPr id="13" name="Oval 12">
            <a:extLst>
              <a:ext uri="{FF2B5EF4-FFF2-40B4-BE49-F238E27FC236}">
                <a16:creationId xmlns:a16="http://schemas.microsoft.com/office/drawing/2014/main" id="{2822E843-6CA4-6657-C7FA-BC6D29330EDF}"/>
              </a:ext>
            </a:extLst>
          </p:cNvPr>
          <p:cNvSpPr/>
          <p:nvPr userDrawn="1"/>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662207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blue">
    <p:bg>
      <p:bgPr>
        <a:solidFill>
          <a:srgbClr val="013544"/>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C62AE3FC-AF9A-7722-9027-5826DA463F35}"/>
              </a:ext>
            </a:extLst>
          </p:cNvPr>
          <p:cNvPicPr>
            <a:picLocks noChangeAspect="1"/>
          </p:cNvPicPr>
          <p:nvPr userDrawn="1"/>
        </p:nvPicPr>
        <p:blipFill rotWithShape="1">
          <a:blip r:embed="rId2"/>
          <a:srcRect l="7187" t="26536"/>
          <a:stretch/>
        </p:blipFill>
        <p:spPr>
          <a:xfrm>
            <a:off x="0" y="800100"/>
            <a:ext cx="11582400" cy="3272983"/>
          </a:xfrm>
          <a:prstGeom prst="rect">
            <a:avLst/>
          </a:prstGeom>
        </p:spPr>
      </p:pic>
      <p:pic>
        <p:nvPicPr>
          <p:cNvPr id="89" name="Picture 88" descr="Shape, rectangle&#10;&#10;Description automatically generated">
            <a:extLst>
              <a:ext uri="{FF2B5EF4-FFF2-40B4-BE49-F238E27FC236}">
                <a16:creationId xmlns:a16="http://schemas.microsoft.com/office/drawing/2014/main" id="{4713C585-8BF0-C627-4E29-EF4516CF444E}"/>
              </a:ext>
            </a:extLst>
          </p:cNvPr>
          <p:cNvPicPr>
            <a:picLocks noChangeAspect="1"/>
          </p:cNvPicPr>
          <p:nvPr/>
        </p:nvPicPr>
        <p:blipFill rotWithShape="1">
          <a:blip r:embed="rId2"/>
          <a:srcRect l="7187" t="26536"/>
          <a:stretch/>
        </p:blipFill>
        <p:spPr>
          <a:xfrm>
            <a:off x="0" y="800100"/>
            <a:ext cx="11582400" cy="3272983"/>
          </a:xfrm>
          <a:prstGeom prst="rect">
            <a:avLst/>
          </a:prstGeom>
        </p:spPr>
      </p:pic>
      <p:sp>
        <p:nvSpPr>
          <p:cNvPr id="79" name="Rectangle 78">
            <a:extLst>
              <a:ext uri="{FF2B5EF4-FFF2-40B4-BE49-F238E27FC236}">
                <a16:creationId xmlns:a16="http://schemas.microsoft.com/office/drawing/2014/main" id="{0627A5D6-B4F4-EF52-BFC1-09BBFD7E34E3}"/>
              </a:ext>
            </a:extLst>
          </p:cNvPr>
          <p:cNvSpPr/>
          <p:nvPr/>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0" name="Rectangle 79">
            <a:extLst>
              <a:ext uri="{FF2B5EF4-FFF2-40B4-BE49-F238E27FC236}">
                <a16:creationId xmlns:a16="http://schemas.microsoft.com/office/drawing/2014/main" id="{2F081D0F-6284-6D61-5295-14E9325C676A}"/>
              </a:ext>
            </a:extLst>
          </p:cNvPr>
          <p:cNvSpPr/>
          <p:nvPr/>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F856BAD2-19D3-4272-958C-5CE2489BC65C}"/>
              </a:ext>
            </a:extLst>
          </p:cNvPr>
          <p:cNvSpPr>
            <a:spLocks noGrp="1"/>
          </p:cNvSpPr>
          <p:nvPr>
            <p:ph type="ctrTitle" hasCustomPrompt="1"/>
          </p:nvPr>
        </p:nvSpPr>
        <p:spPr>
          <a:xfrm>
            <a:off x="719563" y="1943100"/>
            <a:ext cx="10177037" cy="1690632"/>
          </a:xfrm>
          <a:noFill/>
        </p:spPr>
        <p:txBody>
          <a:bodyPr anchor="b">
            <a:normAutofit/>
          </a:bodyPr>
          <a:lstStyle>
            <a:lvl1pPr algn="l">
              <a:defRPr sz="5000" b="1" cap="none" baseline="0">
                <a:solidFill>
                  <a:schemeClr val="bg1"/>
                </a:solidFill>
                <a:latin typeface="+mj-lt"/>
              </a:defRPr>
            </a:lvl1pPr>
          </a:lstStyle>
          <a:p>
            <a:r>
              <a:rPr lang="en-US" dirty="0"/>
              <a:t>Click to edit </a:t>
            </a:r>
            <a:br>
              <a:rPr lang="en-US" dirty="0"/>
            </a:br>
            <a:r>
              <a:rPr lang="en-US" dirty="0"/>
              <a:t>Presentation title</a:t>
            </a:r>
          </a:p>
        </p:txBody>
      </p:sp>
      <p:sp>
        <p:nvSpPr>
          <p:cNvPr id="28" name="Text Placeholder 27"/>
          <p:cNvSpPr>
            <a:spLocks noGrp="1"/>
          </p:cNvSpPr>
          <p:nvPr>
            <p:ph type="body" sz="quarter" idx="13" hasCustomPrompt="1"/>
          </p:nvPr>
        </p:nvSpPr>
        <p:spPr>
          <a:xfrm>
            <a:off x="719564" y="4343400"/>
            <a:ext cx="6290837" cy="1274801"/>
          </a:xfrm>
          <a:noFill/>
        </p:spPr>
        <p:txBody>
          <a:bodyPr wrap="square" lIns="91440" anchor="ctr">
            <a:normAutofit/>
          </a:bodyPr>
          <a:lstStyle>
            <a:lvl1pPr marL="0" indent="0">
              <a:spcAft>
                <a:spcPts val="600"/>
              </a:spcAft>
              <a:buNone/>
              <a:defRPr sz="2600" baseline="0">
                <a:solidFill>
                  <a:schemeClr val="bg1"/>
                </a:solidFill>
              </a:defRPr>
            </a:lvl1pPr>
          </a:lstStyle>
          <a:p>
            <a:pPr lvl="0"/>
            <a:r>
              <a:rPr lang="en-US" dirty="0"/>
              <a:t>Presenter Name</a:t>
            </a:r>
          </a:p>
          <a:p>
            <a:pPr lvl="0"/>
            <a:r>
              <a:rPr lang="en-US" dirty="0"/>
              <a:t>Presenter Title</a:t>
            </a:r>
          </a:p>
        </p:txBody>
      </p:sp>
      <p:pic>
        <p:nvPicPr>
          <p:cNvPr id="9" name="Picture 8" descr="Logo&#10;&#10;Description automatically generated">
            <a:extLst>
              <a:ext uri="{FF2B5EF4-FFF2-40B4-BE49-F238E27FC236}">
                <a16:creationId xmlns:a16="http://schemas.microsoft.com/office/drawing/2014/main" id="{C4E1D9B8-16D0-CC38-683E-9ECDB59E2D76}"/>
              </a:ext>
            </a:extLst>
          </p:cNvPr>
          <p:cNvPicPr>
            <a:picLocks noChangeAspect="1"/>
          </p:cNvPicPr>
          <p:nvPr/>
        </p:nvPicPr>
        <p:blipFill>
          <a:blip r:embed="rId3"/>
          <a:stretch>
            <a:fillRect/>
          </a:stretch>
        </p:blipFill>
        <p:spPr>
          <a:xfrm>
            <a:off x="721522" y="210648"/>
            <a:ext cx="1285415" cy="422352"/>
          </a:xfrm>
          <a:prstGeom prst="rect">
            <a:avLst/>
          </a:prstGeom>
        </p:spPr>
      </p:pic>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accent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2200" b="0"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76" name="Footer Placeholder 4">
            <a:extLst>
              <a:ext uri="{FF2B5EF4-FFF2-40B4-BE49-F238E27FC236}">
                <a16:creationId xmlns:a16="http://schemas.microsoft.com/office/drawing/2014/main" id="{0EE63C2F-21FB-585F-E57E-81920FA90D07}"/>
              </a:ext>
            </a:extLst>
          </p:cNvPr>
          <p:cNvSpPr>
            <a:spLocks noGrp="1"/>
          </p:cNvSpPr>
          <p:nvPr>
            <p:ph type="ftr" sz="quarter" idx="11"/>
          </p:nvPr>
        </p:nvSpPr>
        <p:spPr>
          <a:xfrm>
            <a:off x="719563" y="6491917"/>
            <a:ext cx="10408439" cy="137484"/>
          </a:xfrm>
        </p:spPr>
        <p:txBody>
          <a:bodyPr/>
          <a:lstStyle>
            <a:lvl1pPr algn="l">
              <a:defRPr sz="800"/>
            </a:lvl1pPr>
          </a:lstStyle>
          <a:p>
            <a:r>
              <a:rPr lang="en-US"/>
              <a:t>©2023 Hyland Software, Inc. and its affiliates. All rights reserved. All Hyland product names are registered or unregistered trademarks of Hyland Software, Inc. or its affiliates in the United States and other countries.</a:t>
            </a:r>
            <a:endParaRPr lang="en-US" dirty="0"/>
          </a:p>
        </p:txBody>
      </p:sp>
      <p:sp>
        <p:nvSpPr>
          <p:cNvPr id="3" name="Oval 2">
            <a:extLst>
              <a:ext uri="{FF2B5EF4-FFF2-40B4-BE49-F238E27FC236}">
                <a16:creationId xmlns:a16="http://schemas.microsoft.com/office/drawing/2014/main" id="{0C12B530-906F-045A-6ED0-63EB7723DB17}"/>
              </a:ext>
            </a:extLst>
          </p:cNvPr>
          <p:cNvSpPr/>
          <p:nvPr/>
        </p:nvSpPr>
        <p:spPr bwMode="auto">
          <a:xfrm>
            <a:off x="11480008" y="1356874"/>
            <a:ext cx="164592" cy="164592"/>
          </a:xfrm>
          <a:prstGeom prst="ellipse">
            <a:avLst/>
          </a:prstGeom>
          <a:solidFill>
            <a:schemeClr val="bg1"/>
          </a:solidFill>
          <a:ln w="381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17" name="Text Placeholder 15">
            <a:extLst>
              <a:ext uri="{FF2B5EF4-FFF2-40B4-BE49-F238E27FC236}">
                <a16:creationId xmlns:a16="http://schemas.microsoft.com/office/drawing/2014/main" id="{DB9FEC64-DE7C-B0AE-76AC-CFDF03698335}"/>
              </a:ext>
            </a:extLst>
          </p:cNvPr>
          <p:cNvSpPr>
            <a:spLocks noGrp="1"/>
          </p:cNvSpPr>
          <p:nvPr>
            <p:ph type="body" sz="quarter" idx="14" hasCustomPrompt="1"/>
          </p:nvPr>
        </p:nvSpPr>
        <p:spPr>
          <a:xfrm>
            <a:off x="719561" y="1227215"/>
            <a:ext cx="10177037" cy="674583"/>
          </a:xfrm>
        </p:spPr>
        <p:txBody>
          <a:bodyPr/>
          <a:lstStyle>
            <a:lvl1pPr marL="0" indent="0">
              <a:buFontTx/>
              <a:buNone/>
              <a:defRPr sz="3200">
                <a:solidFill>
                  <a:schemeClr val="bg1"/>
                </a:solidFill>
              </a:defRPr>
            </a:lvl1pPr>
          </a:lstStyle>
          <a:p>
            <a:pPr lvl="0"/>
            <a:r>
              <a:rPr lang="en-US" dirty="0"/>
              <a:t>Click to edit subtitle</a:t>
            </a:r>
          </a:p>
        </p:txBody>
      </p:sp>
      <p:sp>
        <p:nvSpPr>
          <p:cNvPr id="5" name="Rectangle 4">
            <a:extLst>
              <a:ext uri="{FF2B5EF4-FFF2-40B4-BE49-F238E27FC236}">
                <a16:creationId xmlns:a16="http://schemas.microsoft.com/office/drawing/2014/main" id="{ADBF3A49-CB59-785D-AC47-8EC69267D390}"/>
              </a:ext>
            </a:extLst>
          </p:cNvPr>
          <p:cNvSpPr/>
          <p:nvPr userDrawn="1"/>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ACD19C0F-8D0B-77CE-E075-38E8D32417E3}"/>
              </a:ext>
            </a:extLst>
          </p:cNvPr>
          <p:cNvSpPr/>
          <p:nvPr userDrawn="1"/>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 name="Date Placeholder 3">
            <a:extLst>
              <a:ext uri="{FF2B5EF4-FFF2-40B4-BE49-F238E27FC236}">
                <a16:creationId xmlns:a16="http://schemas.microsoft.com/office/drawing/2014/main" id="{5845FC30-4A85-D1FA-55B5-81973B4D1D73}"/>
              </a:ext>
            </a:extLst>
          </p:cNvPr>
          <p:cNvSpPr txBox="1">
            <a:spLocks/>
          </p:cNvSpPr>
          <p:nvPr userDrawn="1"/>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2" name="Picture 11" descr="A green text on a black background&#10;&#10;Description automatically generated with medium confidence">
            <a:extLst>
              <a:ext uri="{FF2B5EF4-FFF2-40B4-BE49-F238E27FC236}">
                <a16:creationId xmlns:a16="http://schemas.microsoft.com/office/drawing/2014/main" id="{C731B13A-5E5D-F56A-57FE-D82FCB7E7AD2}"/>
              </a:ext>
            </a:extLst>
          </p:cNvPr>
          <p:cNvPicPr>
            <a:picLocks noChangeAspect="1"/>
          </p:cNvPicPr>
          <p:nvPr userDrawn="1"/>
        </p:nvPicPr>
        <p:blipFill>
          <a:blip r:embed="rId4"/>
          <a:stretch>
            <a:fillRect/>
          </a:stretch>
        </p:blipFill>
        <p:spPr>
          <a:xfrm>
            <a:off x="721522" y="202390"/>
            <a:ext cx="1285415" cy="422844"/>
          </a:xfrm>
          <a:prstGeom prst="rect">
            <a:avLst/>
          </a:prstGeom>
        </p:spPr>
      </p:pic>
    </p:spTree>
    <p:extLst>
      <p:ext uri="{BB962C8B-B14F-4D97-AF65-F5344CB8AC3E}">
        <p14:creationId xmlns:p14="http://schemas.microsoft.com/office/powerpoint/2010/main" val="37196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fade">
                                      <p:cBhvr>
                                        <p:cTn id="19" dur="500"/>
                                        <p:tgtEl>
                                          <p:spTgt spid="28">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1" end="1"/>
                                            </p:txEl>
                                          </p:spTgt>
                                        </p:tgtEl>
                                        <p:attrNameLst>
                                          <p:attrName>style.visibility</p:attrName>
                                        </p:attrNameLst>
                                      </p:cBhvr>
                                      <p:to>
                                        <p:strVal val="visible"/>
                                      </p:to>
                                    </p:set>
                                    <p:animEffect transition="in" filter="fade">
                                      <p:cBhvr>
                                        <p:cTn id="22" dur="500"/>
                                        <p:tgtEl>
                                          <p:spTgt spid="28">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500"/>
                                        <p:tgtEl>
                                          <p:spTgt spid="17">
                                            <p:txEl>
                                              <p:pRg st="0" end="0"/>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uiExpand="1"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1" grpId="0" animBg="1"/>
      <p:bldP spid="3" grpId="0" animBg="1"/>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8" grpId="0" animBg="1"/>
    </p:bldLst>
  </p:timing>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11469442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ock - dark green">
    <p:bg>
      <p:bgPr>
        <a:solidFill>
          <a:srgbClr val="004728"/>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6968644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ock - dark blue">
    <p:bg>
      <p:bgPr>
        <a:solidFill>
          <a:srgbClr val="00364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9714266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ock- warm gray">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4500042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losing slide - white">
    <p:bg>
      <p:bgPr>
        <a:solidFill>
          <a:schemeClr val="bg1"/>
        </a:solidFill>
        <a:effectLst/>
      </p:bgPr>
    </p:bg>
    <p:spTree>
      <p:nvGrpSpPr>
        <p:cNvPr id="1" name=""/>
        <p:cNvGrpSpPr/>
        <p:nvPr/>
      </p:nvGrpSpPr>
      <p:grpSpPr>
        <a:xfrm>
          <a:off x="0" y="0"/>
          <a:ext cx="0" cy="0"/>
          <a:chOff x="0" y="0"/>
          <a:chExt cx="0" cy="0"/>
        </a:xfrm>
      </p:grpSpPr>
      <p:pic>
        <p:nvPicPr>
          <p:cNvPr id="4" name="Picture 3" descr="A green text on a black background&#10;&#10;Description automatically generated with medium confidence">
            <a:extLst>
              <a:ext uri="{FF2B5EF4-FFF2-40B4-BE49-F238E27FC236}">
                <a16:creationId xmlns:a16="http://schemas.microsoft.com/office/drawing/2014/main" id="{D421EFD7-4663-DF1D-B63A-52C9A5BA9722}"/>
              </a:ext>
            </a:extLst>
          </p:cNvPr>
          <p:cNvPicPr>
            <a:picLocks noChangeAspect="1"/>
          </p:cNvPicPr>
          <p:nvPr userDrawn="1"/>
        </p:nvPicPr>
        <p:blipFill>
          <a:blip r:embed="rId2"/>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35248154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 - white with text">
    <p:bg>
      <p:bgPr>
        <a:solidFill>
          <a:schemeClr val="bg1"/>
        </a:solidFill>
        <a:effectLst/>
      </p:bgPr>
    </p:bg>
    <p:spTree>
      <p:nvGrpSpPr>
        <p:cNvPr id="1" name=""/>
        <p:cNvGrpSpPr/>
        <p:nvPr/>
      </p:nvGrpSpPr>
      <p:grpSpPr>
        <a:xfrm>
          <a:off x="0" y="0"/>
          <a:ext cx="0" cy="0"/>
          <a:chOff x="0" y="0"/>
          <a:chExt cx="0" cy="0"/>
        </a:xfrm>
      </p:grpSpPr>
      <p:sp>
        <p:nvSpPr>
          <p:cNvPr id="2" name="Text Placeholder 30">
            <a:extLst>
              <a:ext uri="{FF2B5EF4-FFF2-40B4-BE49-F238E27FC236}">
                <a16:creationId xmlns:a16="http://schemas.microsoft.com/office/drawing/2014/main" id="{C2846CA5-DB14-5466-DBFC-397E02DD857F}"/>
              </a:ext>
            </a:extLst>
          </p:cNvPr>
          <p:cNvSpPr>
            <a:spLocks noGrp="1"/>
          </p:cNvSpPr>
          <p:nvPr>
            <p:ph type="body" sz="quarter" idx="10" hasCustomPrompt="1"/>
          </p:nvPr>
        </p:nvSpPr>
        <p:spPr>
          <a:xfrm>
            <a:off x="2438400" y="4572000"/>
            <a:ext cx="7315200" cy="457200"/>
          </a:xfrm>
        </p:spPr>
        <p:txBody>
          <a:bodyPr>
            <a:noAutofit/>
          </a:bodyPr>
          <a:lstStyle>
            <a:lvl1pPr marL="57150" indent="0" algn="ctr">
              <a:buNone/>
              <a:defRPr sz="2400">
                <a:solidFill>
                  <a:schemeClr val="tx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dirty="0"/>
              <a:t>&lt;Call to action&gt;</a:t>
            </a:r>
          </a:p>
        </p:txBody>
      </p:sp>
      <p:pic>
        <p:nvPicPr>
          <p:cNvPr id="3" name="Picture 2" descr="A green text on a black background&#10;&#10;Description automatically generated with medium confidence">
            <a:extLst>
              <a:ext uri="{FF2B5EF4-FFF2-40B4-BE49-F238E27FC236}">
                <a16:creationId xmlns:a16="http://schemas.microsoft.com/office/drawing/2014/main" id="{9BEF205F-B94F-9B0A-8FA6-A32EDA740BFF}"/>
              </a:ext>
            </a:extLst>
          </p:cNvPr>
          <p:cNvPicPr>
            <a:picLocks noChangeAspect="1"/>
          </p:cNvPicPr>
          <p:nvPr userDrawn="1"/>
        </p:nvPicPr>
        <p:blipFill>
          <a:blip r:embed="rId2"/>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2639745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tmplLst>
          <p:tmpl>
            <p:tnLst>
              <p:par>
                <p:cTn presetID="22" presetClass="entr" presetSubtype="8"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wipe(left)">
                      <p:cBhvr>
                        <p:cTn dur="1000"/>
                        <p:tgtEl>
                          <p:spTgt spid="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 green">
    <p:bg>
      <p:bgPr>
        <a:solidFill>
          <a:schemeClr val="accent2"/>
        </a:solidFill>
        <a:effectLst/>
      </p:bgPr>
    </p:bg>
    <p:spTree>
      <p:nvGrpSpPr>
        <p:cNvPr id="1" name=""/>
        <p:cNvGrpSpPr/>
        <p:nvPr/>
      </p:nvGrpSpPr>
      <p:grpSpPr>
        <a:xfrm>
          <a:off x="0" y="0"/>
          <a:ext cx="0" cy="0"/>
          <a:chOff x="0" y="0"/>
          <a:chExt cx="0" cy="0"/>
        </a:xfrm>
      </p:grpSpPr>
      <p:pic>
        <p:nvPicPr>
          <p:cNvPr id="2" name="Picture 1" descr="A green text on a black background&#10;&#10;Description automatically generated with medium confidence">
            <a:extLst>
              <a:ext uri="{FF2B5EF4-FFF2-40B4-BE49-F238E27FC236}">
                <a16:creationId xmlns:a16="http://schemas.microsoft.com/office/drawing/2014/main" id="{A0B5F037-A118-D08A-DE1B-E52B40746F3A}"/>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41126080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slide - green with text">
    <p:bg>
      <p:bgPr>
        <a:solidFill>
          <a:schemeClr val="accent2"/>
        </a:solidFill>
        <a:effectLst/>
      </p:bgPr>
    </p:bg>
    <p:spTree>
      <p:nvGrpSpPr>
        <p:cNvPr id="1" name=""/>
        <p:cNvGrpSpPr/>
        <p:nvPr/>
      </p:nvGrpSpPr>
      <p:grpSpPr>
        <a:xfrm>
          <a:off x="0" y="0"/>
          <a:ext cx="0" cy="0"/>
          <a:chOff x="0" y="0"/>
          <a:chExt cx="0" cy="0"/>
        </a:xfrm>
      </p:grpSpPr>
      <p:sp>
        <p:nvSpPr>
          <p:cNvPr id="31" name="Text Placeholder 30"/>
          <p:cNvSpPr>
            <a:spLocks noGrp="1"/>
          </p:cNvSpPr>
          <p:nvPr>
            <p:ph type="body" sz="quarter" idx="10" hasCustomPrompt="1"/>
          </p:nvPr>
        </p:nvSpPr>
        <p:spPr>
          <a:xfrm>
            <a:off x="2438400" y="4572000"/>
            <a:ext cx="7315200" cy="457200"/>
          </a:xfrm>
        </p:spPr>
        <p:txBody>
          <a:bodyPr>
            <a:noAutofit/>
          </a:bodyPr>
          <a:lstStyle>
            <a:lvl1pPr marL="57150" indent="0" algn="ctr">
              <a:buNone/>
              <a:defRPr sz="2400">
                <a:solidFill>
                  <a:schemeClr val="bg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dirty="0"/>
              <a:t>&lt;Call to action&gt;</a:t>
            </a:r>
          </a:p>
        </p:txBody>
      </p:sp>
      <p:pic>
        <p:nvPicPr>
          <p:cNvPr id="5" name="Picture 4" descr="A green text on a black background&#10;&#10;Description automatically generated with medium confidence">
            <a:extLst>
              <a:ext uri="{FF2B5EF4-FFF2-40B4-BE49-F238E27FC236}">
                <a16:creationId xmlns:a16="http://schemas.microsoft.com/office/drawing/2014/main" id="{36304FDA-1966-126F-2F33-ADA8BDD21096}"/>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63845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22" presetClass="entr" presetSubtype="8"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wipe(left)">
                      <p:cBhvr>
                        <p:cTn dur="1000"/>
                        <p:tgtEl>
                          <p:spTgt spid="31"/>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 - blue">
    <p:bg>
      <p:bgPr>
        <a:solidFill>
          <a:srgbClr val="013544"/>
        </a:solidFill>
        <a:effectLst/>
      </p:bgPr>
    </p:bg>
    <p:spTree>
      <p:nvGrpSpPr>
        <p:cNvPr id="1" name=""/>
        <p:cNvGrpSpPr/>
        <p:nvPr/>
      </p:nvGrpSpPr>
      <p:grpSpPr>
        <a:xfrm>
          <a:off x="0" y="0"/>
          <a:ext cx="0" cy="0"/>
          <a:chOff x="0" y="0"/>
          <a:chExt cx="0" cy="0"/>
        </a:xfrm>
      </p:grpSpPr>
      <p:pic>
        <p:nvPicPr>
          <p:cNvPr id="2" name="Picture 1" descr="A green text on a black background&#10;&#10;Description automatically generated with medium confidence">
            <a:extLst>
              <a:ext uri="{FF2B5EF4-FFF2-40B4-BE49-F238E27FC236}">
                <a16:creationId xmlns:a16="http://schemas.microsoft.com/office/drawing/2014/main" id="{08E5E9E9-1B11-99E8-B533-99635538C3B1}"/>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4819739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 blue with text">
    <p:bg>
      <p:bgPr>
        <a:solidFill>
          <a:srgbClr val="013544"/>
        </a:solidFill>
        <a:effectLst/>
      </p:bgPr>
    </p:bg>
    <p:spTree>
      <p:nvGrpSpPr>
        <p:cNvPr id="1" name=""/>
        <p:cNvGrpSpPr/>
        <p:nvPr/>
      </p:nvGrpSpPr>
      <p:grpSpPr>
        <a:xfrm>
          <a:off x="0" y="0"/>
          <a:ext cx="0" cy="0"/>
          <a:chOff x="0" y="0"/>
          <a:chExt cx="0" cy="0"/>
        </a:xfrm>
      </p:grpSpPr>
      <p:sp>
        <p:nvSpPr>
          <p:cNvPr id="31" name="Text Placeholder 30"/>
          <p:cNvSpPr>
            <a:spLocks noGrp="1"/>
          </p:cNvSpPr>
          <p:nvPr>
            <p:ph type="body" sz="quarter" idx="10" hasCustomPrompt="1"/>
          </p:nvPr>
        </p:nvSpPr>
        <p:spPr>
          <a:xfrm>
            <a:off x="2438400" y="4572000"/>
            <a:ext cx="7315200" cy="457200"/>
          </a:xfrm>
        </p:spPr>
        <p:txBody>
          <a:bodyPr>
            <a:noAutofit/>
          </a:bodyPr>
          <a:lstStyle>
            <a:lvl1pPr marL="57150" indent="0" algn="ctr">
              <a:buNone/>
              <a:defRPr sz="2400">
                <a:solidFill>
                  <a:schemeClr val="bg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dirty="0"/>
              <a:t>&lt;Call to action&gt;</a:t>
            </a:r>
          </a:p>
        </p:txBody>
      </p:sp>
      <p:pic>
        <p:nvPicPr>
          <p:cNvPr id="2" name="Picture 1" descr="A green text on a black background&#10;&#10;Description automatically generated with medium confidence">
            <a:extLst>
              <a:ext uri="{FF2B5EF4-FFF2-40B4-BE49-F238E27FC236}">
                <a16:creationId xmlns:a16="http://schemas.microsoft.com/office/drawing/2014/main" id="{E9D0642F-B164-ADA7-292B-1BAF006D0CE6}"/>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4166290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22" presetClass="entr" presetSubtype="8"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wipe(left)">
                      <p:cBhvr>
                        <p:cTn dur="10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green">
    <p:bg>
      <p:bgPr>
        <a:solidFill>
          <a:schemeClr val="accent2"/>
        </a:solidFill>
        <a:effectLst/>
      </p:bgPr>
    </p:bg>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9B699438-1BE9-B6FD-672B-ADE5B2A09B19}"/>
              </a:ext>
            </a:extLst>
          </p:cNvPr>
          <p:cNvPicPr>
            <a:picLocks noChangeAspect="1"/>
          </p:cNvPicPr>
          <p:nvPr userDrawn="1"/>
        </p:nvPicPr>
        <p:blipFill rotWithShape="1">
          <a:blip r:embed="rId2"/>
          <a:srcRect l="7187" t="26536"/>
          <a:stretch/>
        </p:blipFill>
        <p:spPr>
          <a:xfrm>
            <a:off x="0" y="800100"/>
            <a:ext cx="11582400" cy="3272983"/>
          </a:xfrm>
          <a:prstGeom prst="rect">
            <a:avLst/>
          </a:prstGeom>
        </p:spPr>
      </p:pic>
      <p:pic>
        <p:nvPicPr>
          <p:cNvPr id="89" name="Picture 88" descr="Shape, rectangle&#10;&#10;Description automatically generated">
            <a:extLst>
              <a:ext uri="{FF2B5EF4-FFF2-40B4-BE49-F238E27FC236}">
                <a16:creationId xmlns:a16="http://schemas.microsoft.com/office/drawing/2014/main" id="{4713C585-8BF0-C627-4E29-EF4516CF444E}"/>
              </a:ext>
            </a:extLst>
          </p:cNvPr>
          <p:cNvPicPr>
            <a:picLocks noChangeAspect="1"/>
          </p:cNvPicPr>
          <p:nvPr/>
        </p:nvPicPr>
        <p:blipFill rotWithShape="1">
          <a:blip r:embed="rId2"/>
          <a:srcRect l="7187" t="26536"/>
          <a:stretch/>
        </p:blipFill>
        <p:spPr>
          <a:xfrm>
            <a:off x="0" y="800100"/>
            <a:ext cx="11582400" cy="3272983"/>
          </a:xfrm>
          <a:prstGeom prst="rect">
            <a:avLst/>
          </a:prstGeom>
        </p:spPr>
      </p:pic>
      <p:sp>
        <p:nvSpPr>
          <p:cNvPr id="79" name="Rectangle 78">
            <a:extLst>
              <a:ext uri="{FF2B5EF4-FFF2-40B4-BE49-F238E27FC236}">
                <a16:creationId xmlns:a16="http://schemas.microsoft.com/office/drawing/2014/main" id="{0627A5D6-B4F4-EF52-BFC1-09BBFD7E34E3}"/>
              </a:ext>
            </a:extLst>
          </p:cNvPr>
          <p:cNvSpPr/>
          <p:nvPr/>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0" name="Rectangle 79">
            <a:extLst>
              <a:ext uri="{FF2B5EF4-FFF2-40B4-BE49-F238E27FC236}">
                <a16:creationId xmlns:a16="http://schemas.microsoft.com/office/drawing/2014/main" id="{2F081D0F-6284-6D61-5295-14E9325C676A}"/>
              </a:ext>
            </a:extLst>
          </p:cNvPr>
          <p:cNvSpPr/>
          <p:nvPr/>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9" name="Picture 8" descr="Logo&#10;&#10;Description automatically generated">
            <a:extLst>
              <a:ext uri="{FF2B5EF4-FFF2-40B4-BE49-F238E27FC236}">
                <a16:creationId xmlns:a16="http://schemas.microsoft.com/office/drawing/2014/main" id="{C4E1D9B8-16D0-CC38-683E-9ECDB59E2D76}"/>
              </a:ext>
            </a:extLst>
          </p:cNvPr>
          <p:cNvPicPr>
            <a:picLocks noChangeAspect="1"/>
          </p:cNvPicPr>
          <p:nvPr/>
        </p:nvPicPr>
        <p:blipFill>
          <a:blip r:embed="rId3"/>
          <a:stretch>
            <a:fillRect/>
          </a:stretch>
        </p:blipFill>
        <p:spPr>
          <a:xfrm>
            <a:off x="721522" y="210648"/>
            <a:ext cx="1285415" cy="422352"/>
          </a:xfrm>
          <a:prstGeom prst="rect">
            <a:avLst/>
          </a:prstGeom>
        </p:spPr>
      </p:pic>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accent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2200" b="0"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76" name="Footer Placeholder 4">
            <a:extLst>
              <a:ext uri="{FF2B5EF4-FFF2-40B4-BE49-F238E27FC236}">
                <a16:creationId xmlns:a16="http://schemas.microsoft.com/office/drawing/2014/main" id="{0EE63C2F-21FB-585F-E57E-81920FA90D07}"/>
              </a:ext>
            </a:extLst>
          </p:cNvPr>
          <p:cNvSpPr>
            <a:spLocks noGrp="1"/>
          </p:cNvSpPr>
          <p:nvPr>
            <p:ph type="ftr" sz="quarter" idx="11"/>
          </p:nvPr>
        </p:nvSpPr>
        <p:spPr>
          <a:xfrm>
            <a:off x="719563" y="6491917"/>
            <a:ext cx="10408439" cy="137484"/>
          </a:xfrm>
        </p:spPr>
        <p:txBody>
          <a:bodyPr/>
          <a:lstStyle>
            <a:lvl1pPr algn="l">
              <a:defRPr sz="800"/>
            </a:lvl1pPr>
          </a:lstStyle>
          <a:p>
            <a:r>
              <a:rPr lang="en-US"/>
              <a:t>©2023 Hyland Software, Inc. and its affiliates. All rights reserved. All Hyland product names are registered or unregistered trademarks of Hyland Software, Inc. or its affiliates in the United States and other countries.</a:t>
            </a:r>
            <a:endParaRPr lang="en-US" dirty="0"/>
          </a:p>
        </p:txBody>
      </p:sp>
      <p:sp>
        <p:nvSpPr>
          <p:cNvPr id="3" name="Oval 2">
            <a:extLst>
              <a:ext uri="{FF2B5EF4-FFF2-40B4-BE49-F238E27FC236}">
                <a16:creationId xmlns:a16="http://schemas.microsoft.com/office/drawing/2014/main" id="{0C12B530-906F-045A-6ED0-63EB7723DB17}"/>
              </a:ext>
            </a:extLst>
          </p:cNvPr>
          <p:cNvSpPr/>
          <p:nvPr/>
        </p:nvSpPr>
        <p:spPr bwMode="auto">
          <a:xfrm>
            <a:off x="11480008" y="1356874"/>
            <a:ext cx="164592" cy="164592"/>
          </a:xfrm>
          <a:prstGeom prst="ellipse">
            <a:avLst/>
          </a:prstGeom>
          <a:solidFill>
            <a:schemeClr val="bg1"/>
          </a:solidFill>
          <a:ln w="381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DF70076F-17AF-09AF-B061-AFC7FFAB9637}"/>
              </a:ext>
            </a:extLst>
          </p:cNvPr>
          <p:cNvSpPr>
            <a:spLocks noGrp="1"/>
          </p:cNvSpPr>
          <p:nvPr>
            <p:ph type="ctrTitle" hasCustomPrompt="1"/>
          </p:nvPr>
        </p:nvSpPr>
        <p:spPr>
          <a:xfrm>
            <a:off x="719563" y="1943100"/>
            <a:ext cx="10177037" cy="1690632"/>
          </a:xfrm>
          <a:noFill/>
        </p:spPr>
        <p:txBody>
          <a:bodyPr anchor="b">
            <a:normAutofit/>
          </a:bodyPr>
          <a:lstStyle>
            <a:lvl1pPr algn="l">
              <a:defRPr sz="5000" b="1" cap="none" baseline="0">
                <a:solidFill>
                  <a:schemeClr val="bg1"/>
                </a:solidFill>
                <a:latin typeface="+mj-lt"/>
              </a:defRPr>
            </a:lvl1pPr>
          </a:lstStyle>
          <a:p>
            <a:r>
              <a:rPr lang="en-US" dirty="0"/>
              <a:t>Click to edit </a:t>
            </a:r>
            <a:br>
              <a:rPr lang="en-US" dirty="0"/>
            </a:br>
            <a:r>
              <a:rPr lang="en-US" dirty="0"/>
              <a:t>Presentation title</a:t>
            </a:r>
          </a:p>
        </p:txBody>
      </p:sp>
      <p:sp>
        <p:nvSpPr>
          <p:cNvPr id="5" name="Text Placeholder 15">
            <a:extLst>
              <a:ext uri="{FF2B5EF4-FFF2-40B4-BE49-F238E27FC236}">
                <a16:creationId xmlns:a16="http://schemas.microsoft.com/office/drawing/2014/main" id="{F408E011-07D1-A071-A986-BB3DE7136788}"/>
              </a:ext>
            </a:extLst>
          </p:cNvPr>
          <p:cNvSpPr>
            <a:spLocks noGrp="1"/>
          </p:cNvSpPr>
          <p:nvPr>
            <p:ph type="body" sz="quarter" idx="14" hasCustomPrompt="1"/>
          </p:nvPr>
        </p:nvSpPr>
        <p:spPr>
          <a:xfrm>
            <a:off x="719561" y="1227215"/>
            <a:ext cx="10177037" cy="674583"/>
          </a:xfrm>
        </p:spPr>
        <p:txBody>
          <a:bodyPr/>
          <a:lstStyle>
            <a:lvl1pPr marL="0" indent="0">
              <a:buFontTx/>
              <a:buNone/>
              <a:defRPr sz="3200">
                <a:solidFill>
                  <a:schemeClr val="bg1"/>
                </a:solidFill>
              </a:defRPr>
            </a:lvl1pPr>
          </a:lstStyle>
          <a:p>
            <a:pPr lvl="0"/>
            <a:r>
              <a:rPr lang="en-US" dirty="0"/>
              <a:t>Click to edit subtitle</a:t>
            </a:r>
          </a:p>
        </p:txBody>
      </p:sp>
      <p:sp>
        <p:nvSpPr>
          <p:cNvPr id="6" name="Text Placeholder 27">
            <a:extLst>
              <a:ext uri="{FF2B5EF4-FFF2-40B4-BE49-F238E27FC236}">
                <a16:creationId xmlns:a16="http://schemas.microsoft.com/office/drawing/2014/main" id="{95D20949-B288-9C4E-5E02-9A80B1C72A62}"/>
              </a:ext>
            </a:extLst>
          </p:cNvPr>
          <p:cNvSpPr>
            <a:spLocks noGrp="1"/>
          </p:cNvSpPr>
          <p:nvPr>
            <p:ph type="body" sz="quarter" idx="13" hasCustomPrompt="1"/>
          </p:nvPr>
        </p:nvSpPr>
        <p:spPr>
          <a:xfrm>
            <a:off x="719564" y="4343400"/>
            <a:ext cx="6290837" cy="1274801"/>
          </a:xfrm>
          <a:noFill/>
        </p:spPr>
        <p:txBody>
          <a:bodyPr wrap="square" lIns="91440" anchor="ctr">
            <a:normAutofit/>
          </a:bodyPr>
          <a:lstStyle>
            <a:lvl1pPr marL="0" indent="0">
              <a:spcAft>
                <a:spcPts val="600"/>
              </a:spcAft>
              <a:buNone/>
              <a:defRPr sz="2600" baseline="0">
                <a:solidFill>
                  <a:schemeClr val="bg1"/>
                </a:solidFill>
              </a:defRPr>
            </a:lvl1pPr>
          </a:lstStyle>
          <a:p>
            <a:pPr lvl="0"/>
            <a:r>
              <a:rPr lang="en-US" dirty="0"/>
              <a:t>Presenter Name</a:t>
            </a:r>
          </a:p>
          <a:p>
            <a:pPr lvl="0"/>
            <a:r>
              <a:rPr lang="en-US" dirty="0"/>
              <a:t>Presenter Title</a:t>
            </a:r>
          </a:p>
        </p:txBody>
      </p:sp>
      <p:sp>
        <p:nvSpPr>
          <p:cNvPr id="7" name="Rectangle 6">
            <a:extLst>
              <a:ext uri="{FF2B5EF4-FFF2-40B4-BE49-F238E27FC236}">
                <a16:creationId xmlns:a16="http://schemas.microsoft.com/office/drawing/2014/main" id="{A6E42AE2-E0FA-D836-C0FB-2076EE485B82}"/>
              </a:ext>
            </a:extLst>
          </p:cNvPr>
          <p:cNvSpPr/>
          <p:nvPr userDrawn="1"/>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3129518B-292B-1390-9CDF-805290F8A339}"/>
              </a:ext>
            </a:extLst>
          </p:cNvPr>
          <p:cNvSpPr/>
          <p:nvPr userDrawn="1"/>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11" name="Date Placeholder 3">
            <a:extLst>
              <a:ext uri="{FF2B5EF4-FFF2-40B4-BE49-F238E27FC236}">
                <a16:creationId xmlns:a16="http://schemas.microsoft.com/office/drawing/2014/main" id="{9AC3507F-6DFA-26C2-165C-0D457C879D7F}"/>
              </a:ext>
            </a:extLst>
          </p:cNvPr>
          <p:cNvSpPr txBox="1">
            <a:spLocks/>
          </p:cNvSpPr>
          <p:nvPr userDrawn="1"/>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3" name="Picture 12" descr="A green text on a black background&#10;&#10;Description automatically generated with medium confidence">
            <a:extLst>
              <a:ext uri="{FF2B5EF4-FFF2-40B4-BE49-F238E27FC236}">
                <a16:creationId xmlns:a16="http://schemas.microsoft.com/office/drawing/2014/main" id="{5929C27E-710A-B09D-CC95-1B43F9BB34C7}"/>
              </a:ext>
            </a:extLst>
          </p:cNvPr>
          <p:cNvPicPr>
            <a:picLocks noChangeAspect="1"/>
          </p:cNvPicPr>
          <p:nvPr userDrawn="1"/>
        </p:nvPicPr>
        <p:blipFill>
          <a:blip r:embed="rId4"/>
          <a:stretch>
            <a:fillRect/>
          </a:stretch>
        </p:blipFill>
        <p:spPr>
          <a:xfrm>
            <a:off x="721522" y="202390"/>
            <a:ext cx="1285415" cy="422844"/>
          </a:xfrm>
          <a:prstGeom prst="rect">
            <a:avLst/>
          </a:prstGeom>
        </p:spPr>
      </p:pic>
    </p:spTree>
    <p:extLst>
      <p:ext uri="{BB962C8B-B14F-4D97-AF65-F5344CB8AC3E}">
        <p14:creationId xmlns:p14="http://schemas.microsoft.com/office/powerpoint/2010/main" val="121015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4"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uiExpand="1"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animBg="1"/>
    </p:bldLst>
  </p:timing>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1118-6541-467B-AB71-EAB046115FF0}"/>
              </a:ext>
            </a:extLst>
          </p:cNvPr>
          <p:cNvSpPr>
            <a:spLocks noGrp="1"/>
          </p:cNvSpPr>
          <p:nvPr>
            <p:ph type="title"/>
          </p:nvPr>
        </p:nvSpPr>
        <p:spPr>
          <a:xfrm>
            <a:off x="381000" y="228600"/>
            <a:ext cx="11430000" cy="685800"/>
          </a:xfrm>
        </p:spPr>
        <p:txBody>
          <a:bodyPr anchor="ctr" anchorCtr="0"/>
          <a:lstStyle>
            <a:lvl1pPr>
              <a:defRPr sz="3200">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EB97EB-ED75-4EDB-8F10-F21465C79997}"/>
              </a:ext>
            </a:extLst>
          </p:cNvPr>
          <p:cNvSpPr>
            <a:spLocks noGrp="1"/>
          </p:cNvSpPr>
          <p:nvPr>
            <p:ph idx="1"/>
          </p:nvPr>
        </p:nvSpPr>
        <p:spPr>
          <a:xfrm>
            <a:off x="381000" y="1143000"/>
            <a:ext cx="8686800" cy="5257800"/>
          </a:xfrm>
        </p:spPr>
        <p:txBody>
          <a:bodyPr/>
          <a:lstStyle>
            <a:lvl1pPr marL="347472" indent="-228600">
              <a:defRPr sz="3200"/>
            </a:lvl1pPr>
            <a:lvl2pPr indent="-228600">
              <a:defRPr sz="2800"/>
            </a:lvl2pPr>
            <a:lvl3pPr>
              <a:defRPr sz="2400"/>
            </a:lvl3pPr>
            <a:lvl4pPr>
              <a:defRPr sz="2000"/>
            </a:lvl4pPr>
            <a:lvl5pPr marL="1481328" indent="-2286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78B1A47-1029-4EF2-AB59-A978C590AE90}"/>
              </a:ext>
            </a:extLst>
          </p:cNvPr>
          <p:cNvSpPr>
            <a:spLocks noGrp="1"/>
          </p:cNvSpPr>
          <p:nvPr>
            <p:ph type="body" sz="half" idx="2"/>
          </p:nvPr>
        </p:nvSpPr>
        <p:spPr>
          <a:xfrm>
            <a:off x="9296400" y="1143000"/>
            <a:ext cx="2514600" cy="5257800"/>
          </a:xfrm>
          <a:solidFill>
            <a:schemeClr val="bg1">
              <a:lumMod val="95000"/>
            </a:schemeClr>
          </a:solidFill>
        </p:spPr>
        <p:txBody>
          <a:bodyPr lIns="91440" tIns="91440" rIns="91440" bIns="91440" anchor="ct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7768143-0EE0-4783-89E1-5EA55EC5D4D0}"/>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6" name="Footer Placeholder 5">
            <a:extLst>
              <a:ext uri="{FF2B5EF4-FFF2-40B4-BE49-F238E27FC236}">
                <a16:creationId xmlns:a16="http://schemas.microsoft.com/office/drawing/2014/main" id="{C75BB4D3-DC82-4F22-84F1-DA3E8BF672FA}"/>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5A4EFE-6E2A-4694-BE6D-C4EB3FAB5E88}"/>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877760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2049-244A-43A9-88AF-6787D3270389}"/>
              </a:ext>
            </a:extLst>
          </p:cNvPr>
          <p:cNvSpPr>
            <a:spLocks noGrp="1"/>
          </p:cNvSpPr>
          <p:nvPr>
            <p:ph type="title"/>
          </p:nvPr>
        </p:nvSpPr>
        <p:spPr>
          <a:xfrm>
            <a:off x="381000" y="228600"/>
            <a:ext cx="11430000" cy="685800"/>
          </a:xfrm>
        </p:spPr>
        <p:txBody>
          <a:bodyPr anchor="ctr" anchorCtr="0"/>
          <a:lstStyle>
            <a:lvl1pPr>
              <a:defRPr sz="3200">
                <a:solidFill>
                  <a:schemeClr val="accent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48E15E2-4FEA-40B8-945D-0B65E7AB7D46}"/>
              </a:ext>
            </a:extLst>
          </p:cNvPr>
          <p:cNvSpPr>
            <a:spLocks noGrp="1"/>
          </p:cNvSpPr>
          <p:nvPr>
            <p:ph type="pic" idx="1"/>
          </p:nvPr>
        </p:nvSpPr>
        <p:spPr>
          <a:xfrm>
            <a:off x="3124200" y="1143000"/>
            <a:ext cx="8686800" cy="5257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4ECC6DC-B05C-4067-BC75-5292D1CF232B}"/>
              </a:ext>
            </a:extLst>
          </p:cNvPr>
          <p:cNvSpPr>
            <a:spLocks noGrp="1"/>
          </p:cNvSpPr>
          <p:nvPr>
            <p:ph type="body" sz="half" idx="2"/>
          </p:nvPr>
        </p:nvSpPr>
        <p:spPr>
          <a:xfrm>
            <a:off x="381000" y="1143000"/>
            <a:ext cx="2514599" cy="5257800"/>
          </a:xfrm>
          <a:solidFill>
            <a:schemeClr val="bg1">
              <a:lumMod val="95000"/>
            </a:schemeClr>
          </a:solidFill>
        </p:spPr>
        <p:txBody>
          <a:bodyPr lIns="91440" tIns="91440" rIns="91440" bIns="91440" anchor="ct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1D9517C-C18A-4977-84E8-E92783D4130F}"/>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6" name="Footer Placeholder 5">
            <a:extLst>
              <a:ext uri="{FF2B5EF4-FFF2-40B4-BE49-F238E27FC236}">
                <a16:creationId xmlns:a16="http://schemas.microsoft.com/office/drawing/2014/main" id="{92ED6DB1-8D60-4505-A190-4A11920A5ED0}"/>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22A32F-FDE5-4A2A-A5AF-32CCAB7B7183}"/>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201383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scktop Mockup Slide">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3972339" cy="202026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03C113A6-60C2-471B-8D0C-185AF8774082}" type="slidenum">
              <a:rPr lang="en-US" smtClean="0"/>
              <a:pPr/>
              <a:t>‹#›</a:t>
            </a:fld>
            <a:endParaRPr lang="en-US" dirty="0"/>
          </a:p>
        </p:txBody>
      </p:sp>
      <p:sp>
        <p:nvSpPr>
          <p:cNvPr id="7" name="Content Placeholder 2">
            <a:extLst>
              <a:ext uri="{FF2B5EF4-FFF2-40B4-BE49-F238E27FC236}">
                <a16:creationId xmlns:a16="http://schemas.microsoft.com/office/drawing/2014/main" id="{7E28C71F-C6C1-4DC4-A8D9-C024282D44AC}"/>
              </a:ext>
            </a:extLst>
          </p:cNvPr>
          <p:cNvSpPr>
            <a:spLocks noGrp="1"/>
          </p:cNvSpPr>
          <p:nvPr>
            <p:ph sz="half" idx="1"/>
          </p:nvPr>
        </p:nvSpPr>
        <p:spPr>
          <a:xfrm>
            <a:off x="838199" y="2702117"/>
            <a:ext cx="3972339" cy="1530675"/>
          </a:xfrm>
        </p:spPr>
        <p:txBody>
          <a:bodyPr>
            <a:spAutoFit/>
          </a:bodyPr>
          <a:lstStyle>
            <a:lvl1pPr marL="0" indent="0">
              <a:lnSpc>
                <a:spcPct val="120000"/>
              </a:lnSpc>
              <a:buNone/>
              <a:defRPr sz="1600">
                <a:solidFill>
                  <a:schemeClr val="tx1"/>
                </a:solidFill>
              </a:defRPr>
            </a:lvl1pPr>
            <a:lvl2pPr>
              <a:lnSpc>
                <a:spcPct val="120000"/>
              </a:lnSpc>
              <a:defRPr sz="1400">
                <a:solidFill>
                  <a:schemeClr val="tx1"/>
                </a:solidFill>
              </a:defRPr>
            </a:lvl2pPr>
            <a:lvl3pPr>
              <a:lnSpc>
                <a:spcPct val="120000"/>
              </a:lnSpc>
              <a:defRPr sz="1200">
                <a:solidFill>
                  <a:schemeClr val="tx1"/>
                </a:solidFill>
              </a:defRPr>
            </a:lvl3pPr>
            <a:lvl4pPr>
              <a:lnSpc>
                <a:spcPct val="120000"/>
              </a:lnSpc>
              <a:defRPr sz="1100">
                <a:solidFill>
                  <a:schemeClr val="tx1"/>
                </a:solidFill>
              </a:defRPr>
            </a:lvl4pPr>
            <a:lvl5pPr>
              <a:lnSpc>
                <a:spcPct val="120000"/>
              </a:lnSpc>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1"/>
          </p:nvPr>
        </p:nvSpPr>
        <p:spPr>
          <a:xfrm>
            <a:off x="6559550" y="1231900"/>
            <a:ext cx="5943600" cy="3757613"/>
          </a:xfrm>
        </p:spPr>
        <p:txBody>
          <a:bodyPr>
            <a:normAutofit/>
          </a:bodyPr>
          <a:lstStyle>
            <a:lvl1pPr marL="0" indent="0">
              <a:buNone/>
              <a:defRPr sz="1400">
                <a:solidFill>
                  <a:schemeClr val="tx1"/>
                </a:solidFill>
              </a:defRPr>
            </a:lvl1pPr>
          </a:lstStyle>
          <a:p>
            <a:r>
              <a:rPr lang="en-US"/>
              <a:t>Click icon to add picture</a:t>
            </a:r>
          </a:p>
        </p:txBody>
      </p:sp>
    </p:spTree>
    <p:extLst>
      <p:ext uri="{BB962C8B-B14F-4D97-AF65-F5344CB8AC3E}">
        <p14:creationId xmlns:p14="http://schemas.microsoft.com/office/powerpoint/2010/main" val="3249127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right &amp; half background img lef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5840776" cy="6858000"/>
          </a:xfrm>
          <a:prstGeom prst="rect">
            <a:avLst/>
          </a:prstGeom>
          <a:solidFill>
            <a:schemeClr val="accent4"/>
          </a:solidFill>
        </p:spPr>
        <p:txBody>
          <a:bodyPr/>
          <a:lstStyle>
            <a:lvl1pPr marL="0" indent="0">
              <a:buNone/>
              <a:defRPr>
                <a:noFill/>
              </a:defRPr>
            </a:lvl1pPr>
          </a:lstStyle>
          <a:p>
            <a:endParaRPr lang="en-US"/>
          </a:p>
        </p:txBody>
      </p:sp>
      <p:sp>
        <p:nvSpPr>
          <p:cNvPr id="2" name="Title 1">
            <a:extLst>
              <a:ext uri="{FF2B5EF4-FFF2-40B4-BE49-F238E27FC236}">
                <a16:creationId xmlns:a16="http://schemas.microsoft.com/office/drawing/2014/main" id="{7E2AA919-7F21-461A-8685-4802500911F0}"/>
              </a:ext>
            </a:extLst>
          </p:cNvPr>
          <p:cNvSpPr>
            <a:spLocks noGrp="1"/>
          </p:cNvSpPr>
          <p:nvPr>
            <p:ph type="title"/>
          </p:nvPr>
        </p:nvSpPr>
        <p:spPr>
          <a:xfrm>
            <a:off x="6351314" y="468000"/>
            <a:ext cx="5398726" cy="1408078"/>
          </a:xfrm>
        </p:spPr>
        <p:txBody>
          <a:bodyPr/>
          <a:lstStyle>
            <a:lvl1pPr>
              <a:lnSpc>
                <a:spcPct val="90000"/>
              </a:lnSpc>
              <a:defRPr/>
            </a:lvl1pPr>
          </a:lstStyle>
          <a:p>
            <a:r>
              <a:rPr lang="en-US"/>
              <a:t>Click to edit Master title style</a:t>
            </a:r>
          </a:p>
        </p:txBody>
      </p:sp>
      <p:sp>
        <p:nvSpPr>
          <p:cNvPr id="9" name="Slide Number Placeholder 8">
            <a:extLst>
              <a:ext uri="{FF2B5EF4-FFF2-40B4-BE49-F238E27FC236}">
                <a16:creationId xmlns:a16="http://schemas.microsoft.com/office/drawing/2014/main" id="{7E1E74A1-193C-419B-A435-44F32473CB7A}"/>
              </a:ext>
            </a:extLst>
          </p:cNvPr>
          <p:cNvSpPr>
            <a:spLocks noGrp="1"/>
          </p:cNvSpPr>
          <p:nvPr>
            <p:ph type="sldNum" sz="quarter" idx="14"/>
          </p:nvPr>
        </p:nvSpPr>
        <p:spPr/>
        <p:txBody>
          <a:bodyPr/>
          <a:lstStyle/>
          <a:p>
            <a:fld id="{4E6DB2D9-BBD8-435B-B34A-9B8472CE273E}" type="slidenum">
              <a:rPr lang="en-US"/>
              <a:pPr/>
              <a:t>‹#›</a:t>
            </a:fld>
            <a:endParaRPr lang="en-US"/>
          </a:p>
        </p:txBody>
      </p:sp>
    </p:spTree>
    <p:extLst>
      <p:ext uri="{BB962C8B-B14F-4D97-AF65-F5344CB8AC3E}">
        <p14:creationId xmlns:p14="http://schemas.microsoft.com/office/powerpoint/2010/main" val="44501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bottom">
    <p:spTree>
      <p:nvGrpSpPr>
        <p:cNvPr id="1" name=""/>
        <p:cNvGrpSpPr/>
        <p:nvPr/>
      </p:nvGrpSpPr>
      <p:grpSpPr>
        <a:xfrm>
          <a:off x="0" y="0"/>
          <a:ext cx="0" cy="0"/>
          <a:chOff x="0" y="0"/>
          <a:chExt cx="0" cy="0"/>
        </a:xfrm>
      </p:grpSpPr>
      <p:sp>
        <p:nvSpPr>
          <p:cNvPr id="5" name="Text Placeholder 5"/>
          <p:cNvSpPr>
            <a:spLocks noGrp="1"/>
          </p:cNvSpPr>
          <p:nvPr>
            <p:ph type="body" sz="quarter" idx="11"/>
          </p:nvPr>
        </p:nvSpPr>
        <p:spPr>
          <a:xfrm>
            <a:off x="0" y="0"/>
            <a:ext cx="12192000" cy="4251960"/>
          </a:xfrm>
          <a:prstGeom prst="rect">
            <a:avLst/>
          </a:prstGeom>
          <a:solidFill>
            <a:schemeClr val="bg2"/>
          </a:solidFill>
          <a:ln w="0">
            <a:solidFill>
              <a:schemeClr val="bg1">
                <a:alpha val="0"/>
              </a:schemeClr>
            </a:solidFill>
          </a:ln>
        </p:spPr>
        <p:txBody>
          <a:bodyPr/>
          <a:lstStyle>
            <a:lvl1pPr marL="0" indent="0">
              <a:buNone/>
              <a:defRPr sz="800">
                <a:noFill/>
              </a:defRPr>
            </a:lvl1pPr>
          </a:lstStyle>
          <a:p>
            <a:pPr lvl="0"/>
            <a:endParaRPr lang="en-US"/>
          </a:p>
        </p:txBody>
      </p:sp>
      <p:sp>
        <p:nvSpPr>
          <p:cNvPr id="2" name="Title_bottom"/>
          <p:cNvSpPr>
            <a:spLocks noGrp="1"/>
          </p:cNvSpPr>
          <p:nvPr>
            <p:ph type="title"/>
          </p:nvPr>
        </p:nvSpPr>
        <p:spPr>
          <a:xfrm>
            <a:off x="447288" y="4702150"/>
            <a:ext cx="3555571" cy="2285626"/>
          </a:xfrm>
        </p:spPr>
        <p:txBody>
          <a:bodyPr/>
          <a:lstStyle>
            <a:lvl1pPr algn="r">
              <a:lnSpc>
                <a:spcPct val="100000"/>
              </a:lnSpc>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4E6DB2D9-BBD8-435B-B34A-9B8472CE273E}" type="slidenum">
              <a:rPr lang="en-US"/>
              <a:pPr/>
              <a:t>‹#›</a:t>
            </a:fld>
            <a:endParaRPr lang="en-US"/>
          </a:p>
        </p:txBody>
      </p:sp>
    </p:spTree>
    <p:extLst>
      <p:ext uri="{BB962C8B-B14F-4D97-AF65-F5344CB8AC3E}">
        <p14:creationId xmlns:p14="http://schemas.microsoft.com/office/powerpoint/2010/main" val="228625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gray">
    <p:bg>
      <p:bgPr>
        <a:solidFill>
          <a:schemeClr val="bg2"/>
        </a:solidFill>
        <a:effectLst/>
      </p:bgPr>
    </p:bg>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F3D85B8C-EE3D-8C2A-FCD5-EA02FDA90465}"/>
              </a:ext>
            </a:extLst>
          </p:cNvPr>
          <p:cNvPicPr>
            <a:picLocks noChangeAspect="1"/>
          </p:cNvPicPr>
          <p:nvPr userDrawn="1"/>
        </p:nvPicPr>
        <p:blipFill rotWithShape="1">
          <a:blip r:embed="rId2"/>
          <a:srcRect l="7187" t="26536"/>
          <a:stretch/>
        </p:blipFill>
        <p:spPr>
          <a:xfrm>
            <a:off x="0" y="800100"/>
            <a:ext cx="11582400" cy="3272983"/>
          </a:xfrm>
          <a:prstGeom prst="rect">
            <a:avLst/>
          </a:prstGeom>
        </p:spPr>
      </p:pic>
      <p:pic>
        <p:nvPicPr>
          <p:cNvPr id="89" name="Picture 88" descr="Shape, rectangle&#10;&#10;Description automatically generated">
            <a:extLst>
              <a:ext uri="{FF2B5EF4-FFF2-40B4-BE49-F238E27FC236}">
                <a16:creationId xmlns:a16="http://schemas.microsoft.com/office/drawing/2014/main" id="{4713C585-8BF0-C627-4E29-EF4516CF444E}"/>
              </a:ext>
            </a:extLst>
          </p:cNvPr>
          <p:cNvPicPr>
            <a:picLocks noChangeAspect="1"/>
          </p:cNvPicPr>
          <p:nvPr/>
        </p:nvPicPr>
        <p:blipFill rotWithShape="1">
          <a:blip r:embed="rId2"/>
          <a:srcRect l="7187" t="26536"/>
          <a:stretch/>
        </p:blipFill>
        <p:spPr>
          <a:xfrm>
            <a:off x="0" y="800100"/>
            <a:ext cx="11582400" cy="3272983"/>
          </a:xfrm>
          <a:prstGeom prst="rect">
            <a:avLst/>
          </a:prstGeom>
        </p:spPr>
      </p:pic>
      <p:sp>
        <p:nvSpPr>
          <p:cNvPr id="79" name="Rectangle 78">
            <a:extLst>
              <a:ext uri="{FF2B5EF4-FFF2-40B4-BE49-F238E27FC236}">
                <a16:creationId xmlns:a16="http://schemas.microsoft.com/office/drawing/2014/main" id="{0627A5D6-B4F4-EF52-BFC1-09BBFD7E34E3}"/>
              </a:ext>
            </a:extLst>
          </p:cNvPr>
          <p:cNvSpPr/>
          <p:nvPr/>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0" name="Rectangle 79">
            <a:extLst>
              <a:ext uri="{FF2B5EF4-FFF2-40B4-BE49-F238E27FC236}">
                <a16:creationId xmlns:a16="http://schemas.microsoft.com/office/drawing/2014/main" id="{2F081D0F-6284-6D61-5295-14E9325C676A}"/>
              </a:ext>
            </a:extLst>
          </p:cNvPr>
          <p:cNvSpPr/>
          <p:nvPr/>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9" name="Picture 8" descr="Logo&#10;&#10;Description automatically generated">
            <a:extLst>
              <a:ext uri="{FF2B5EF4-FFF2-40B4-BE49-F238E27FC236}">
                <a16:creationId xmlns:a16="http://schemas.microsoft.com/office/drawing/2014/main" id="{C4E1D9B8-16D0-CC38-683E-9ECDB59E2D76}"/>
              </a:ext>
            </a:extLst>
          </p:cNvPr>
          <p:cNvPicPr>
            <a:picLocks noChangeAspect="1"/>
          </p:cNvPicPr>
          <p:nvPr/>
        </p:nvPicPr>
        <p:blipFill>
          <a:blip r:embed="rId3"/>
          <a:stretch>
            <a:fillRect/>
          </a:stretch>
        </p:blipFill>
        <p:spPr>
          <a:xfrm>
            <a:off x="721522" y="210648"/>
            <a:ext cx="1285415" cy="422352"/>
          </a:xfrm>
          <a:prstGeom prst="rect">
            <a:avLst/>
          </a:prstGeom>
        </p:spPr>
      </p:pic>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accent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2200" b="0"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76" name="Footer Placeholder 4">
            <a:extLst>
              <a:ext uri="{FF2B5EF4-FFF2-40B4-BE49-F238E27FC236}">
                <a16:creationId xmlns:a16="http://schemas.microsoft.com/office/drawing/2014/main" id="{0EE63C2F-21FB-585F-E57E-81920FA90D07}"/>
              </a:ext>
            </a:extLst>
          </p:cNvPr>
          <p:cNvSpPr>
            <a:spLocks noGrp="1"/>
          </p:cNvSpPr>
          <p:nvPr>
            <p:ph type="ftr" sz="quarter" idx="11"/>
          </p:nvPr>
        </p:nvSpPr>
        <p:spPr>
          <a:xfrm>
            <a:off x="719563" y="6491917"/>
            <a:ext cx="10408439" cy="137484"/>
          </a:xfrm>
        </p:spPr>
        <p:txBody>
          <a:bodyPr/>
          <a:lstStyle>
            <a:lvl1pPr algn="l">
              <a:defRPr sz="800"/>
            </a:lvl1pPr>
          </a:lstStyle>
          <a:p>
            <a:r>
              <a:rPr lang="en-US"/>
              <a:t>©2023 Hyland Software, Inc. and its affiliates. All rights reserved. All Hyland product names are registered or unregistered trademarks of Hyland Software, Inc. or its affiliates in the United States and other countries.</a:t>
            </a:r>
            <a:endParaRPr lang="en-US" dirty="0"/>
          </a:p>
        </p:txBody>
      </p:sp>
      <p:sp>
        <p:nvSpPr>
          <p:cNvPr id="3" name="Oval 2">
            <a:extLst>
              <a:ext uri="{FF2B5EF4-FFF2-40B4-BE49-F238E27FC236}">
                <a16:creationId xmlns:a16="http://schemas.microsoft.com/office/drawing/2014/main" id="{0C12B530-906F-045A-6ED0-63EB7723DB17}"/>
              </a:ext>
            </a:extLst>
          </p:cNvPr>
          <p:cNvSpPr/>
          <p:nvPr/>
        </p:nvSpPr>
        <p:spPr bwMode="auto">
          <a:xfrm>
            <a:off x="11480008" y="1356874"/>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A783B015-7968-CCB1-3CAF-92DCB1CD8D49}"/>
              </a:ext>
            </a:extLst>
          </p:cNvPr>
          <p:cNvSpPr>
            <a:spLocks noGrp="1"/>
          </p:cNvSpPr>
          <p:nvPr>
            <p:ph type="ctrTitle" hasCustomPrompt="1"/>
          </p:nvPr>
        </p:nvSpPr>
        <p:spPr>
          <a:xfrm>
            <a:off x="719563" y="1943100"/>
            <a:ext cx="10177037" cy="1690632"/>
          </a:xfrm>
          <a:noFill/>
        </p:spPr>
        <p:txBody>
          <a:bodyPr anchor="b">
            <a:normAutofit/>
          </a:bodyPr>
          <a:lstStyle>
            <a:lvl1pPr algn="l">
              <a:defRPr sz="5000" b="1" cap="none" baseline="0">
                <a:solidFill>
                  <a:schemeClr val="tx1"/>
                </a:solidFill>
                <a:latin typeface="+mj-lt"/>
              </a:defRPr>
            </a:lvl1pPr>
          </a:lstStyle>
          <a:p>
            <a:r>
              <a:rPr lang="en-US" dirty="0"/>
              <a:t>Click to edit </a:t>
            </a:r>
            <a:br>
              <a:rPr lang="en-US" dirty="0"/>
            </a:br>
            <a:r>
              <a:rPr lang="en-US" dirty="0"/>
              <a:t>Presentation title</a:t>
            </a:r>
          </a:p>
        </p:txBody>
      </p:sp>
      <p:sp>
        <p:nvSpPr>
          <p:cNvPr id="5" name="Text Placeholder 15">
            <a:extLst>
              <a:ext uri="{FF2B5EF4-FFF2-40B4-BE49-F238E27FC236}">
                <a16:creationId xmlns:a16="http://schemas.microsoft.com/office/drawing/2014/main" id="{42638FD6-E975-0303-B9A8-5AFD4CFEC8BB}"/>
              </a:ext>
            </a:extLst>
          </p:cNvPr>
          <p:cNvSpPr>
            <a:spLocks noGrp="1"/>
          </p:cNvSpPr>
          <p:nvPr>
            <p:ph type="body" sz="quarter" idx="14" hasCustomPrompt="1"/>
          </p:nvPr>
        </p:nvSpPr>
        <p:spPr>
          <a:xfrm>
            <a:off x="719561" y="1227215"/>
            <a:ext cx="10177037" cy="674583"/>
          </a:xfrm>
        </p:spPr>
        <p:txBody>
          <a:bodyPr/>
          <a:lstStyle>
            <a:lvl1pPr marL="0" indent="0">
              <a:buFontTx/>
              <a:buNone/>
              <a:defRPr sz="3200">
                <a:solidFill>
                  <a:schemeClr val="tx1"/>
                </a:solidFill>
              </a:defRPr>
            </a:lvl1pPr>
          </a:lstStyle>
          <a:p>
            <a:pPr lvl="0"/>
            <a:r>
              <a:rPr lang="en-US" dirty="0"/>
              <a:t>Click to edit subtitle</a:t>
            </a:r>
          </a:p>
        </p:txBody>
      </p:sp>
      <p:sp>
        <p:nvSpPr>
          <p:cNvPr id="6" name="Text Placeholder 27">
            <a:extLst>
              <a:ext uri="{FF2B5EF4-FFF2-40B4-BE49-F238E27FC236}">
                <a16:creationId xmlns:a16="http://schemas.microsoft.com/office/drawing/2014/main" id="{B8EAE0A6-C63A-2DF2-6946-D9EE514835A1}"/>
              </a:ext>
            </a:extLst>
          </p:cNvPr>
          <p:cNvSpPr>
            <a:spLocks noGrp="1"/>
          </p:cNvSpPr>
          <p:nvPr>
            <p:ph type="body" sz="quarter" idx="13" hasCustomPrompt="1"/>
          </p:nvPr>
        </p:nvSpPr>
        <p:spPr>
          <a:xfrm>
            <a:off x="719564" y="4343400"/>
            <a:ext cx="6290837" cy="1274801"/>
          </a:xfrm>
          <a:noFill/>
        </p:spPr>
        <p:txBody>
          <a:bodyPr wrap="square" lIns="91440" anchor="ctr">
            <a:normAutofit/>
          </a:bodyPr>
          <a:lstStyle>
            <a:lvl1pPr marL="0" indent="0">
              <a:spcAft>
                <a:spcPts val="600"/>
              </a:spcAft>
              <a:buNone/>
              <a:defRPr sz="2600" baseline="0">
                <a:solidFill>
                  <a:schemeClr val="accent2"/>
                </a:solidFill>
              </a:defRPr>
            </a:lvl1pPr>
          </a:lstStyle>
          <a:p>
            <a:pPr lvl="0"/>
            <a:r>
              <a:rPr lang="en-US" dirty="0"/>
              <a:t>Presenter Name</a:t>
            </a:r>
          </a:p>
          <a:p>
            <a:pPr lvl="0"/>
            <a:r>
              <a:rPr lang="en-US" dirty="0"/>
              <a:t>Presenter Title</a:t>
            </a:r>
          </a:p>
        </p:txBody>
      </p:sp>
      <p:sp>
        <p:nvSpPr>
          <p:cNvPr id="7" name="Rectangle 6">
            <a:extLst>
              <a:ext uri="{FF2B5EF4-FFF2-40B4-BE49-F238E27FC236}">
                <a16:creationId xmlns:a16="http://schemas.microsoft.com/office/drawing/2014/main" id="{DC321FA9-35D6-E26C-C656-67EA61C7CD0F}"/>
              </a:ext>
            </a:extLst>
          </p:cNvPr>
          <p:cNvSpPr/>
          <p:nvPr userDrawn="1"/>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2995934F-4A30-AD9A-F9A0-5086BCEC147D}"/>
              </a:ext>
            </a:extLst>
          </p:cNvPr>
          <p:cNvSpPr/>
          <p:nvPr userDrawn="1"/>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11" name="Date Placeholder 3">
            <a:extLst>
              <a:ext uri="{FF2B5EF4-FFF2-40B4-BE49-F238E27FC236}">
                <a16:creationId xmlns:a16="http://schemas.microsoft.com/office/drawing/2014/main" id="{A21569FE-F607-CEA1-9CE3-67BC54DEA323}"/>
              </a:ext>
            </a:extLst>
          </p:cNvPr>
          <p:cNvSpPr txBox="1">
            <a:spLocks/>
          </p:cNvSpPr>
          <p:nvPr userDrawn="1"/>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3" name="Picture 12" descr="A green text on a black background&#10;&#10;Description automatically generated with medium confidence">
            <a:extLst>
              <a:ext uri="{FF2B5EF4-FFF2-40B4-BE49-F238E27FC236}">
                <a16:creationId xmlns:a16="http://schemas.microsoft.com/office/drawing/2014/main" id="{7ECFD590-C368-7688-4A49-86812AFEB390}"/>
              </a:ext>
            </a:extLst>
          </p:cNvPr>
          <p:cNvPicPr>
            <a:picLocks noChangeAspect="1"/>
          </p:cNvPicPr>
          <p:nvPr userDrawn="1"/>
        </p:nvPicPr>
        <p:blipFill>
          <a:blip r:embed="rId4"/>
          <a:stretch>
            <a:fillRect/>
          </a:stretch>
        </p:blipFill>
        <p:spPr>
          <a:xfrm>
            <a:off x="721522" y="202390"/>
            <a:ext cx="1285415" cy="422844"/>
          </a:xfrm>
          <a:prstGeom prst="rect">
            <a:avLst/>
          </a:prstGeom>
        </p:spPr>
      </p:pic>
    </p:spTree>
    <p:extLst>
      <p:ext uri="{BB962C8B-B14F-4D97-AF65-F5344CB8AC3E}">
        <p14:creationId xmlns:p14="http://schemas.microsoft.com/office/powerpoint/2010/main" val="118048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4"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uiExpand="1"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animBg="1"/>
    </p:bldLst>
  </p:timing>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381000" y="2062162"/>
            <a:ext cx="3429000" cy="2738438"/>
          </a:xfrm>
        </p:spPr>
        <p:txBody>
          <a:bodyPr tIns="91440" bIns="91440" anchor="ctr">
            <a:normAutofit/>
          </a:bodyPr>
          <a:lstStyle>
            <a:lvl1pPr algn="ctr">
              <a:defRPr sz="4000" cap="none" baseline="0">
                <a:solidFill>
                  <a:schemeClr val="accent2"/>
                </a:solidFill>
              </a:defRPr>
            </a:lvl1pPr>
          </a:lstStyle>
          <a:p>
            <a:r>
              <a:rPr lang="en-US" dirty="0"/>
              <a:t>Type “agenda” here</a:t>
            </a: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4724401" y="2062162"/>
            <a:ext cx="7086599" cy="2738438"/>
          </a:xfrm>
        </p:spPr>
        <p:txBody>
          <a:bodyPr lIns="91440" tIns="91440" rIns="91440" bIns="91440" anchor="ctr">
            <a:noAutofit/>
          </a:bodyPr>
          <a:lstStyle>
            <a:lvl1pPr marL="344488" indent="-228600">
              <a:buClr>
                <a:schemeClr val="accent2"/>
              </a:buClr>
              <a:buFont typeface="Arial" panose="020B0604020202020204" pitchFamily="34" charset="0"/>
              <a:buChar char="•"/>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1</a:t>
            </a:r>
          </a:p>
          <a:p>
            <a:pPr lvl="0"/>
            <a:r>
              <a:rPr lang="en-US" dirty="0"/>
              <a:t>Item 2</a:t>
            </a:r>
          </a:p>
          <a:p>
            <a:pPr lvl="0"/>
            <a:r>
              <a:rPr lang="en-US" dirty="0"/>
              <a:t>Item 3</a:t>
            </a:r>
          </a:p>
        </p:txBody>
      </p:sp>
      <p:grpSp>
        <p:nvGrpSpPr>
          <p:cNvPr id="5" name="Group 4">
            <a:extLst>
              <a:ext uri="{FF2B5EF4-FFF2-40B4-BE49-F238E27FC236}">
                <a16:creationId xmlns:a16="http://schemas.microsoft.com/office/drawing/2014/main" id="{BF1EFB4D-BD6C-2FD9-2C2C-72B4F51A37A1}"/>
              </a:ext>
            </a:extLst>
          </p:cNvPr>
          <p:cNvGrpSpPr/>
          <p:nvPr/>
        </p:nvGrpSpPr>
        <p:grpSpPr>
          <a:xfrm>
            <a:off x="4038600" y="2486620"/>
            <a:ext cx="164592" cy="1967056"/>
            <a:chOff x="4108234" y="2743200"/>
            <a:chExt cx="164592" cy="1967056"/>
          </a:xfrm>
        </p:grpSpPr>
        <p:cxnSp>
          <p:nvCxnSpPr>
            <p:cNvPr id="7" name="Straight Connector 6">
              <a:extLst>
                <a:ext uri="{FF2B5EF4-FFF2-40B4-BE49-F238E27FC236}">
                  <a16:creationId xmlns:a16="http://schemas.microsoft.com/office/drawing/2014/main" id="{A665D226-3DC0-FD61-77EE-2B3791A148CC}"/>
                </a:ext>
              </a:extLst>
            </p:cNvPr>
            <p:cNvCxnSpPr>
              <a:cxnSpLocks/>
            </p:cNvCxnSpPr>
            <p:nvPr/>
          </p:nvCxnSpPr>
          <p:spPr>
            <a:xfrm>
              <a:off x="4183241" y="2743200"/>
              <a:ext cx="0" cy="188476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42A4804A-0A27-5149-144C-50D3294DD66F}"/>
                </a:ext>
              </a:extLst>
            </p:cNvPr>
            <p:cNvSpPr/>
            <p:nvPr/>
          </p:nvSpPr>
          <p:spPr bwMode="auto">
            <a:xfrm rot="16200000">
              <a:off x="4108234" y="4545664"/>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33BDDFEA-A94F-6A75-F7DB-9FDE06555283}"/>
              </a:ext>
            </a:extLst>
          </p:cNvPr>
          <p:cNvGrpSpPr/>
          <p:nvPr userDrawn="1"/>
        </p:nvGrpSpPr>
        <p:grpSpPr>
          <a:xfrm>
            <a:off x="4028440" y="2486620"/>
            <a:ext cx="164592" cy="1967056"/>
            <a:chOff x="4098074" y="2743200"/>
            <a:chExt cx="164592" cy="1967056"/>
          </a:xfrm>
        </p:grpSpPr>
        <p:cxnSp>
          <p:nvCxnSpPr>
            <p:cNvPr id="6" name="Straight Connector 5">
              <a:extLst>
                <a:ext uri="{FF2B5EF4-FFF2-40B4-BE49-F238E27FC236}">
                  <a16:creationId xmlns:a16="http://schemas.microsoft.com/office/drawing/2014/main" id="{325B1B99-1623-1BF3-102D-4B32CE481D96}"/>
                </a:ext>
              </a:extLst>
            </p:cNvPr>
            <p:cNvCxnSpPr>
              <a:cxnSpLocks/>
            </p:cNvCxnSpPr>
            <p:nvPr/>
          </p:nvCxnSpPr>
          <p:spPr>
            <a:xfrm>
              <a:off x="4183241" y="2743200"/>
              <a:ext cx="0" cy="188476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AD610A4D-583A-3EB1-3A2D-A55E7657344D}"/>
                </a:ext>
              </a:extLst>
            </p:cNvPr>
            <p:cNvSpPr/>
            <p:nvPr userDrawn="1"/>
          </p:nvSpPr>
          <p:spPr bwMode="auto">
            <a:xfrm rot="16200000">
              <a:off x="4098074" y="4545664"/>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grpSp>
    </p:spTree>
    <p:extLst>
      <p:ext uri="{BB962C8B-B14F-4D97-AF65-F5344CB8AC3E}">
        <p14:creationId xmlns:p14="http://schemas.microsoft.com/office/powerpoint/2010/main" val="16565763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 gray">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B9E968-89DC-7660-91D9-EDF0783CCA33}"/>
              </a:ext>
            </a:extLst>
          </p:cNvPr>
          <p:cNvCxnSpPr>
            <a:cxnSpLocks/>
          </p:cNvCxnSpPr>
          <p:nvPr userDrawn="1"/>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995310C-3C2C-F031-3AA7-167A431C4FC0}"/>
              </a:ext>
            </a:extLst>
          </p:cNvPr>
          <p:cNvCxnSpPr>
            <a:cxnSpLocks/>
          </p:cNvCxnSpPr>
          <p:nvPr userDrawn="1"/>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2983AD48-6D7F-D2C1-2F97-14FAD8FB0716}"/>
              </a:ext>
            </a:extLst>
          </p:cNvPr>
          <p:cNvSpPr txBox="1">
            <a:spLocks/>
          </p:cNvSpPr>
          <p:nvPr userDrawn="1"/>
        </p:nvSpPr>
        <p:spPr bwMode="auto">
          <a:xfrm rot="10800000">
            <a:off x="1132050" y="697694"/>
            <a:ext cx="9939528" cy="4788706"/>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sp>
        <p:nvSpPr>
          <p:cNvPr id="7" name="Text Placeholder 5">
            <a:extLst>
              <a:ext uri="{FF2B5EF4-FFF2-40B4-BE49-F238E27FC236}">
                <a16:creationId xmlns:a16="http://schemas.microsoft.com/office/drawing/2014/main" id="{EFC3C5AB-B9CC-A5D8-3D99-50ED83CBDCBC}"/>
              </a:ext>
            </a:extLst>
          </p:cNvPr>
          <p:cNvSpPr txBox="1">
            <a:spLocks/>
          </p:cNvSpPr>
          <p:nvPr/>
        </p:nvSpPr>
        <p:spPr bwMode="auto">
          <a:xfrm rot="10800000">
            <a:off x="1132050" y="697694"/>
            <a:ext cx="9939528" cy="4788706"/>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cxnSp>
        <p:nvCxnSpPr>
          <p:cNvPr id="14" name="Straight Connector 13">
            <a:extLst>
              <a:ext uri="{FF2B5EF4-FFF2-40B4-BE49-F238E27FC236}">
                <a16:creationId xmlns:a16="http://schemas.microsoft.com/office/drawing/2014/main" id="{A2B6E667-A248-6BC4-8527-ED4B4481CBA8}"/>
              </a:ext>
            </a:extLst>
          </p:cNvPr>
          <p:cNvCxnSpPr>
            <a:cxnSpLocks/>
          </p:cNvCxnSpPr>
          <p:nvPr/>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68FB2B-C5CA-A9E5-0571-9E63931B86F5}"/>
              </a:ext>
            </a:extLst>
          </p:cNvPr>
          <p:cNvCxnSpPr>
            <a:cxnSpLocks/>
          </p:cNvCxnSpPr>
          <p:nvPr/>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DF255E4A-E6A1-437B-CB8A-E0CFA37E0E23}"/>
              </a:ext>
            </a:extLst>
          </p:cNvPr>
          <p:cNvSpPr/>
          <p:nvPr/>
        </p:nvSpPr>
        <p:spPr bwMode="auto">
          <a:xfrm>
            <a:off x="1047854"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Oval 3">
            <a:extLst>
              <a:ext uri="{FF2B5EF4-FFF2-40B4-BE49-F238E27FC236}">
                <a16:creationId xmlns:a16="http://schemas.microsoft.com/office/drawing/2014/main" id="{30729968-F47C-F31E-E531-8C60455DD01C}"/>
              </a:ext>
            </a:extLst>
          </p:cNvPr>
          <p:cNvSpPr/>
          <p:nvPr/>
        </p:nvSpPr>
        <p:spPr bwMode="auto">
          <a:xfrm>
            <a:off x="11005207"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1528143" y="1028700"/>
            <a:ext cx="9111243" cy="4143765"/>
          </a:xfrm>
        </p:spPr>
        <p:txBody>
          <a:bodyPr tIns="0" anchor="ctr">
            <a:normAutofit/>
          </a:bodyPr>
          <a:lstStyle>
            <a:lvl1pPr algn="ctr">
              <a:defRPr sz="4600" b="0" cap="none" baseline="0">
                <a:latin typeface="+mn-lt"/>
              </a:defRPr>
            </a:lvl1pPr>
          </a:lstStyle>
          <a:p>
            <a:r>
              <a:rPr lang="en-US" dirty="0"/>
              <a:t>“Notable quote…”</a:t>
            </a:r>
          </a:p>
        </p:txBody>
      </p:sp>
      <p:sp>
        <p:nvSpPr>
          <p:cNvPr id="5" name="Text Placeholder 5">
            <a:extLst>
              <a:ext uri="{FF2B5EF4-FFF2-40B4-BE49-F238E27FC236}">
                <a16:creationId xmlns:a16="http://schemas.microsoft.com/office/drawing/2014/main" id="{77DFDCA3-CFA6-49EA-5328-41C91DDF2912}"/>
              </a:ext>
            </a:extLst>
          </p:cNvPr>
          <p:cNvSpPr>
            <a:spLocks noGrp="1"/>
          </p:cNvSpPr>
          <p:nvPr>
            <p:ph type="body" idx="14" hasCustomPrompt="1"/>
          </p:nvPr>
        </p:nvSpPr>
        <p:spPr bwMode="auto">
          <a:xfrm>
            <a:off x="3973513" y="5781951"/>
            <a:ext cx="4244975" cy="720887"/>
          </a:xfrm>
          <a:prstGeom prst="round2DiagRect">
            <a:avLst/>
          </a:prstGeom>
          <a:no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0" indent="0" algn="ctr">
              <a:spcAft>
                <a:spcPts val="300"/>
              </a:spcAft>
              <a:buNone/>
              <a:defRPr sz="2000" b="1" spc="300">
                <a:solidFill>
                  <a:schemeClr val="accent2"/>
                </a:solidFill>
              </a:defRPr>
            </a:lvl1pPr>
          </a:lstStyle>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dirty="0"/>
              <a:t>Quote attribution</a:t>
            </a:r>
            <a:endParaRPr lang="en-US" sz="1600" b="0" spc="300" dirty="0">
              <a:cs typeface="Segoe UI" pitchFamily="34" charset="0"/>
            </a:endParaRPr>
          </a:p>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b="0" spc="300" dirty="0">
                <a:cs typeface="Segoe UI" pitchFamily="34" charset="0"/>
              </a:rPr>
              <a:t>Title, Company</a:t>
            </a:r>
            <a:endParaRPr lang="en-US" sz="1600" dirty="0"/>
          </a:p>
        </p:txBody>
      </p:sp>
    </p:spTree>
    <p:extLst>
      <p:ext uri="{BB962C8B-B14F-4D97-AF65-F5344CB8AC3E}">
        <p14:creationId xmlns:p14="http://schemas.microsoft.com/office/powerpoint/2010/main" val="5142883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2 - gray">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08B1EEC-B9D8-37E3-2824-4DE40AFDE82A}"/>
              </a:ext>
            </a:extLst>
          </p:cNvPr>
          <p:cNvCxnSpPr>
            <a:cxnSpLocks/>
          </p:cNvCxnSpPr>
          <p:nvPr userDrawn="1"/>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8" name="Text Placeholder 5">
            <a:extLst>
              <a:ext uri="{FF2B5EF4-FFF2-40B4-BE49-F238E27FC236}">
                <a16:creationId xmlns:a16="http://schemas.microsoft.com/office/drawing/2014/main" id="{31518FB1-E915-89AC-3C51-A57D96A2AC9A}"/>
              </a:ext>
            </a:extLst>
          </p:cNvPr>
          <p:cNvSpPr txBox="1">
            <a:spLocks/>
          </p:cNvSpPr>
          <p:nvPr userDrawn="1"/>
        </p:nvSpPr>
        <p:spPr bwMode="auto">
          <a:xfrm rot="10800000">
            <a:off x="1132050" y="914400"/>
            <a:ext cx="9939528" cy="4572000"/>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sp>
        <p:nvSpPr>
          <p:cNvPr id="7" name="Text Placeholder 5">
            <a:extLst>
              <a:ext uri="{FF2B5EF4-FFF2-40B4-BE49-F238E27FC236}">
                <a16:creationId xmlns:a16="http://schemas.microsoft.com/office/drawing/2014/main" id="{EFC3C5AB-B9CC-A5D8-3D99-50ED83CBDCBC}"/>
              </a:ext>
            </a:extLst>
          </p:cNvPr>
          <p:cNvSpPr txBox="1">
            <a:spLocks/>
          </p:cNvSpPr>
          <p:nvPr/>
        </p:nvSpPr>
        <p:spPr bwMode="auto">
          <a:xfrm rot="10800000">
            <a:off x="1132050" y="914400"/>
            <a:ext cx="9939528" cy="4572000"/>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cxnSp>
        <p:nvCxnSpPr>
          <p:cNvPr id="14" name="Straight Connector 13">
            <a:extLst>
              <a:ext uri="{FF2B5EF4-FFF2-40B4-BE49-F238E27FC236}">
                <a16:creationId xmlns:a16="http://schemas.microsoft.com/office/drawing/2014/main" id="{A2B6E667-A248-6BC4-8527-ED4B4481CBA8}"/>
              </a:ext>
            </a:extLst>
          </p:cNvPr>
          <p:cNvCxnSpPr>
            <a:cxnSpLocks/>
          </p:cNvCxnSpPr>
          <p:nvPr/>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68FB2B-C5CA-A9E5-0571-9E63931B86F5}"/>
              </a:ext>
            </a:extLst>
          </p:cNvPr>
          <p:cNvCxnSpPr>
            <a:cxnSpLocks/>
          </p:cNvCxnSpPr>
          <p:nvPr/>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DF255E4A-E6A1-437B-CB8A-E0CFA37E0E23}"/>
              </a:ext>
            </a:extLst>
          </p:cNvPr>
          <p:cNvSpPr/>
          <p:nvPr/>
        </p:nvSpPr>
        <p:spPr bwMode="auto">
          <a:xfrm>
            <a:off x="1047854"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Oval 3">
            <a:extLst>
              <a:ext uri="{FF2B5EF4-FFF2-40B4-BE49-F238E27FC236}">
                <a16:creationId xmlns:a16="http://schemas.microsoft.com/office/drawing/2014/main" id="{30729968-F47C-F31E-E531-8C60455DD01C}"/>
              </a:ext>
            </a:extLst>
          </p:cNvPr>
          <p:cNvSpPr/>
          <p:nvPr/>
        </p:nvSpPr>
        <p:spPr bwMode="auto">
          <a:xfrm>
            <a:off x="11005207"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1528143" y="1257300"/>
            <a:ext cx="9111243" cy="3915165"/>
          </a:xfrm>
        </p:spPr>
        <p:txBody>
          <a:bodyPr tIns="0" anchor="ctr">
            <a:normAutofit/>
          </a:bodyPr>
          <a:lstStyle>
            <a:lvl1pPr algn="ctr">
              <a:defRPr sz="4600" b="0" cap="none" baseline="0">
                <a:latin typeface="+mn-lt"/>
              </a:defRPr>
            </a:lvl1pPr>
          </a:lstStyle>
          <a:p>
            <a:r>
              <a:rPr lang="en-US" dirty="0"/>
              <a:t>“Notable quote…”</a:t>
            </a:r>
          </a:p>
        </p:txBody>
      </p:sp>
      <p:sp>
        <p:nvSpPr>
          <p:cNvPr id="5" name="Text Placeholder 5">
            <a:extLst>
              <a:ext uri="{FF2B5EF4-FFF2-40B4-BE49-F238E27FC236}">
                <a16:creationId xmlns:a16="http://schemas.microsoft.com/office/drawing/2014/main" id="{77DFDCA3-CFA6-49EA-5328-41C91DDF2912}"/>
              </a:ext>
            </a:extLst>
          </p:cNvPr>
          <p:cNvSpPr>
            <a:spLocks noGrp="1"/>
          </p:cNvSpPr>
          <p:nvPr>
            <p:ph type="body" idx="14" hasCustomPrompt="1"/>
          </p:nvPr>
        </p:nvSpPr>
        <p:spPr bwMode="auto">
          <a:xfrm>
            <a:off x="3973513" y="5781951"/>
            <a:ext cx="4244975" cy="720887"/>
          </a:xfrm>
          <a:prstGeom prst="round2DiagRect">
            <a:avLst/>
          </a:prstGeom>
          <a:no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0" indent="0" algn="ctr">
              <a:spcAft>
                <a:spcPts val="300"/>
              </a:spcAft>
              <a:buNone/>
              <a:defRPr sz="2000" b="1" spc="300">
                <a:solidFill>
                  <a:schemeClr val="accent2"/>
                </a:solidFill>
              </a:defRPr>
            </a:lvl1pPr>
          </a:lstStyle>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dirty="0"/>
              <a:t>Quote attribution</a:t>
            </a:r>
            <a:endParaRPr lang="en-US" sz="1600" b="0" spc="300" dirty="0">
              <a:cs typeface="Segoe UI" pitchFamily="34" charset="0"/>
            </a:endParaRPr>
          </a:p>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b="0" spc="300" dirty="0">
                <a:cs typeface="Segoe UI" pitchFamily="34" charset="0"/>
              </a:rPr>
              <a:t>Title, Company</a:t>
            </a:r>
            <a:endParaRPr lang="en-US" sz="1600" dirty="0"/>
          </a:p>
        </p:txBody>
      </p:sp>
      <p:sp>
        <p:nvSpPr>
          <p:cNvPr id="6" name="Freeform 3">
            <a:extLst>
              <a:ext uri="{FF2B5EF4-FFF2-40B4-BE49-F238E27FC236}">
                <a16:creationId xmlns:a16="http://schemas.microsoft.com/office/drawing/2014/main" id="{4D5E756D-5442-E6AB-0ABA-960D5AFEFA4F}"/>
              </a:ext>
            </a:extLst>
          </p:cNvPr>
          <p:cNvSpPr>
            <a:spLocks noChangeAspect="1"/>
          </p:cNvSpPr>
          <p:nvPr/>
        </p:nvSpPr>
        <p:spPr bwMode="auto">
          <a:xfrm>
            <a:off x="5442903" y="125816"/>
            <a:ext cx="1306195" cy="1131484"/>
          </a:xfrm>
          <a:custGeom>
            <a:avLst/>
            <a:gdLst>
              <a:gd name="connsiteX0" fmla="*/ 831476 w 923645"/>
              <a:gd name="connsiteY0" fmla="*/ 0 h 800100"/>
              <a:gd name="connsiteX1" fmla="*/ 923645 w 923645"/>
              <a:gd name="connsiteY1" fmla="*/ 174531 h 800100"/>
              <a:gd name="connsiteX2" fmla="*/ 767743 w 923645"/>
              <a:gd name="connsiteY2" fmla="*/ 279937 h 800100"/>
              <a:gd name="connsiteX3" fmla="*/ 719698 w 923645"/>
              <a:gd name="connsiteY3" fmla="*/ 403972 h 800100"/>
              <a:gd name="connsiteX4" fmla="*/ 923645 w 923645"/>
              <a:gd name="connsiteY4" fmla="*/ 403972 h 800100"/>
              <a:gd name="connsiteX5" fmla="*/ 923645 w 923645"/>
              <a:gd name="connsiteY5" fmla="*/ 800100 h 800100"/>
              <a:gd name="connsiteX6" fmla="*/ 497121 w 923645"/>
              <a:gd name="connsiteY6" fmla="*/ 800100 h 800100"/>
              <a:gd name="connsiteX7" fmla="*/ 497121 w 923645"/>
              <a:gd name="connsiteY7" fmla="*/ 471628 h 800100"/>
              <a:gd name="connsiteX8" fmla="*/ 572621 w 923645"/>
              <a:gd name="connsiteY8" fmla="*/ 185317 h 800100"/>
              <a:gd name="connsiteX9" fmla="*/ 831476 w 923645"/>
              <a:gd name="connsiteY9" fmla="*/ 0 h 800100"/>
              <a:gd name="connsiteX10" fmla="*/ 334356 w 923645"/>
              <a:gd name="connsiteY10" fmla="*/ 0 h 800100"/>
              <a:gd name="connsiteX11" fmla="*/ 426524 w 923645"/>
              <a:gd name="connsiteY11" fmla="*/ 174531 h 800100"/>
              <a:gd name="connsiteX12" fmla="*/ 270622 w 923645"/>
              <a:gd name="connsiteY12" fmla="*/ 279937 h 800100"/>
              <a:gd name="connsiteX13" fmla="*/ 222577 w 923645"/>
              <a:gd name="connsiteY13" fmla="*/ 403972 h 800100"/>
              <a:gd name="connsiteX14" fmla="*/ 426524 w 923645"/>
              <a:gd name="connsiteY14" fmla="*/ 403972 h 800100"/>
              <a:gd name="connsiteX15" fmla="*/ 426524 w 923645"/>
              <a:gd name="connsiteY15" fmla="*/ 800100 h 800100"/>
              <a:gd name="connsiteX16" fmla="*/ 0 w 923645"/>
              <a:gd name="connsiteY16" fmla="*/ 800100 h 800100"/>
              <a:gd name="connsiteX17" fmla="*/ 0 w 923645"/>
              <a:gd name="connsiteY17" fmla="*/ 471628 h 800100"/>
              <a:gd name="connsiteX18" fmla="*/ 75499 w 923645"/>
              <a:gd name="connsiteY18" fmla="*/ 185317 h 800100"/>
              <a:gd name="connsiteX19" fmla="*/ 334356 w 923645"/>
              <a:gd name="connsiteY19"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645" h="800100">
                <a:moveTo>
                  <a:pt x="831476" y="0"/>
                </a:moveTo>
                <a:lnTo>
                  <a:pt x="923645" y="174531"/>
                </a:lnTo>
                <a:cubicBezTo>
                  <a:pt x="848472" y="209830"/>
                  <a:pt x="796505" y="244966"/>
                  <a:pt x="767743" y="279937"/>
                </a:cubicBezTo>
                <a:cubicBezTo>
                  <a:pt x="738982" y="314909"/>
                  <a:pt x="722966" y="356254"/>
                  <a:pt x="719698" y="403972"/>
                </a:cubicBezTo>
                <a:lnTo>
                  <a:pt x="923645" y="403972"/>
                </a:lnTo>
                <a:lnTo>
                  <a:pt x="923645" y="800100"/>
                </a:lnTo>
                <a:lnTo>
                  <a:pt x="497121" y="800100"/>
                </a:lnTo>
                <a:lnTo>
                  <a:pt x="497121" y="471628"/>
                </a:lnTo>
                <a:cubicBezTo>
                  <a:pt x="497121" y="350697"/>
                  <a:pt x="522288" y="255261"/>
                  <a:pt x="572621" y="185317"/>
                </a:cubicBezTo>
                <a:cubicBezTo>
                  <a:pt x="622954" y="115374"/>
                  <a:pt x="709239" y="53601"/>
                  <a:pt x="831476" y="0"/>
                </a:cubicBezTo>
                <a:close/>
                <a:moveTo>
                  <a:pt x="334356" y="0"/>
                </a:moveTo>
                <a:lnTo>
                  <a:pt x="426524" y="174531"/>
                </a:lnTo>
                <a:cubicBezTo>
                  <a:pt x="351351" y="209830"/>
                  <a:pt x="299384" y="244966"/>
                  <a:pt x="270622" y="279937"/>
                </a:cubicBezTo>
                <a:cubicBezTo>
                  <a:pt x="241860" y="314909"/>
                  <a:pt x="225845" y="356254"/>
                  <a:pt x="222577" y="403972"/>
                </a:cubicBezTo>
                <a:lnTo>
                  <a:pt x="426524" y="403972"/>
                </a:lnTo>
                <a:lnTo>
                  <a:pt x="426524" y="800100"/>
                </a:lnTo>
                <a:lnTo>
                  <a:pt x="0" y="800100"/>
                </a:lnTo>
                <a:lnTo>
                  <a:pt x="0" y="471628"/>
                </a:lnTo>
                <a:cubicBezTo>
                  <a:pt x="0" y="350697"/>
                  <a:pt x="25167" y="255261"/>
                  <a:pt x="75499" y="185317"/>
                </a:cubicBezTo>
                <a:cubicBezTo>
                  <a:pt x="125833" y="115374"/>
                  <a:pt x="212118" y="53601"/>
                  <a:pt x="334356" y="0"/>
                </a:cubicBezTo>
                <a:close/>
              </a:path>
            </a:pathLst>
          </a:custGeom>
          <a:solidFill>
            <a:srgbClr val="F47E4C"/>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56565A"/>
              </a:solidFill>
              <a:effectLst/>
              <a:uLnTx/>
              <a:uFillTx/>
              <a:latin typeface="Arial" panose="020B0604020202020204"/>
              <a:ea typeface="Segoe UI" pitchFamily="34" charset="0"/>
              <a:cs typeface="Segoe UI" pitchFamily="34" charset="0"/>
            </a:endParaRPr>
          </a:p>
        </p:txBody>
      </p:sp>
      <p:cxnSp>
        <p:nvCxnSpPr>
          <p:cNvPr id="9" name="Straight Connector 8">
            <a:extLst>
              <a:ext uri="{FF2B5EF4-FFF2-40B4-BE49-F238E27FC236}">
                <a16:creationId xmlns:a16="http://schemas.microsoft.com/office/drawing/2014/main" id="{D9FE7518-1C73-D5E2-4558-22D801F16A01}"/>
              </a:ext>
            </a:extLst>
          </p:cNvPr>
          <p:cNvCxnSpPr>
            <a:cxnSpLocks/>
          </p:cNvCxnSpPr>
          <p:nvPr userDrawn="1"/>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13" name="Freeform 3">
            <a:extLst>
              <a:ext uri="{FF2B5EF4-FFF2-40B4-BE49-F238E27FC236}">
                <a16:creationId xmlns:a16="http://schemas.microsoft.com/office/drawing/2014/main" id="{9BA7632F-6825-470F-4F92-09645D51B7F7}"/>
              </a:ext>
            </a:extLst>
          </p:cNvPr>
          <p:cNvSpPr>
            <a:spLocks noChangeAspect="1"/>
          </p:cNvSpPr>
          <p:nvPr userDrawn="1"/>
        </p:nvSpPr>
        <p:spPr bwMode="auto">
          <a:xfrm>
            <a:off x="5442903" y="125816"/>
            <a:ext cx="1306195" cy="1131484"/>
          </a:xfrm>
          <a:custGeom>
            <a:avLst/>
            <a:gdLst>
              <a:gd name="connsiteX0" fmla="*/ 831476 w 923645"/>
              <a:gd name="connsiteY0" fmla="*/ 0 h 800100"/>
              <a:gd name="connsiteX1" fmla="*/ 923645 w 923645"/>
              <a:gd name="connsiteY1" fmla="*/ 174531 h 800100"/>
              <a:gd name="connsiteX2" fmla="*/ 767743 w 923645"/>
              <a:gd name="connsiteY2" fmla="*/ 279937 h 800100"/>
              <a:gd name="connsiteX3" fmla="*/ 719698 w 923645"/>
              <a:gd name="connsiteY3" fmla="*/ 403972 h 800100"/>
              <a:gd name="connsiteX4" fmla="*/ 923645 w 923645"/>
              <a:gd name="connsiteY4" fmla="*/ 403972 h 800100"/>
              <a:gd name="connsiteX5" fmla="*/ 923645 w 923645"/>
              <a:gd name="connsiteY5" fmla="*/ 800100 h 800100"/>
              <a:gd name="connsiteX6" fmla="*/ 497121 w 923645"/>
              <a:gd name="connsiteY6" fmla="*/ 800100 h 800100"/>
              <a:gd name="connsiteX7" fmla="*/ 497121 w 923645"/>
              <a:gd name="connsiteY7" fmla="*/ 471628 h 800100"/>
              <a:gd name="connsiteX8" fmla="*/ 572621 w 923645"/>
              <a:gd name="connsiteY8" fmla="*/ 185317 h 800100"/>
              <a:gd name="connsiteX9" fmla="*/ 831476 w 923645"/>
              <a:gd name="connsiteY9" fmla="*/ 0 h 800100"/>
              <a:gd name="connsiteX10" fmla="*/ 334356 w 923645"/>
              <a:gd name="connsiteY10" fmla="*/ 0 h 800100"/>
              <a:gd name="connsiteX11" fmla="*/ 426524 w 923645"/>
              <a:gd name="connsiteY11" fmla="*/ 174531 h 800100"/>
              <a:gd name="connsiteX12" fmla="*/ 270622 w 923645"/>
              <a:gd name="connsiteY12" fmla="*/ 279937 h 800100"/>
              <a:gd name="connsiteX13" fmla="*/ 222577 w 923645"/>
              <a:gd name="connsiteY13" fmla="*/ 403972 h 800100"/>
              <a:gd name="connsiteX14" fmla="*/ 426524 w 923645"/>
              <a:gd name="connsiteY14" fmla="*/ 403972 h 800100"/>
              <a:gd name="connsiteX15" fmla="*/ 426524 w 923645"/>
              <a:gd name="connsiteY15" fmla="*/ 800100 h 800100"/>
              <a:gd name="connsiteX16" fmla="*/ 0 w 923645"/>
              <a:gd name="connsiteY16" fmla="*/ 800100 h 800100"/>
              <a:gd name="connsiteX17" fmla="*/ 0 w 923645"/>
              <a:gd name="connsiteY17" fmla="*/ 471628 h 800100"/>
              <a:gd name="connsiteX18" fmla="*/ 75499 w 923645"/>
              <a:gd name="connsiteY18" fmla="*/ 185317 h 800100"/>
              <a:gd name="connsiteX19" fmla="*/ 334356 w 923645"/>
              <a:gd name="connsiteY19"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645" h="800100">
                <a:moveTo>
                  <a:pt x="831476" y="0"/>
                </a:moveTo>
                <a:lnTo>
                  <a:pt x="923645" y="174531"/>
                </a:lnTo>
                <a:cubicBezTo>
                  <a:pt x="848472" y="209830"/>
                  <a:pt x="796505" y="244966"/>
                  <a:pt x="767743" y="279937"/>
                </a:cubicBezTo>
                <a:cubicBezTo>
                  <a:pt x="738982" y="314909"/>
                  <a:pt x="722966" y="356254"/>
                  <a:pt x="719698" y="403972"/>
                </a:cubicBezTo>
                <a:lnTo>
                  <a:pt x="923645" y="403972"/>
                </a:lnTo>
                <a:lnTo>
                  <a:pt x="923645" y="800100"/>
                </a:lnTo>
                <a:lnTo>
                  <a:pt x="497121" y="800100"/>
                </a:lnTo>
                <a:lnTo>
                  <a:pt x="497121" y="471628"/>
                </a:lnTo>
                <a:cubicBezTo>
                  <a:pt x="497121" y="350697"/>
                  <a:pt x="522288" y="255261"/>
                  <a:pt x="572621" y="185317"/>
                </a:cubicBezTo>
                <a:cubicBezTo>
                  <a:pt x="622954" y="115374"/>
                  <a:pt x="709239" y="53601"/>
                  <a:pt x="831476" y="0"/>
                </a:cubicBezTo>
                <a:close/>
                <a:moveTo>
                  <a:pt x="334356" y="0"/>
                </a:moveTo>
                <a:lnTo>
                  <a:pt x="426524" y="174531"/>
                </a:lnTo>
                <a:cubicBezTo>
                  <a:pt x="351351" y="209830"/>
                  <a:pt x="299384" y="244966"/>
                  <a:pt x="270622" y="279937"/>
                </a:cubicBezTo>
                <a:cubicBezTo>
                  <a:pt x="241860" y="314909"/>
                  <a:pt x="225845" y="356254"/>
                  <a:pt x="222577" y="403972"/>
                </a:cubicBezTo>
                <a:lnTo>
                  <a:pt x="426524" y="403972"/>
                </a:lnTo>
                <a:lnTo>
                  <a:pt x="426524" y="800100"/>
                </a:lnTo>
                <a:lnTo>
                  <a:pt x="0" y="800100"/>
                </a:lnTo>
                <a:lnTo>
                  <a:pt x="0" y="471628"/>
                </a:lnTo>
                <a:cubicBezTo>
                  <a:pt x="0" y="350697"/>
                  <a:pt x="25167" y="255261"/>
                  <a:pt x="75499" y="185317"/>
                </a:cubicBezTo>
                <a:cubicBezTo>
                  <a:pt x="125833" y="115374"/>
                  <a:pt x="212118" y="53601"/>
                  <a:pt x="334356" y="0"/>
                </a:cubicBezTo>
                <a:close/>
              </a:path>
            </a:pathLst>
          </a:custGeom>
          <a:solidFill>
            <a:srgbClr val="F47E4C"/>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56565A"/>
              </a:solidFill>
              <a:effectLst/>
              <a:uLnTx/>
              <a:uFillTx/>
              <a:latin typeface="Arial" panose="020B0604020202020204"/>
              <a:ea typeface="Segoe UI" pitchFamily="34" charset="0"/>
              <a:cs typeface="Segoe UI" pitchFamily="34" charset="0"/>
            </a:endParaRPr>
          </a:p>
        </p:txBody>
      </p:sp>
    </p:spTree>
    <p:extLst>
      <p:ext uri="{BB962C8B-B14F-4D97-AF65-F5344CB8AC3E}">
        <p14:creationId xmlns:p14="http://schemas.microsoft.com/office/powerpoint/2010/main" val="34865436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 blue elem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DFC9E1-7CF1-BBD7-1950-E578280522F5}"/>
              </a:ext>
            </a:extLst>
          </p:cNvPr>
          <p:cNvSpPr/>
          <p:nvPr userDrawn="1"/>
        </p:nvSpPr>
        <p:spPr bwMode="auto">
          <a:xfrm>
            <a:off x="-3142" y="0"/>
            <a:ext cx="12192000" cy="6858000"/>
          </a:xfrm>
          <a:prstGeom prst="rect">
            <a:avLst/>
          </a:prstGeom>
          <a:solidFill>
            <a:srgbClr val="01354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8EBF06C-5074-4EAE-BC2A-F332C3F56963}"/>
              </a:ext>
            </a:extLst>
          </p:cNvPr>
          <p:cNvSpPr/>
          <p:nvPr/>
        </p:nvSpPr>
        <p:spPr bwMode="auto">
          <a:xfrm>
            <a:off x="-3142" y="0"/>
            <a:ext cx="12192000" cy="6858000"/>
          </a:xfrm>
          <a:prstGeom prst="rect">
            <a:avLst/>
          </a:prstGeom>
          <a:solidFill>
            <a:srgbClr val="01354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p:nvPr>
        </p:nvSpPr>
        <p:spPr>
          <a:xfrm>
            <a:off x="609600" y="2658020"/>
            <a:ext cx="10972800" cy="1319785"/>
          </a:xfrm>
        </p:spPr>
        <p:txBody>
          <a:bodyPr anchor="b">
            <a:noAutofit/>
          </a:bodyPr>
          <a:lstStyle>
            <a:lvl1pPr>
              <a:defRPr sz="5400" b="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3" name="Straight Connector 2">
            <a:extLst>
              <a:ext uri="{FF2B5EF4-FFF2-40B4-BE49-F238E27FC236}">
                <a16:creationId xmlns:a16="http://schemas.microsoft.com/office/drawing/2014/main" id="{A864D9B2-561B-A523-7BC0-2CE849CF0994}"/>
              </a:ext>
            </a:extLst>
          </p:cNvPr>
          <p:cNvCxnSpPr>
            <a:cxnSpLocks/>
          </p:cNvCxnSpPr>
          <p:nvPr/>
        </p:nvCxnSpPr>
        <p:spPr>
          <a:xfrm flipH="1">
            <a:off x="673398" y="4190445"/>
            <a:ext cx="88011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30C22ADB-9B38-620C-E824-D6198B4DCB88}"/>
              </a:ext>
            </a:extLst>
          </p:cNvPr>
          <p:cNvSpPr/>
          <p:nvPr/>
        </p:nvSpPr>
        <p:spPr bwMode="auto">
          <a:xfrm rot="10800000">
            <a:off x="9410700" y="4108149"/>
            <a:ext cx="164592" cy="164592"/>
          </a:xfrm>
          <a:prstGeom prst="ellipse">
            <a:avLst/>
          </a:prstGeom>
          <a:solidFill>
            <a:schemeClr val="bg1"/>
          </a:solidFill>
          <a:ln w="38100">
            <a:solidFill>
              <a:srgbClr val="013544"/>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006317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 green elements">
    <p:bg>
      <p:bgPr>
        <a:solidFill>
          <a:schemeClr val="accent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D80A2A3-1591-9641-DBB7-9F6675E1B3C3}"/>
              </a:ext>
            </a:extLst>
          </p:cNvPr>
          <p:cNvCxnSpPr>
            <a:cxnSpLocks/>
          </p:cNvCxnSpPr>
          <p:nvPr userDrawn="1"/>
        </p:nvCxnSpPr>
        <p:spPr>
          <a:xfrm flipH="1">
            <a:off x="673398" y="4190445"/>
            <a:ext cx="88011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18" name="Title 1">
            <a:extLst>
              <a:ext uri="{FF2B5EF4-FFF2-40B4-BE49-F238E27FC236}">
                <a16:creationId xmlns:a16="http://schemas.microsoft.com/office/drawing/2014/main" id="{9E823D03-9700-7EA9-6788-48F1BFD30876}"/>
              </a:ext>
            </a:extLst>
          </p:cNvPr>
          <p:cNvSpPr>
            <a:spLocks noGrp="1"/>
          </p:cNvSpPr>
          <p:nvPr>
            <p:ph type="title"/>
          </p:nvPr>
        </p:nvSpPr>
        <p:spPr>
          <a:xfrm>
            <a:off x="609600" y="2658020"/>
            <a:ext cx="10972800" cy="1319785"/>
          </a:xfrm>
        </p:spPr>
        <p:txBody>
          <a:bodyPr anchor="b">
            <a:noAutofit/>
          </a:bodyPr>
          <a:lstStyle>
            <a:lvl1pPr>
              <a:defRPr sz="5400" b="0">
                <a:solidFill>
                  <a:schemeClr val="bg1"/>
                </a:solidFill>
              </a:defRPr>
            </a:lvl1pPr>
          </a:lstStyle>
          <a:p>
            <a:r>
              <a:rPr lang="en-US"/>
              <a:t>Click to edit Master title style</a:t>
            </a:r>
            <a:endParaRPr lang="en-US" dirty="0"/>
          </a:p>
        </p:txBody>
      </p:sp>
      <p:sp>
        <p:nvSpPr>
          <p:cNvPr id="10" name="Oval 9">
            <a:extLst>
              <a:ext uri="{FF2B5EF4-FFF2-40B4-BE49-F238E27FC236}">
                <a16:creationId xmlns:a16="http://schemas.microsoft.com/office/drawing/2014/main" id="{4FE55927-CA85-EDCD-7F1E-AB2D3719C39A}"/>
              </a:ext>
            </a:extLst>
          </p:cNvPr>
          <p:cNvSpPr/>
          <p:nvPr/>
        </p:nvSpPr>
        <p:spPr bwMode="auto">
          <a:xfrm rot="10800000">
            <a:off x="9410700" y="4108149"/>
            <a:ext cx="164592" cy="164592"/>
          </a:xfrm>
          <a:prstGeom prst="ellipse">
            <a:avLst/>
          </a:prstGeom>
          <a:solidFill>
            <a:schemeClr val="bg1"/>
          </a:solidFill>
          <a:ln w="381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732717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76144-3494-48F5-912E-6FE667D29BB8}"/>
              </a:ext>
            </a:extLst>
          </p:cNvPr>
          <p:cNvSpPr>
            <a:spLocks noGrp="1"/>
          </p:cNvSpPr>
          <p:nvPr>
            <p:ph type="title"/>
          </p:nvPr>
        </p:nvSpPr>
        <p:spPr>
          <a:xfrm>
            <a:off x="381000" y="228601"/>
            <a:ext cx="11430000" cy="685799"/>
          </a:xfrm>
          <a:prstGeom prst="rect">
            <a:avLst/>
          </a:prstGeom>
        </p:spPr>
        <p:txBody>
          <a:bodyPr vert="horz" lIns="91440" tIns="45720" rIns="9144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12797A-0E14-474C-848E-06912870ADC7}"/>
              </a:ext>
            </a:extLst>
          </p:cNvPr>
          <p:cNvSpPr>
            <a:spLocks noGrp="1"/>
          </p:cNvSpPr>
          <p:nvPr>
            <p:ph type="body" idx="1"/>
          </p:nvPr>
        </p:nvSpPr>
        <p:spPr>
          <a:xfrm>
            <a:off x="381000" y="1143000"/>
            <a:ext cx="11430000" cy="5257800"/>
          </a:xfrm>
          <a:prstGeom prst="rect">
            <a:avLst/>
          </a:prstGeom>
        </p:spPr>
        <p:txBody>
          <a:bodyPr vert="horz"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2A217E-6DDA-4383-B366-A0FA149DB968}"/>
              </a:ext>
            </a:extLst>
          </p:cNvPr>
          <p:cNvSpPr>
            <a:spLocks noGrp="1"/>
          </p:cNvSpPr>
          <p:nvPr>
            <p:ph type="dt" sz="half" idx="2"/>
          </p:nvPr>
        </p:nvSpPr>
        <p:spPr>
          <a:xfrm>
            <a:off x="381000" y="6629400"/>
            <a:ext cx="1371600" cy="114300"/>
          </a:xfrm>
          <a:prstGeom prst="rect">
            <a:avLst/>
          </a:prstGeom>
        </p:spPr>
        <p:txBody>
          <a:bodyPr vert="horz" lIns="91440" tIns="91440" rIns="91440" bIns="91440" rtlCol="0" anchor="ctr" anchorCtr="0"/>
          <a:lstStyle>
            <a:lvl1pPr algn="l">
              <a:defRPr sz="1200">
                <a:solidFill>
                  <a:schemeClr val="tx1">
                    <a:tint val="75000"/>
                  </a:schemeClr>
                </a:solidFill>
              </a:defRPr>
            </a:lvl1p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6DCE200A-1E68-4329-B3DC-2AB4387CCDA1}"/>
              </a:ext>
            </a:extLst>
          </p:cNvPr>
          <p:cNvSpPr>
            <a:spLocks noGrp="1"/>
          </p:cNvSpPr>
          <p:nvPr>
            <p:ph type="ftr" sz="quarter" idx="3"/>
          </p:nvPr>
        </p:nvSpPr>
        <p:spPr>
          <a:xfrm>
            <a:off x="2209800" y="6629401"/>
            <a:ext cx="7772400" cy="114300"/>
          </a:xfrm>
          <a:prstGeom prst="rect">
            <a:avLst/>
          </a:prstGeom>
        </p:spPr>
        <p:txBody>
          <a:bodyPr vert="horz" lIns="91440" tIns="91440" rIns="91440" bIns="91440" rtlCol="0" anchor="ctr" anchorCtr="0"/>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B1512A-0CCA-42A8-A940-F6DF060CCBDF}"/>
              </a:ext>
            </a:extLst>
          </p:cNvPr>
          <p:cNvSpPr>
            <a:spLocks noGrp="1"/>
          </p:cNvSpPr>
          <p:nvPr>
            <p:ph type="sldNum" sz="quarter" idx="4"/>
          </p:nvPr>
        </p:nvSpPr>
        <p:spPr>
          <a:xfrm>
            <a:off x="10439400" y="6629400"/>
            <a:ext cx="1371600" cy="114299"/>
          </a:xfrm>
          <a:prstGeom prst="rect">
            <a:avLst/>
          </a:prstGeom>
        </p:spPr>
        <p:txBody>
          <a:bodyPr vert="horz" lIns="91440" tIns="91440" rIns="91440" bIns="91440" rtlCol="0" anchor="ctr" anchorCtr="0"/>
          <a:lstStyle>
            <a:lvl1pPr algn="r">
              <a:defRPr sz="1200">
                <a:solidFill>
                  <a:schemeClr val="tx1">
                    <a:tint val="75000"/>
                  </a:schemeClr>
                </a:solidFill>
              </a:defRPr>
            </a:lvl1pPr>
          </a:lstStyle>
          <a:p>
            <a:fld id="{C15D44F4-F215-4E77-8A37-E5924A9890F9}" type="slidenum">
              <a:rPr lang="en-US" smtClean="0"/>
              <a:t>‹#›</a:t>
            </a:fld>
            <a:endParaRPr lang="en-US"/>
          </a:p>
        </p:txBody>
      </p:sp>
    </p:spTree>
    <p:extLst>
      <p:ext uri="{BB962C8B-B14F-4D97-AF65-F5344CB8AC3E}">
        <p14:creationId xmlns:p14="http://schemas.microsoft.com/office/powerpoint/2010/main" val="36088163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48"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9" r:id="rId32"/>
    <p:sldLayoutId id="2147483750" r:id="rId33"/>
    <p:sldLayoutId id="2147483751" r:id="rId34"/>
  </p:sldLayoutIdLst>
  <p:transition>
    <p:fade/>
  </p:transition>
  <p:txStyles>
    <p:titleStyle>
      <a:lvl1pPr algn="l" defTabSz="914400" rtl="0" eaLnBrk="1" latinLnBrk="0" hangingPunct="1">
        <a:lnSpc>
          <a:spcPct val="90000"/>
        </a:lnSpc>
        <a:spcBef>
          <a:spcPct val="0"/>
        </a:spcBef>
        <a:buNone/>
        <a:defRPr sz="3200" b="1" kern="1200" cap="none" baseline="0">
          <a:solidFill>
            <a:schemeClr val="tx1"/>
          </a:solidFill>
          <a:latin typeface="+mj-lt"/>
          <a:ea typeface="+mj-ea"/>
          <a:cs typeface="+mj-cs"/>
        </a:defRPr>
      </a:lvl1pPr>
    </p:titleStyle>
    <p:bodyStyle>
      <a:lvl1pPr marL="514350" indent="-514350" algn="l" defTabSz="914400" rtl="0" eaLnBrk="1" latinLnBrk="0" hangingPunct="1">
        <a:lnSpc>
          <a:spcPct val="100000"/>
        </a:lnSpc>
        <a:spcBef>
          <a:spcPts val="0"/>
        </a:spcBef>
        <a:spcAft>
          <a:spcPts val="1200"/>
        </a:spcAft>
        <a:buClr>
          <a:schemeClr val="accent2"/>
        </a:buClr>
        <a:buSzPct val="80000"/>
        <a:buFont typeface="Arial" panose="020B0604020202020204" pitchFamily="34" charset="0"/>
        <a:buChar char="•"/>
        <a:defRPr sz="2800" kern="1200">
          <a:solidFill>
            <a:schemeClr val="tx1"/>
          </a:solidFill>
          <a:latin typeface="+mn-lt"/>
          <a:ea typeface="+mn-ea"/>
          <a:cs typeface="+mn-cs"/>
        </a:defRPr>
      </a:lvl1pPr>
      <a:lvl2pPr marL="568325" indent="-222250" algn="l" defTabSz="914400" rtl="0" eaLnBrk="1" latinLnBrk="0" hangingPunct="1">
        <a:lnSpc>
          <a:spcPct val="100000"/>
        </a:lnSpc>
        <a:spcBef>
          <a:spcPts val="0"/>
        </a:spcBef>
        <a:spcAft>
          <a:spcPts val="1200"/>
        </a:spcAft>
        <a:buClr>
          <a:schemeClr val="accent4"/>
        </a:buClr>
        <a:buSzPct val="80000"/>
        <a:buFont typeface="Arial" panose="020B0604020202020204"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2000" kern="1200">
          <a:solidFill>
            <a:schemeClr val="bg1">
              <a:lumMod val="50000"/>
            </a:schemeClr>
          </a:solidFill>
          <a:latin typeface="+mn-lt"/>
          <a:ea typeface="+mn-ea"/>
          <a:cs typeface="+mn-cs"/>
        </a:defRPr>
      </a:lvl3pPr>
      <a:lvl4pPr marL="1260475" indent="-230188"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bg1">
              <a:lumMod val="50000"/>
            </a:schemeClr>
          </a:solidFill>
          <a:latin typeface="+mn-lt"/>
          <a:ea typeface="+mn-ea"/>
          <a:cs typeface="+mn-cs"/>
        </a:defRPr>
      </a:lvl4pPr>
      <a:lvl5pPr marL="1539875" indent="-220663"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orient="horz" pos="144" userDrawn="1">
          <p15:clr>
            <a:srgbClr val="F26B43"/>
          </p15:clr>
        </p15:guide>
        <p15:guide id="10" orient="horz" pos="4176" userDrawn="1">
          <p15:clr>
            <a:srgbClr val="F26B43"/>
          </p15:clr>
        </p15:guide>
        <p15:guide id="11" pos="240" userDrawn="1">
          <p15:clr>
            <a:srgbClr val="F26B43"/>
          </p15:clr>
        </p15:guide>
        <p15:guide id="12" pos="7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1.tif"/><Relationship Id="rId4" Type="http://schemas.openxmlformats.org/officeDocument/2006/relationships/image" Target="../media/image30.tiff"/></Relationships>
</file>

<file path=ppt/slides/_rels/slide18.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2.tiff"/><Relationship Id="rId7" Type="http://schemas.openxmlformats.org/officeDocument/2006/relationships/image" Target="../media/image36.tif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5.tiff"/><Relationship Id="rId5" Type="http://schemas.openxmlformats.org/officeDocument/2006/relationships/image" Target="../media/image34.tiff"/><Relationship Id="rId4" Type="http://schemas.openxmlformats.org/officeDocument/2006/relationships/image" Target="../media/image3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image" Target="../media/image18.bin"/><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836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DBCD2-EE3C-7491-225B-44A0203B56B4}"/>
              </a:ext>
            </a:extLst>
          </p:cNvPr>
          <p:cNvSpPr>
            <a:spLocks noGrp="1"/>
          </p:cNvSpPr>
          <p:nvPr>
            <p:ph type="title"/>
          </p:nvPr>
        </p:nvSpPr>
        <p:spPr/>
        <p:txBody>
          <a:bodyPr/>
          <a:lstStyle/>
          <a:p>
            <a:r>
              <a:rPr lang="en-US" dirty="0"/>
              <a:t>Configurability</a:t>
            </a:r>
            <a:br>
              <a:rPr lang="en-US" dirty="0"/>
            </a:br>
            <a:r>
              <a:rPr lang="en-US" dirty="0"/>
              <a:t>&amp; Extensibility</a:t>
            </a:r>
          </a:p>
        </p:txBody>
      </p:sp>
    </p:spTree>
    <p:extLst>
      <p:ext uri="{BB962C8B-B14F-4D97-AF65-F5344CB8AC3E}">
        <p14:creationId xmlns:p14="http://schemas.microsoft.com/office/powerpoint/2010/main" val="395132523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A5D71F-2950-C89D-E632-F9C05AE3680E}"/>
              </a:ext>
            </a:extLst>
          </p:cNvPr>
          <p:cNvSpPr>
            <a:spLocks noGrp="1"/>
          </p:cNvSpPr>
          <p:nvPr>
            <p:ph idx="1"/>
          </p:nvPr>
        </p:nvSpPr>
        <p:spPr>
          <a:xfrm>
            <a:off x="381000" y="503809"/>
            <a:ext cx="5907554" cy="5153319"/>
          </a:xfrm>
        </p:spPr>
        <p:txBody>
          <a:bodyPr anchor="t"/>
          <a:lstStyle/>
          <a:p>
            <a:pPr marL="0" marR="0" lvl="0" indent="0" algn="l" rtl="0">
              <a:spcBef>
                <a:spcPts val="0"/>
              </a:spcBef>
              <a:spcAft>
                <a:spcPts val="0"/>
              </a:spcAft>
              <a:buNone/>
            </a:pPr>
            <a:r>
              <a:rPr lang="en-US" sz="3200" b="1" dirty="0"/>
              <a:t>Nuxeo Component Model</a:t>
            </a:r>
          </a:p>
          <a:p>
            <a:pPr marL="0" marR="0" lvl="0" indent="0" algn="l" rtl="0">
              <a:spcBef>
                <a:spcPts val="0"/>
              </a:spcBef>
              <a:spcAft>
                <a:spcPts val="0"/>
              </a:spcAft>
              <a:buNone/>
            </a:pPr>
            <a:endParaRPr lang="en-US" dirty="0">
              <a:ea typeface="Arial"/>
              <a:cs typeface="Arial"/>
              <a:sym typeface="Arial"/>
            </a:endParaRPr>
          </a:p>
          <a:p>
            <a:pPr marL="0" marR="0" lvl="0" indent="0" algn="l" rtl="0">
              <a:spcBef>
                <a:spcPts val="0"/>
              </a:spcBef>
              <a:spcAft>
                <a:spcPts val="0"/>
              </a:spcAft>
              <a:buNone/>
            </a:pPr>
            <a:r>
              <a:rPr lang="en-US" sz="2200" dirty="0">
                <a:ea typeface="Arial"/>
                <a:cs typeface="Arial"/>
                <a:sym typeface="Arial"/>
              </a:rPr>
              <a:t>The Nuxeo Platform is based on a configurable and extendable component model:</a:t>
            </a:r>
          </a:p>
          <a:p>
            <a:pPr marL="0" marR="0" lvl="0" indent="0" algn="l" rtl="0">
              <a:spcBef>
                <a:spcPts val="0"/>
              </a:spcBef>
              <a:spcAft>
                <a:spcPts val="0"/>
              </a:spcAft>
              <a:buNone/>
            </a:pPr>
            <a:endParaRPr lang="en-US" sz="2400" dirty="0">
              <a:cs typeface="Arial"/>
              <a:sym typeface="Arial"/>
            </a:endParaRPr>
          </a:p>
          <a:p>
            <a:pPr marL="263525" marR="0" lvl="0" indent="-263525" algn="l" rtl="0">
              <a:lnSpc>
                <a:spcPct val="114000"/>
              </a:lnSpc>
              <a:spcBef>
                <a:spcPts val="0"/>
              </a:spcBef>
              <a:spcAft>
                <a:spcPts val="0"/>
              </a:spcAft>
              <a:buClr>
                <a:schemeClr val="accent1"/>
              </a:buClr>
              <a:buSzPts val="1300"/>
              <a:buFont typeface="Noto Sans Symbols"/>
              <a:buChar char="▪"/>
            </a:pPr>
            <a:r>
              <a:rPr lang="en-US" sz="1800" dirty="0">
                <a:ea typeface="Arial"/>
                <a:cs typeface="Arial"/>
                <a:sym typeface="Arial"/>
              </a:rPr>
              <a:t>One component model for all layers of the platform</a:t>
            </a:r>
            <a:endParaRPr lang="en-US" sz="1800" dirty="0"/>
          </a:p>
          <a:p>
            <a:pPr marL="263525" marR="0" lvl="0" indent="-263525" algn="l" rtl="0">
              <a:lnSpc>
                <a:spcPct val="114000"/>
              </a:lnSpc>
              <a:spcBef>
                <a:spcPts val="1000"/>
              </a:spcBef>
              <a:spcAft>
                <a:spcPts val="0"/>
              </a:spcAft>
              <a:buClr>
                <a:schemeClr val="accent1"/>
              </a:buClr>
              <a:buSzPts val="1300"/>
              <a:buFont typeface="Noto Sans Symbols"/>
              <a:buChar char="▪"/>
            </a:pPr>
            <a:r>
              <a:rPr lang="en-US" sz="1800" dirty="0">
                <a:ea typeface="Arial"/>
                <a:cs typeface="Arial"/>
                <a:sym typeface="Arial"/>
              </a:rPr>
              <a:t>Everything is a component</a:t>
            </a:r>
            <a:endParaRPr lang="en-US" sz="1800" dirty="0"/>
          </a:p>
          <a:p>
            <a:pPr marL="263525" marR="0" lvl="0" indent="-263525" algn="l" rtl="0">
              <a:lnSpc>
                <a:spcPct val="114000"/>
              </a:lnSpc>
              <a:spcBef>
                <a:spcPts val="1000"/>
              </a:spcBef>
              <a:spcAft>
                <a:spcPts val="0"/>
              </a:spcAft>
              <a:buClr>
                <a:schemeClr val="accent1"/>
              </a:buClr>
              <a:buSzPts val="1300"/>
              <a:buFont typeface="Noto Sans Symbols"/>
              <a:buChar char="▪"/>
            </a:pPr>
            <a:r>
              <a:rPr lang="en-US" sz="1800" dirty="0">
                <a:ea typeface="Arial"/>
                <a:cs typeface="Arial"/>
                <a:sym typeface="Arial"/>
              </a:rPr>
              <a:t>Everything is configurable</a:t>
            </a:r>
          </a:p>
          <a:p>
            <a:pPr marL="263525" marR="0" lvl="0" indent="-263525" algn="l" rtl="0">
              <a:lnSpc>
                <a:spcPct val="114000"/>
              </a:lnSpc>
              <a:spcBef>
                <a:spcPts val="1000"/>
              </a:spcBef>
              <a:spcAft>
                <a:spcPts val="0"/>
              </a:spcAft>
              <a:buClr>
                <a:schemeClr val="accent1"/>
              </a:buClr>
              <a:buSzPts val="1300"/>
              <a:buFont typeface="Noto Sans Symbols"/>
              <a:buChar char="▪"/>
            </a:pPr>
            <a:r>
              <a:rPr lang="en-US" sz="1800" dirty="0"/>
              <a:t>Configuration is a software artifact</a:t>
            </a:r>
          </a:p>
          <a:p>
            <a:pPr marL="263525" marR="0" lvl="0" indent="-263525" algn="l" rtl="0">
              <a:lnSpc>
                <a:spcPct val="114000"/>
              </a:lnSpc>
              <a:spcBef>
                <a:spcPts val="1000"/>
              </a:spcBef>
              <a:spcAft>
                <a:spcPts val="0"/>
              </a:spcAft>
              <a:buClr>
                <a:schemeClr val="accent1"/>
              </a:buClr>
              <a:buSzPts val="1300"/>
              <a:buFont typeface="Noto Sans Symbols"/>
              <a:buChar char="▪"/>
            </a:pPr>
            <a:r>
              <a:rPr lang="en-US" sz="1800" dirty="0">
                <a:ea typeface="Arial"/>
                <a:cs typeface="Arial"/>
                <a:sym typeface="Arial"/>
              </a:rPr>
              <a:t>All components are reusable</a:t>
            </a:r>
            <a:endParaRPr lang="en-US" sz="1800" dirty="0"/>
          </a:p>
          <a:p>
            <a:pPr marL="263525" marR="0" lvl="0" indent="-263525" algn="l" rtl="0">
              <a:lnSpc>
                <a:spcPct val="114000"/>
              </a:lnSpc>
              <a:spcBef>
                <a:spcPts val="1000"/>
              </a:spcBef>
              <a:spcAft>
                <a:spcPts val="0"/>
              </a:spcAft>
              <a:buClr>
                <a:schemeClr val="accent1"/>
              </a:buClr>
              <a:buSzPts val="1300"/>
              <a:buFont typeface="Noto Sans Symbols"/>
              <a:buChar char="▪"/>
            </a:pPr>
            <a:r>
              <a:rPr lang="en-US" sz="1800" dirty="0">
                <a:ea typeface="Arial"/>
                <a:cs typeface="Arial"/>
                <a:sym typeface="Arial"/>
              </a:rPr>
              <a:t>Based on OSGi specification for Java</a:t>
            </a:r>
            <a:endParaRPr lang="en-US" sz="1800" dirty="0"/>
          </a:p>
          <a:p>
            <a:pPr marL="118872" indent="0">
              <a:buNone/>
            </a:pPr>
            <a:endParaRPr lang="en-US" dirty="0"/>
          </a:p>
        </p:txBody>
      </p:sp>
      <p:grpSp>
        <p:nvGrpSpPr>
          <p:cNvPr id="5" name="Google Shape;1437;p19">
            <a:extLst>
              <a:ext uri="{FF2B5EF4-FFF2-40B4-BE49-F238E27FC236}">
                <a16:creationId xmlns:a16="http://schemas.microsoft.com/office/drawing/2014/main" id="{73BC9E2A-46FF-7407-7299-10194966A0C1}"/>
              </a:ext>
            </a:extLst>
          </p:cNvPr>
          <p:cNvGrpSpPr/>
          <p:nvPr/>
        </p:nvGrpSpPr>
        <p:grpSpPr>
          <a:xfrm>
            <a:off x="6934412" y="767803"/>
            <a:ext cx="4868968" cy="5322394"/>
            <a:chOff x="553553" y="562960"/>
            <a:chExt cx="4868968" cy="5322394"/>
          </a:xfrm>
        </p:grpSpPr>
        <p:sp>
          <p:nvSpPr>
            <p:cNvPr id="6" name="Google Shape;1438;p19">
              <a:extLst>
                <a:ext uri="{FF2B5EF4-FFF2-40B4-BE49-F238E27FC236}">
                  <a16:creationId xmlns:a16="http://schemas.microsoft.com/office/drawing/2014/main" id="{61035610-64F7-8210-B7BB-072A90523EB5}"/>
                </a:ext>
              </a:extLst>
            </p:cNvPr>
            <p:cNvSpPr/>
            <p:nvPr/>
          </p:nvSpPr>
          <p:spPr>
            <a:xfrm>
              <a:off x="1329705" y="562960"/>
              <a:ext cx="3166095" cy="1599215"/>
            </a:xfrm>
            <a:prstGeom prst="rect">
              <a:avLst/>
            </a:prstGeom>
            <a:noFill/>
            <a:ln w="12700"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1439;p19">
              <a:extLst>
                <a:ext uri="{FF2B5EF4-FFF2-40B4-BE49-F238E27FC236}">
                  <a16:creationId xmlns:a16="http://schemas.microsoft.com/office/drawing/2014/main" id="{10EB8AB6-A42A-1319-EA14-AC46523B17A9}"/>
                </a:ext>
              </a:extLst>
            </p:cNvPr>
            <p:cNvSpPr/>
            <p:nvPr/>
          </p:nvSpPr>
          <p:spPr>
            <a:xfrm>
              <a:off x="1329705" y="2372711"/>
              <a:ext cx="3166095" cy="846740"/>
            </a:xfrm>
            <a:prstGeom prst="rect">
              <a:avLst/>
            </a:prstGeom>
            <a:noFill/>
            <a:ln w="12700"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1440;p19">
              <a:extLst>
                <a:ext uri="{FF2B5EF4-FFF2-40B4-BE49-F238E27FC236}">
                  <a16:creationId xmlns:a16="http://schemas.microsoft.com/office/drawing/2014/main" id="{D5C999D4-6108-EFA7-1055-D72739EC8137}"/>
                </a:ext>
              </a:extLst>
            </p:cNvPr>
            <p:cNvSpPr/>
            <p:nvPr/>
          </p:nvSpPr>
          <p:spPr>
            <a:xfrm>
              <a:off x="1317540" y="3448050"/>
              <a:ext cx="3166095" cy="846740"/>
            </a:xfrm>
            <a:prstGeom prst="rect">
              <a:avLst/>
            </a:prstGeom>
            <a:noFill/>
            <a:ln w="12700"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1441;p19">
              <a:extLst>
                <a:ext uri="{FF2B5EF4-FFF2-40B4-BE49-F238E27FC236}">
                  <a16:creationId xmlns:a16="http://schemas.microsoft.com/office/drawing/2014/main" id="{6B7DBDAA-496C-F8C0-6BF4-6A365274DEEE}"/>
                </a:ext>
              </a:extLst>
            </p:cNvPr>
            <p:cNvSpPr/>
            <p:nvPr/>
          </p:nvSpPr>
          <p:spPr>
            <a:xfrm>
              <a:off x="2291351" y="926115"/>
              <a:ext cx="2052049" cy="1121760"/>
            </a:xfrm>
            <a:prstGeom prst="rect">
              <a:avLst/>
            </a:prstGeom>
            <a:solidFill>
              <a:srgbClr val="D8D8D8">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1442;p19">
              <a:extLst>
                <a:ext uri="{FF2B5EF4-FFF2-40B4-BE49-F238E27FC236}">
                  <a16:creationId xmlns:a16="http://schemas.microsoft.com/office/drawing/2014/main" id="{CFC50758-70EE-1135-F077-AD18EC88E919}"/>
                </a:ext>
              </a:extLst>
            </p:cNvPr>
            <p:cNvSpPr/>
            <p:nvPr/>
          </p:nvSpPr>
          <p:spPr>
            <a:xfrm>
              <a:off x="2256426" y="888015"/>
              <a:ext cx="2052049" cy="11217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443;p19">
              <a:extLst>
                <a:ext uri="{FF2B5EF4-FFF2-40B4-BE49-F238E27FC236}">
                  <a16:creationId xmlns:a16="http://schemas.microsoft.com/office/drawing/2014/main" id="{AC82FD28-791B-6DBA-132C-7170279D61B2}"/>
                </a:ext>
              </a:extLst>
            </p:cNvPr>
            <p:cNvSpPr/>
            <p:nvPr/>
          </p:nvSpPr>
          <p:spPr>
            <a:xfrm>
              <a:off x="2256425" y="2628900"/>
              <a:ext cx="2052049" cy="495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1444;p19">
              <a:extLst>
                <a:ext uri="{FF2B5EF4-FFF2-40B4-BE49-F238E27FC236}">
                  <a16:creationId xmlns:a16="http://schemas.microsoft.com/office/drawing/2014/main" id="{BDADE74A-2B7F-96D8-F0FB-7A1684FDB448}"/>
                </a:ext>
              </a:extLst>
            </p:cNvPr>
            <p:cNvSpPr/>
            <p:nvPr/>
          </p:nvSpPr>
          <p:spPr>
            <a:xfrm>
              <a:off x="2256424" y="3689350"/>
              <a:ext cx="2052049" cy="495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 name="Google Shape;1445;p19">
              <a:extLst>
                <a:ext uri="{FF2B5EF4-FFF2-40B4-BE49-F238E27FC236}">
                  <a16:creationId xmlns:a16="http://schemas.microsoft.com/office/drawing/2014/main" id="{F9F76759-694C-FA76-2996-29BB6FA01269}"/>
                </a:ext>
              </a:extLst>
            </p:cNvPr>
            <p:cNvSpPr/>
            <p:nvPr/>
          </p:nvSpPr>
          <p:spPr>
            <a:xfrm>
              <a:off x="1558727" y="4763594"/>
              <a:ext cx="3421161" cy="1121760"/>
            </a:xfrm>
            <a:prstGeom prst="rect">
              <a:avLst/>
            </a:prstGeom>
            <a:solidFill>
              <a:srgbClr val="D8D8D8">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1446;p19">
              <a:extLst>
                <a:ext uri="{FF2B5EF4-FFF2-40B4-BE49-F238E27FC236}">
                  <a16:creationId xmlns:a16="http://schemas.microsoft.com/office/drawing/2014/main" id="{7D3D1FA1-2CAC-3C86-2C01-EF1A3A07FB1E}"/>
                </a:ext>
              </a:extLst>
            </p:cNvPr>
            <p:cNvSpPr/>
            <p:nvPr/>
          </p:nvSpPr>
          <p:spPr>
            <a:xfrm>
              <a:off x="1503264" y="4730259"/>
              <a:ext cx="3421161" cy="112126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 name="Google Shape;1447;p19">
              <a:extLst>
                <a:ext uri="{FF2B5EF4-FFF2-40B4-BE49-F238E27FC236}">
                  <a16:creationId xmlns:a16="http://schemas.microsoft.com/office/drawing/2014/main" id="{827A52B5-EFB5-4227-3A5F-DA8B165D3FEF}"/>
                </a:ext>
              </a:extLst>
            </p:cNvPr>
            <p:cNvSpPr/>
            <p:nvPr/>
          </p:nvSpPr>
          <p:spPr>
            <a:xfrm>
              <a:off x="1486457" y="2628900"/>
              <a:ext cx="496800" cy="495300"/>
            </a:xfrm>
            <a:prstGeom prst="rect">
              <a:avLst/>
            </a:prstGeom>
            <a:solidFill>
              <a:srgbClr val="EE865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50">
                  <a:solidFill>
                    <a:schemeClr val="lt1"/>
                  </a:solidFill>
                  <a:latin typeface="Arial"/>
                  <a:ea typeface="Arial"/>
                  <a:cs typeface="Arial"/>
                  <a:sym typeface="Arial"/>
                </a:rPr>
                <a:t>Manifest</a:t>
              </a:r>
              <a:endParaRPr sz="750">
                <a:solidFill>
                  <a:schemeClr val="lt1"/>
                </a:solidFill>
                <a:latin typeface="Arial"/>
                <a:ea typeface="Arial"/>
                <a:cs typeface="Arial"/>
                <a:sym typeface="Arial"/>
              </a:endParaRPr>
            </a:p>
          </p:txBody>
        </p:sp>
        <p:sp>
          <p:nvSpPr>
            <p:cNvPr id="16" name="Google Shape;1448;p19">
              <a:extLst>
                <a:ext uri="{FF2B5EF4-FFF2-40B4-BE49-F238E27FC236}">
                  <a16:creationId xmlns:a16="http://schemas.microsoft.com/office/drawing/2014/main" id="{59FCB1BB-70AB-ED2E-4934-855E3A55C411}"/>
                </a:ext>
              </a:extLst>
            </p:cNvPr>
            <p:cNvSpPr/>
            <p:nvPr/>
          </p:nvSpPr>
          <p:spPr>
            <a:xfrm>
              <a:off x="1480179" y="1201245"/>
              <a:ext cx="496800" cy="495300"/>
            </a:xfrm>
            <a:prstGeom prst="rect">
              <a:avLst/>
            </a:prstGeom>
            <a:solidFill>
              <a:srgbClr val="EE865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50" dirty="0">
                  <a:solidFill>
                    <a:schemeClr val="lt1"/>
                  </a:solidFill>
                  <a:latin typeface="Arial"/>
                  <a:ea typeface="Arial"/>
                  <a:cs typeface="Arial"/>
                  <a:sym typeface="Arial"/>
                </a:rPr>
                <a:t>Manifest</a:t>
              </a:r>
              <a:endParaRPr dirty="0"/>
            </a:p>
          </p:txBody>
        </p:sp>
        <p:sp>
          <p:nvSpPr>
            <p:cNvPr id="17" name="Google Shape;1449;p19">
              <a:extLst>
                <a:ext uri="{FF2B5EF4-FFF2-40B4-BE49-F238E27FC236}">
                  <a16:creationId xmlns:a16="http://schemas.microsoft.com/office/drawing/2014/main" id="{C3F47960-2327-5BB3-A36F-E90F2A497217}"/>
                </a:ext>
              </a:extLst>
            </p:cNvPr>
            <p:cNvSpPr/>
            <p:nvPr/>
          </p:nvSpPr>
          <p:spPr>
            <a:xfrm>
              <a:off x="1480179" y="3687762"/>
              <a:ext cx="496800" cy="495300"/>
            </a:xfrm>
            <a:prstGeom prst="rect">
              <a:avLst/>
            </a:prstGeom>
            <a:solidFill>
              <a:srgbClr val="EE865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50">
                  <a:solidFill>
                    <a:schemeClr val="lt1"/>
                  </a:solidFill>
                  <a:latin typeface="Arial"/>
                  <a:ea typeface="Arial"/>
                  <a:cs typeface="Arial"/>
                  <a:sym typeface="Arial"/>
                </a:rPr>
                <a:t>Manifest</a:t>
              </a:r>
              <a:endParaRPr sz="750">
                <a:solidFill>
                  <a:schemeClr val="lt1"/>
                </a:solidFill>
                <a:latin typeface="Arial"/>
                <a:ea typeface="Arial"/>
                <a:cs typeface="Arial"/>
                <a:sym typeface="Arial"/>
              </a:endParaRPr>
            </a:p>
          </p:txBody>
        </p:sp>
        <p:cxnSp>
          <p:nvCxnSpPr>
            <p:cNvPr id="18" name="Google Shape;1450;p19">
              <a:extLst>
                <a:ext uri="{FF2B5EF4-FFF2-40B4-BE49-F238E27FC236}">
                  <a16:creationId xmlns:a16="http://schemas.microsoft.com/office/drawing/2014/main" id="{3C2F697E-4382-8868-1FF9-A0B2C7BEF41F}"/>
                </a:ext>
              </a:extLst>
            </p:cNvPr>
            <p:cNvCxnSpPr/>
            <p:nvPr/>
          </p:nvCxnSpPr>
          <p:spPr>
            <a:xfrm rot="-5400000" flipH="1">
              <a:off x="-830069" y="3037487"/>
              <a:ext cx="3943352" cy="625863"/>
            </a:xfrm>
            <a:prstGeom prst="bentConnector3">
              <a:avLst>
                <a:gd name="adj1" fmla="val 100000"/>
              </a:avLst>
            </a:prstGeom>
            <a:noFill/>
            <a:ln w="15875" cap="flat" cmpd="sng">
              <a:solidFill>
                <a:srgbClr val="C5C8C8"/>
              </a:solidFill>
              <a:prstDash val="solid"/>
              <a:miter lim="800000"/>
              <a:headEnd type="none" w="sm" len="sm"/>
              <a:tailEnd type="stealth" w="med" len="med"/>
            </a:ln>
          </p:spPr>
        </p:cxnSp>
        <p:cxnSp>
          <p:nvCxnSpPr>
            <p:cNvPr id="19" name="Google Shape;1451;p19">
              <a:extLst>
                <a:ext uri="{FF2B5EF4-FFF2-40B4-BE49-F238E27FC236}">
                  <a16:creationId xmlns:a16="http://schemas.microsoft.com/office/drawing/2014/main" id="{1F365F11-EDEC-D3B7-E8A6-905B254033EF}"/>
                </a:ext>
              </a:extLst>
            </p:cNvPr>
            <p:cNvCxnSpPr/>
            <p:nvPr/>
          </p:nvCxnSpPr>
          <p:spPr>
            <a:xfrm>
              <a:off x="828675" y="1383507"/>
              <a:ext cx="515220" cy="0"/>
            </a:xfrm>
            <a:prstGeom prst="straightConnector1">
              <a:avLst/>
            </a:prstGeom>
            <a:noFill/>
            <a:ln w="15875" cap="flat" cmpd="sng">
              <a:solidFill>
                <a:srgbClr val="C5C8C8"/>
              </a:solidFill>
              <a:prstDash val="solid"/>
              <a:miter lim="800000"/>
              <a:headEnd type="none" w="sm" len="sm"/>
              <a:tailEnd type="none" w="sm" len="sm"/>
            </a:ln>
          </p:spPr>
        </p:cxnSp>
        <p:cxnSp>
          <p:nvCxnSpPr>
            <p:cNvPr id="20" name="Google Shape;1452;p19">
              <a:extLst>
                <a:ext uri="{FF2B5EF4-FFF2-40B4-BE49-F238E27FC236}">
                  <a16:creationId xmlns:a16="http://schemas.microsoft.com/office/drawing/2014/main" id="{99F68B15-EA96-E3F1-4472-AD2BC713877E}"/>
                </a:ext>
              </a:extLst>
            </p:cNvPr>
            <p:cNvCxnSpPr/>
            <p:nvPr/>
          </p:nvCxnSpPr>
          <p:spPr>
            <a:xfrm>
              <a:off x="828675" y="2804111"/>
              <a:ext cx="515220" cy="0"/>
            </a:xfrm>
            <a:prstGeom prst="straightConnector1">
              <a:avLst/>
            </a:prstGeom>
            <a:noFill/>
            <a:ln w="15875" cap="flat" cmpd="sng">
              <a:solidFill>
                <a:srgbClr val="C5C8C8"/>
              </a:solidFill>
              <a:prstDash val="solid"/>
              <a:miter lim="800000"/>
              <a:headEnd type="none" w="sm" len="sm"/>
              <a:tailEnd type="none" w="sm" len="sm"/>
            </a:ln>
          </p:spPr>
        </p:cxnSp>
        <p:cxnSp>
          <p:nvCxnSpPr>
            <p:cNvPr id="21" name="Google Shape;1453;p19">
              <a:extLst>
                <a:ext uri="{FF2B5EF4-FFF2-40B4-BE49-F238E27FC236}">
                  <a16:creationId xmlns:a16="http://schemas.microsoft.com/office/drawing/2014/main" id="{9A92D309-1B47-D007-7252-1BCD91EAE0D3}"/>
                </a:ext>
              </a:extLst>
            </p:cNvPr>
            <p:cNvCxnSpPr/>
            <p:nvPr/>
          </p:nvCxnSpPr>
          <p:spPr>
            <a:xfrm>
              <a:off x="828675" y="3823155"/>
              <a:ext cx="515220" cy="0"/>
            </a:xfrm>
            <a:prstGeom prst="straightConnector1">
              <a:avLst/>
            </a:prstGeom>
            <a:noFill/>
            <a:ln w="15875" cap="flat" cmpd="sng">
              <a:solidFill>
                <a:srgbClr val="C5C8C8"/>
              </a:solidFill>
              <a:prstDash val="solid"/>
              <a:miter lim="800000"/>
              <a:headEnd type="none" w="sm" len="sm"/>
              <a:tailEnd type="none" w="sm" len="sm"/>
            </a:ln>
          </p:spPr>
        </p:cxnSp>
        <p:cxnSp>
          <p:nvCxnSpPr>
            <p:cNvPr id="22" name="Google Shape;1454;p19">
              <a:extLst>
                <a:ext uri="{FF2B5EF4-FFF2-40B4-BE49-F238E27FC236}">
                  <a16:creationId xmlns:a16="http://schemas.microsoft.com/office/drawing/2014/main" id="{6E1EA9D9-9F8B-0350-D318-DC52D2AFE7E4}"/>
                </a:ext>
              </a:extLst>
            </p:cNvPr>
            <p:cNvCxnSpPr/>
            <p:nvPr/>
          </p:nvCxnSpPr>
          <p:spPr>
            <a:xfrm>
              <a:off x="1970582" y="1439371"/>
              <a:ext cx="285842" cy="0"/>
            </a:xfrm>
            <a:prstGeom prst="straightConnector1">
              <a:avLst/>
            </a:prstGeom>
            <a:noFill/>
            <a:ln w="15875" cap="flat" cmpd="sng">
              <a:solidFill>
                <a:srgbClr val="C5C8C8"/>
              </a:solidFill>
              <a:prstDash val="solid"/>
              <a:miter lim="800000"/>
              <a:headEnd type="none" w="sm" len="sm"/>
              <a:tailEnd type="stealth" w="med" len="med"/>
            </a:ln>
          </p:spPr>
        </p:cxnSp>
        <p:cxnSp>
          <p:nvCxnSpPr>
            <p:cNvPr id="23" name="Google Shape;1455;p19">
              <a:extLst>
                <a:ext uri="{FF2B5EF4-FFF2-40B4-BE49-F238E27FC236}">
                  <a16:creationId xmlns:a16="http://schemas.microsoft.com/office/drawing/2014/main" id="{524CAB33-791D-159C-2748-366D046F4D78}"/>
                </a:ext>
              </a:extLst>
            </p:cNvPr>
            <p:cNvCxnSpPr/>
            <p:nvPr/>
          </p:nvCxnSpPr>
          <p:spPr>
            <a:xfrm>
              <a:off x="1970582" y="2876550"/>
              <a:ext cx="285842" cy="0"/>
            </a:xfrm>
            <a:prstGeom prst="straightConnector1">
              <a:avLst/>
            </a:prstGeom>
            <a:noFill/>
            <a:ln w="15875" cap="flat" cmpd="sng">
              <a:solidFill>
                <a:srgbClr val="C5C8C8"/>
              </a:solidFill>
              <a:prstDash val="solid"/>
              <a:miter lim="800000"/>
              <a:headEnd type="none" w="sm" len="sm"/>
              <a:tailEnd type="stealth" w="med" len="med"/>
            </a:ln>
          </p:spPr>
        </p:cxnSp>
        <p:cxnSp>
          <p:nvCxnSpPr>
            <p:cNvPr id="24" name="Google Shape;1456;p19">
              <a:extLst>
                <a:ext uri="{FF2B5EF4-FFF2-40B4-BE49-F238E27FC236}">
                  <a16:creationId xmlns:a16="http://schemas.microsoft.com/office/drawing/2014/main" id="{836F0DC3-D67A-619E-5C74-3F9D600B635F}"/>
                </a:ext>
              </a:extLst>
            </p:cNvPr>
            <p:cNvCxnSpPr/>
            <p:nvPr/>
          </p:nvCxnSpPr>
          <p:spPr>
            <a:xfrm>
              <a:off x="1970582" y="3943370"/>
              <a:ext cx="285842" cy="0"/>
            </a:xfrm>
            <a:prstGeom prst="straightConnector1">
              <a:avLst/>
            </a:prstGeom>
            <a:noFill/>
            <a:ln w="15875" cap="flat" cmpd="sng">
              <a:solidFill>
                <a:srgbClr val="C5C8C8"/>
              </a:solidFill>
              <a:prstDash val="solid"/>
              <a:miter lim="800000"/>
              <a:headEnd type="none" w="sm" len="sm"/>
              <a:tailEnd type="stealth" w="med" len="med"/>
            </a:ln>
          </p:spPr>
        </p:cxnSp>
        <p:grpSp>
          <p:nvGrpSpPr>
            <p:cNvPr id="25" name="Google Shape;1457;p19">
              <a:extLst>
                <a:ext uri="{FF2B5EF4-FFF2-40B4-BE49-F238E27FC236}">
                  <a16:creationId xmlns:a16="http://schemas.microsoft.com/office/drawing/2014/main" id="{05769014-DD12-6ABD-F3E3-2B694F575D4C}"/>
                </a:ext>
              </a:extLst>
            </p:cNvPr>
            <p:cNvGrpSpPr/>
            <p:nvPr/>
          </p:nvGrpSpPr>
          <p:grpSpPr>
            <a:xfrm>
              <a:off x="2517209" y="1263145"/>
              <a:ext cx="241200" cy="468000"/>
              <a:chOff x="2517209" y="1263145"/>
              <a:chExt cx="241200" cy="468000"/>
            </a:xfrm>
          </p:grpSpPr>
          <p:cxnSp>
            <p:nvCxnSpPr>
              <p:cNvPr id="58" name="Google Shape;1458;p19">
                <a:extLst>
                  <a:ext uri="{FF2B5EF4-FFF2-40B4-BE49-F238E27FC236}">
                    <a16:creationId xmlns:a16="http://schemas.microsoft.com/office/drawing/2014/main" id="{71B2AB35-8E1E-5C20-1669-5085EB3BFECD}"/>
                  </a:ext>
                </a:extLst>
              </p:cNvPr>
              <p:cNvCxnSpPr/>
              <p:nvPr/>
            </p:nvCxnSpPr>
            <p:spPr>
              <a:xfrm rot="5400000">
                <a:off x="2289559" y="1497145"/>
                <a:ext cx="468000" cy="0"/>
              </a:xfrm>
              <a:prstGeom prst="straightConnector1">
                <a:avLst/>
              </a:prstGeom>
              <a:noFill/>
              <a:ln w="15875" cap="flat" cmpd="sng">
                <a:solidFill>
                  <a:srgbClr val="C5C8C8"/>
                </a:solidFill>
                <a:prstDash val="solid"/>
                <a:miter lim="800000"/>
                <a:headEnd type="none" w="sm" len="sm"/>
                <a:tailEnd type="none" w="sm" len="sm"/>
              </a:ln>
            </p:spPr>
          </p:cxnSp>
          <p:cxnSp>
            <p:nvCxnSpPr>
              <p:cNvPr id="59" name="Google Shape;1459;p19">
                <a:extLst>
                  <a:ext uri="{FF2B5EF4-FFF2-40B4-BE49-F238E27FC236}">
                    <a16:creationId xmlns:a16="http://schemas.microsoft.com/office/drawing/2014/main" id="{080A586B-4F78-9D3B-3280-4F18FA2FD5F2}"/>
                  </a:ext>
                </a:extLst>
              </p:cNvPr>
              <p:cNvCxnSpPr/>
              <p:nvPr/>
            </p:nvCxnSpPr>
            <p:spPr>
              <a:xfrm>
                <a:off x="2517209" y="1464770"/>
                <a:ext cx="241200" cy="0"/>
              </a:xfrm>
              <a:prstGeom prst="straightConnector1">
                <a:avLst/>
              </a:prstGeom>
              <a:noFill/>
              <a:ln w="15875" cap="flat" cmpd="sng">
                <a:solidFill>
                  <a:srgbClr val="C5C8C8"/>
                </a:solidFill>
                <a:prstDash val="solid"/>
                <a:miter lim="800000"/>
                <a:headEnd type="none" w="sm" len="sm"/>
                <a:tailEnd type="none" w="sm" len="sm"/>
              </a:ln>
            </p:spPr>
          </p:cxnSp>
          <p:cxnSp>
            <p:nvCxnSpPr>
              <p:cNvPr id="60" name="Google Shape;1460;p19">
                <a:extLst>
                  <a:ext uri="{FF2B5EF4-FFF2-40B4-BE49-F238E27FC236}">
                    <a16:creationId xmlns:a16="http://schemas.microsoft.com/office/drawing/2014/main" id="{557321D6-D811-1A3C-EE53-7E64AD0D4F46}"/>
                  </a:ext>
                </a:extLst>
              </p:cNvPr>
              <p:cNvCxnSpPr/>
              <p:nvPr/>
            </p:nvCxnSpPr>
            <p:spPr>
              <a:xfrm>
                <a:off x="2517209" y="1731145"/>
                <a:ext cx="241200" cy="0"/>
              </a:xfrm>
              <a:prstGeom prst="straightConnector1">
                <a:avLst/>
              </a:prstGeom>
              <a:noFill/>
              <a:ln w="15875" cap="flat" cmpd="sng">
                <a:solidFill>
                  <a:srgbClr val="C5C8C8"/>
                </a:solidFill>
                <a:prstDash val="solid"/>
                <a:miter lim="800000"/>
                <a:headEnd type="none" w="sm" len="sm"/>
                <a:tailEnd type="none" w="sm" len="sm"/>
              </a:ln>
            </p:spPr>
          </p:cxnSp>
        </p:grpSp>
        <p:grpSp>
          <p:nvGrpSpPr>
            <p:cNvPr id="26" name="Google Shape;1461;p19">
              <a:extLst>
                <a:ext uri="{FF2B5EF4-FFF2-40B4-BE49-F238E27FC236}">
                  <a16:creationId xmlns:a16="http://schemas.microsoft.com/office/drawing/2014/main" id="{CE3C519B-622B-941D-73EA-4D915486ABF2}"/>
                </a:ext>
              </a:extLst>
            </p:cNvPr>
            <p:cNvGrpSpPr/>
            <p:nvPr/>
          </p:nvGrpSpPr>
          <p:grpSpPr>
            <a:xfrm>
              <a:off x="1763595" y="5108395"/>
              <a:ext cx="241200" cy="468000"/>
              <a:chOff x="2669609" y="1415545"/>
              <a:chExt cx="241200" cy="468000"/>
            </a:xfrm>
          </p:grpSpPr>
          <p:cxnSp>
            <p:nvCxnSpPr>
              <p:cNvPr id="55" name="Google Shape;1462;p19">
                <a:extLst>
                  <a:ext uri="{FF2B5EF4-FFF2-40B4-BE49-F238E27FC236}">
                    <a16:creationId xmlns:a16="http://schemas.microsoft.com/office/drawing/2014/main" id="{6B5116FA-4638-17DA-5031-23F739EB7D2F}"/>
                  </a:ext>
                </a:extLst>
              </p:cNvPr>
              <p:cNvCxnSpPr/>
              <p:nvPr/>
            </p:nvCxnSpPr>
            <p:spPr>
              <a:xfrm rot="5400000">
                <a:off x="2441959" y="1649545"/>
                <a:ext cx="468000" cy="0"/>
              </a:xfrm>
              <a:prstGeom prst="straightConnector1">
                <a:avLst/>
              </a:prstGeom>
              <a:noFill/>
              <a:ln w="15875" cap="flat" cmpd="sng">
                <a:solidFill>
                  <a:srgbClr val="C5C8C8"/>
                </a:solidFill>
                <a:prstDash val="solid"/>
                <a:miter lim="800000"/>
                <a:headEnd type="none" w="sm" len="sm"/>
                <a:tailEnd type="none" w="sm" len="sm"/>
              </a:ln>
            </p:spPr>
          </p:cxnSp>
          <p:cxnSp>
            <p:nvCxnSpPr>
              <p:cNvPr id="56" name="Google Shape;1463;p19">
                <a:extLst>
                  <a:ext uri="{FF2B5EF4-FFF2-40B4-BE49-F238E27FC236}">
                    <a16:creationId xmlns:a16="http://schemas.microsoft.com/office/drawing/2014/main" id="{F3C49630-DF20-D595-8B39-9B9E0E160661}"/>
                  </a:ext>
                </a:extLst>
              </p:cNvPr>
              <p:cNvCxnSpPr/>
              <p:nvPr/>
            </p:nvCxnSpPr>
            <p:spPr>
              <a:xfrm>
                <a:off x="2669609" y="1617170"/>
                <a:ext cx="241200" cy="0"/>
              </a:xfrm>
              <a:prstGeom prst="straightConnector1">
                <a:avLst/>
              </a:prstGeom>
              <a:noFill/>
              <a:ln w="15875" cap="flat" cmpd="sng">
                <a:solidFill>
                  <a:srgbClr val="C5C8C8"/>
                </a:solidFill>
                <a:prstDash val="solid"/>
                <a:miter lim="800000"/>
                <a:headEnd type="none" w="sm" len="sm"/>
                <a:tailEnd type="none" w="sm" len="sm"/>
              </a:ln>
            </p:spPr>
          </p:cxnSp>
          <p:cxnSp>
            <p:nvCxnSpPr>
              <p:cNvPr id="57" name="Google Shape;1464;p19">
                <a:extLst>
                  <a:ext uri="{FF2B5EF4-FFF2-40B4-BE49-F238E27FC236}">
                    <a16:creationId xmlns:a16="http://schemas.microsoft.com/office/drawing/2014/main" id="{9C905E21-6948-0277-A89A-04F849722CC2}"/>
                  </a:ext>
                </a:extLst>
              </p:cNvPr>
              <p:cNvCxnSpPr/>
              <p:nvPr/>
            </p:nvCxnSpPr>
            <p:spPr>
              <a:xfrm>
                <a:off x="2669609" y="1883545"/>
                <a:ext cx="241200" cy="0"/>
              </a:xfrm>
              <a:prstGeom prst="straightConnector1">
                <a:avLst/>
              </a:prstGeom>
              <a:noFill/>
              <a:ln w="15875" cap="flat" cmpd="sng">
                <a:solidFill>
                  <a:srgbClr val="C5C8C8"/>
                </a:solidFill>
                <a:prstDash val="solid"/>
                <a:miter lim="800000"/>
                <a:headEnd type="none" w="sm" len="sm"/>
                <a:tailEnd type="none" w="sm" len="sm"/>
              </a:ln>
            </p:spPr>
          </p:cxnSp>
        </p:grpSp>
        <p:sp>
          <p:nvSpPr>
            <p:cNvPr id="27" name="Google Shape;1465;p19">
              <a:extLst>
                <a:ext uri="{FF2B5EF4-FFF2-40B4-BE49-F238E27FC236}">
                  <a16:creationId xmlns:a16="http://schemas.microsoft.com/office/drawing/2014/main" id="{B9641657-F1FF-7629-E935-6134D2195D02}"/>
                </a:ext>
              </a:extLst>
            </p:cNvPr>
            <p:cNvSpPr txBox="1"/>
            <p:nvPr/>
          </p:nvSpPr>
          <p:spPr>
            <a:xfrm>
              <a:off x="2234621" y="1786208"/>
              <a:ext cx="523788" cy="24464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900">
                  <a:solidFill>
                    <a:schemeClr val="dk1"/>
                  </a:solidFill>
                  <a:latin typeface="Arial"/>
                  <a:ea typeface="Arial"/>
                  <a:cs typeface="Arial"/>
                  <a:sym typeface="Arial"/>
                </a:rPr>
                <a:t>Java</a:t>
              </a:r>
              <a:endParaRPr/>
            </a:p>
          </p:txBody>
        </p:sp>
        <p:sp>
          <p:nvSpPr>
            <p:cNvPr id="28" name="Google Shape;1466;p19">
              <a:extLst>
                <a:ext uri="{FF2B5EF4-FFF2-40B4-BE49-F238E27FC236}">
                  <a16:creationId xmlns:a16="http://schemas.microsoft.com/office/drawing/2014/main" id="{7BD14DF9-C74E-D215-9786-9D113E5860E8}"/>
                </a:ext>
              </a:extLst>
            </p:cNvPr>
            <p:cNvSpPr txBox="1"/>
            <p:nvPr/>
          </p:nvSpPr>
          <p:spPr>
            <a:xfrm>
              <a:off x="2234621" y="2901020"/>
              <a:ext cx="496800" cy="24464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900">
                  <a:solidFill>
                    <a:schemeClr val="dk1"/>
                  </a:solidFill>
                  <a:latin typeface="Arial"/>
                  <a:ea typeface="Arial"/>
                  <a:cs typeface="Arial"/>
                  <a:sym typeface="Arial"/>
                </a:rPr>
                <a:t>Java</a:t>
              </a:r>
              <a:endParaRPr/>
            </a:p>
          </p:txBody>
        </p:sp>
        <p:sp>
          <p:nvSpPr>
            <p:cNvPr id="29" name="Google Shape;1467;p19">
              <a:extLst>
                <a:ext uri="{FF2B5EF4-FFF2-40B4-BE49-F238E27FC236}">
                  <a16:creationId xmlns:a16="http://schemas.microsoft.com/office/drawing/2014/main" id="{8A2E2BD8-8574-0BD6-D3D1-0B8A6A60F9DD}"/>
                </a:ext>
              </a:extLst>
            </p:cNvPr>
            <p:cNvSpPr txBox="1"/>
            <p:nvPr/>
          </p:nvSpPr>
          <p:spPr>
            <a:xfrm>
              <a:off x="2233017" y="3970571"/>
              <a:ext cx="525392" cy="24464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900">
                  <a:solidFill>
                    <a:schemeClr val="dk1"/>
                  </a:solidFill>
                  <a:latin typeface="Arial"/>
                  <a:ea typeface="Arial"/>
                  <a:cs typeface="Arial"/>
                  <a:sym typeface="Arial"/>
                </a:rPr>
                <a:t>XML</a:t>
              </a:r>
              <a:endParaRPr/>
            </a:p>
          </p:txBody>
        </p:sp>
        <p:sp>
          <p:nvSpPr>
            <p:cNvPr id="30" name="Google Shape;1468;p19">
              <a:extLst>
                <a:ext uri="{FF2B5EF4-FFF2-40B4-BE49-F238E27FC236}">
                  <a16:creationId xmlns:a16="http://schemas.microsoft.com/office/drawing/2014/main" id="{589E1DFC-6AA3-F10E-2C44-771FA3E50155}"/>
                </a:ext>
              </a:extLst>
            </p:cNvPr>
            <p:cNvSpPr txBox="1"/>
            <p:nvPr/>
          </p:nvSpPr>
          <p:spPr>
            <a:xfrm>
              <a:off x="1481992" y="5631097"/>
              <a:ext cx="529153" cy="24464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900">
                  <a:solidFill>
                    <a:schemeClr val="dk1"/>
                  </a:solidFill>
                  <a:latin typeface="Arial"/>
                  <a:ea typeface="Arial"/>
                  <a:cs typeface="Arial"/>
                  <a:sym typeface="Arial"/>
                </a:rPr>
                <a:t>Java</a:t>
              </a:r>
              <a:endParaRPr/>
            </a:p>
          </p:txBody>
        </p:sp>
        <p:sp>
          <p:nvSpPr>
            <p:cNvPr id="31" name="Google Shape;1469;p19">
              <a:extLst>
                <a:ext uri="{FF2B5EF4-FFF2-40B4-BE49-F238E27FC236}">
                  <a16:creationId xmlns:a16="http://schemas.microsoft.com/office/drawing/2014/main" id="{3AF9C7E4-A414-7D42-FF75-6B39A1AF6A92}"/>
                </a:ext>
              </a:extLst>
            </p:cNvPr>
            <p:cNvSpPr txBox="1"/>
            <p:nvPr/>
          </p:nvSpPr>
          <p:spPr>
            <a:xfrm>
              <a:off x="4480659" y="1854122"/>
              <a:ext cx="941862" cy="384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50">
                  <a:solidFill>
                    <a:schemeClr val="dk1"/>
                  </a:solidFill>
                  <a:latin typeface="Arial"/>
                  <a:ea typeface="Arial"/>
                  <a:cs typeface="Arial"/>
                  <a:sym typeface="Arial"/>
                </a:rPr>
                <a:t>Bundle B1</a:t>
              </a:r>
              <a:endParaRPr/>
            </a:p>
            <a:p>
              <a:pPr marL="0" marR="0" lvl="0" indent="0" algn="l" rtl="0">
                <a:spcBef>
                  <a:spcPts val="0"/>
                </a:spcBef>
                <a:spcAft>
                  <a:spcPts val="0"/>
                </a:spcAft>
                <a:buNone/>
              </a:pPr>
              <a:r>
                <a:rPr lang="en-US" sz="950">
                  <a:solidFill>
                    <a:schemeClr val="dk1"/>
                  </a:solidFill>
                  <a:latin typeface="Arial"/>
                  <a:ea typeface="Arial"/>
                  <a:cs typeface="Arial"/>
                  <a:sym typeface="Arial"/>
                </a:rPr>
                <a:t>(jar file)</a:t>
              </a:r>
              <a:endParaRPr/>
            </a:p>
          </p:txBody>
        </p:sp>
        <p:sp>
          <p:nvSpPr>
            <p:cNvPr id="32" name="Google Shape;1470;p19">
              <a:extLst>
                <a:ext uri="{FF2B5EF4-FFF2-40B4-BE49-F238E27FC236}">
                  <a16:creationId xmlns:a16="http://schemas.microsoft.com/office/drawing/2014/main" id="{532CC050-17C0-F90F-A549-127FFD930A61}"/>
                </a:ext>
              </a:extLst>
            </p:cNvPr>
            <p:cNvSpPr txBox="1"/>
            <p:nvPr/>
          </p:nvSpPr>
          <p:spPr>
            <a:xfrm>
              <a:off x="4481868" y="2909188"/>
              <a:ext cx="940653" cy="384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50">
                  <a:solidFill>
                    <a:schemeClr val="dk1"/>
                  </a:solidFill>
                  <a:latin typeface="Arial"/>
                  <a:ea typeface="Arial"/>
                  <a:cs typeface="Arial"/>
                  <a:sym typeface="Arial"/>
                </a:rPr>
                <a:t>Bundle B2</a:t>
              </a:r>
              <a:endParaRPr/>
            </a:p>
            <a:p>
              <a:pPr marL="0" marR="0" lvl="0" indent="0" algn="l" rtl="0">
                <a:spcBef>
                  <a:spcPts val="0"/>
                </a:spcBef>
                <a:spcAft>
                  <a:spcPts val="0"/>
                </a:spcAft>
                <a:buNone/>
              </a:pPr>
              <a:r>
                <a:rPr lang="en-US" sz="950">
                  <a:solidFill>
                    <a:schemeClr val="dk1"/>
                  </a:solidFill>
                  <a:latin typeface="Arial"/>
                  <a:ea typeface="Arial"/>
                  <a:cs typeface="Arial"/>
                  <a:sym typeface="Arial"/>
                </a:rPr>
                <a:t>(jar file)</a:t>
              </a:r>
              <a:endParaRPr/>
            </a:p>
          </p:txBody>
        </p:sp>
        <p:sp>
          <p:nvSpPr>
            <p:cNvPr id="33" name="Google Shape;1471;p19">
              <a:extLst>
                <a:ext uri="{FF2B5EF4-FFF2-40B4-BE49-F238E27FC236}">
                  <a16:creationId xmlns:a16="http://schemas.microsoft.com/office/drawing/2014/main" id="{BEB4CCC4-3982-35F4-507B-B6D39A340AED}"/>
                </a:ext>
              </a:extLst>
            </p:cNvPr>
            <p:cNvSpPr txBox="1"/>
            <p:nvPr/>
          </p:nvSpPr>
          <p:spPr>
            <a:xfrm>
              <a:off x="4479979" y="3972965"/>
              <a:ext cx="940652" cy="384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50">
                  <a:solidFill>
                    <a:schemeClr val="dk1"/>
                  </a:solidFill>
                  <a:latin typeface="Arial"/>
                  <a:ea typeface="Arial"/>
                  <a:cs typeface="Arial"/>
                  <a:sym typeface="Arial"/>
                </a:rPr>
                <a:t>Bundle B3</a:t>
              </a:r>
              <a:endParaRPr/>
            </a:p>
            <a:p>
              <a:pPr marL="0" marR="0" lvl="0" indent="0" algn="l" rtl="0">
                <a:spcBef>
                  <a:spcPts val="0"/>
                </a:spcBef>
                <a:spcAft>
                  <a:spcPts val="0"/>
                </a:spcAft>
                <a:buNone/>
              </a:pPr>
              <a:r>
                <a:rPr lang="en-US" sz="950">
                  <a:solidFill>
                    <a:schemeClr val="dk1"/>
                  </a:solidFill>
                  <a:latin typeface="Arial"/>
                  <a:ea typeface="Arial"/>
                  <a:cs typeface="Arial"/>
                  <a:sym typeface="Arial"/>
                </a:rPr>
                <a:t>(jar file)</a:t>
              </a:r>
              <a:endParaRPr/>
            </a:p>
          </p:txBody>
        </p:sp>
        <p:sp>
          <p:nvSpPr>
            <p:cNvPr id="34" name="Google Shape;1472;p19">
              <a:extLst>
                <a:ext uri="{FF2B5EF4-FFF2-40B4-BE49-F238E27FC236}">
                  <a16:creationId xmlns:a16="http://schemas.microsoft.com/office/drawing/2014/main" id="{2A328238-D31A-9466-092B-010400733F4E}"/>
                </a:ext>
              </a:extLst>
            </p:cNvPr>
            <p:cNvSpPr txBox="1"/>
            <p:nvPr/>
          </p:nvSpPr>
          <p:spPr>
            <a:xfrm>
              <a:off x="2224224" y="615753"/>
              <a:ext cx="2130453" cy="25391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50">
                  <a:solidFill>
                    <a:schemeClr val="dk1"/>
                  </a:solidFill>
                  <a:latin typeface="Arial"/>
                  <a:ea typeface="Arial"/>
                  <a:cs typeface="Arial"/>
                  <a:sym typeface="Arial"/>
                </a:rPr>
                <a:t>Component C1</a:t>
              </a:r>
              <a:endParaRPr/>
            </a:p>
          </p:txBody>
        </p:sp>
        <p:sp>
          <p:nvSpPr>
            <p:cNvPr id="35" name="Google Shape;1473;p19">
              <a:extLst>
                <a:ext uri="{FF2B5EF4-FFF2-40B4-BE49-F238E27FC236}">
                  <a16:creationId xmlns:a16="http://schemas.microsoft.com/office/drawing/2014/main" id="{B821A1EE-C2DE-1BE5-1098-CC1316B9444F}"/>
                </a:ext>
              </a:extLst>
            </p:cNvPr>
            <p:cNvSpPr txBox="1"/>
            <p:nvPr/>
          </p:nvSpPr>
          <p:spPr>
            <a:xfrm rot="-5400000">
              <a:off x="-388563" y="3291677"/>
              <a:ext cx="2130453" cy="24622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Development</a:t>
              </a:r>
              <a:endParaRPr/>
            </a:p>
          </p:txBody>
        </p:sp>
        <p:sp>
          <p:nvSpPr>
            <p:cNvPr id="36" name="Google Shape;1474;p19">
              <a:extLst>
                <a:ext uri="{FF2B5EF4-FFF2-40B4-BE49-F238E27FC236}">
                  <a16:creationId xmlns:a16="http://schemas.microsoft.com/office/drawing/2014/main" id="{8DA0243F-910E-2C82-E081-7DAD1D304B68}"/>
                </a:ext>
              </a:extLst>
            </p:cNvPr>
            <p:cNvSpPr txBox="1"/>
            <p:nvPr/>
          </p:nvSpPr>
          <p:spPr>
            <a:xfrm>
              <a:off x="2227212" y="2412037"/>
              <a:ext cx="2130453" cy="25391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50">
                  <a:solidFill>
                    <a:schemeClr val="dk1"/>
                  </a:solidFill>
                  <a:latin typeface="Arial"/>
                  <a:ea typeface="Arial"/>
                  <a:cs typeface="Arial"/>
                  <a:sym typeface="Arial"/>
                </a:rPr>
                <a:t>Component C2</a:t>
              </a:r>
              <a:endParaRPr/>
            </a:p>
          </p:txBody>
        </p:sp>
        <p:sp>
          <p:nvSpPr>
            <p:cNvPr id="37" name="Google Shape;1475;p19">
              <a:extLst>
                <a:ext uri="{FF2B5EF4-FFF2-40B4-BE49-F238E27FC236}">
                  <a16:creationId xmlns:a16="http://schemas.microsoft.com/office/drawing/2014/main" id="{2FE28F00-6659-34DC-1EB8-61F068728503}"/>
                </a:ext>
              </a:extLst>
            </p:cNvPr>
            <p:cNvSpPr txBox="1"/>
            <p:nvPr/>
          </p:nvSpPr>
          <p:spPr>
            <a:xfrm>
              <a:off x="2221442" y="3467612"/>
              <a:ext cx="2130453" cy="25391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50">
                  <a:solidFill>
                    <a:schemeClr val="dk1"/>
                  </a:solidFill>
                  <a:latin typeface="Arial"/>
                  <a:ea typeface="Arial"/>
                  <a:cs typeface="Arial"/>
                  <a:sym typeface="Arial"/>
                </a:rPr>
                <a:t>Component C3</a:t>
              </a:r>
              <a:endParaRPr/>
            </a:p>
          </p:txBody>
        </p:sp>
        <p:sp>
          <p:nvSpPr>
            <p:cNvPr id="38" name="Google Shape;1476;p19">
              <a:extLst>
                <a:ext uri="{FF2B5EF4-FFF2-40B4-BE49-F238E27FC236}">
                  <a16:creationId xmlns:a16="http://schemas.microsoft.com/office/drawing/2014/main" id="{6A315412-393A-7431-4908-FAED1FC66DB9}"/>
                </a:ext>
              </a:extLst>
            </p:cNvPr>
            <p:cNvSpPr txBox="1"/>
            <p:nvPr/>
          </p:nvSpPr>
          <p:spPr>
            <a:xfrm>
              <a:off x="1468539" y="4451978"/>
              <a:ext cx="2130453" cy="25391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50">
                  <a:solidFill>
                    <a:schemeClr val="dk1"/>
                  </a:solidFill>
                  <a:latin typeface="Arial"/>
                  <a:ea typeface="Arial"/>
                  <a:cs typeface="Arial"/>
                  <a:sym typeface="Arial"/>
                </a:rPr>
                <a:t>Component C1</a:t>
              </a:r>
              <a:endParaRPr/>
            </a:p>
          </p:txBody>
        </p:sp>
        <p:sp>
          <p:nvSpPr>
            <p:cNvPr id="39" name="Google Shape;1477;p19">
              <a:extLst>
                <a:ext uri="{FF2B5EF4-FFF2-40B4-BE49-F238E27FC236}">
                  <a16:creationId xmlns:a16="http://schemas.microsoft.com/office/drawing/2014/main" id="{978D5E63-264E-9CC8-9E7A-2C32799F88DB}"/>
                </a:ext>
              </a:extLst>
            </p:cNvPr>
            <p:cNvSpPr/>
            <p:nvPr/>
          </p:nvSpPr>
          <p:spPr>
            <a:xfrm>
              <a:off x="3113982" y="5454106"/>
              <a:ext cx="1296093" cy="216000"/>
            </a:xfrm>
            <a:custGeom>
              <a:avLst/>
              <a:gdLst/>
              <a:ahLst/>
              <a:cxnLst/>
              <a:rect l="l" t="t" r="r" b="b"/>
              <a:pathLst>
                <a:path w="815" h="139" extrusionOk="0">
                  <a:moveTo>
                    <a:pt x="57" y="0"/>
                  </a:moveTo>
                  <a:cubicBezTo>
                    <a:pt x="57" y="47"/>
                    <a:pt x="57" y="47"/>
                    <a:pt x="57" y="47"/>
                  </a:cubicBezTo>
                  <a:cubicBezTo>
                    <a:pt x="53" y="49"/>
                    <a:pt x="53" y="49"/>
                    <a:pt x="53" y="49"/>
                  </a:cubicBezTo>
                  <a:cubicBezTo>
                    <a:pt x="47" y="53"/>
                    <a:pt x="40" y="53"/>
                    <a:pt x="34" y="49"/>
                  </a:cubicBezTo>
                  <a:cubicBezTo>
                    <a:pt x="34" y="49"/>
                    <a:pt x="34" y="49"/>
                    <a:pt x="34" y="49"/>
                  </a:cubicBezTo>
                  <a:cubicBezTo>
                    <a:pt x="34" y="49"/>
                    <a:pt x="34" y="49"/>
                    <a:pt x="34" y="49"/>
                  </a:cubicBezTo>
                  <a:cubicBezTo>
                    <a:pt x="30" y="48"/>
                    <a:pt x="27" y="47"/>
                    <a:pt x="23" y="47"/>
                  </a:cubicBezTo>
                  <a:cubicBezTo>
                    <a:pt x="10" y="47"/>
                    <a:pt x="0" y="57"/>
                    <a:pt x="0" y="69"/>
                  </a:cubicBezTo>
                  <a:cubicBezTo>
                    <a:pt x="0" y="82"/>
                    <a:pt x="10" y="92"/>
                    <a:pt x="23" y="92"/>
                  </a:cubicBezTo>
                  <a:cubicBezTo>
                    <a:pt x="27" y="92"/>
                    <a:pt x="30" y="91"/>
                    <a:pt x="34" y="89"/>
                  </a:cubicBezTo>
                  <a:cubicBezTo>
                    <a:pt x="34" y="89"/>
                    <a:pt x="34" y="89"/>
                    <a:pt x="34" y="89"/>
                  </a:cubicBezTo>
                  <a:cubicBezTo>
                    <a:pt x="40" y="86"/>
                    <a:pt x="47" y="86"/>
                    <a:pt x="53" y="90"/>
                  </a:cubicBezTo>
                  <a:cubicBezTo>
                    <a:pt x="57" y="92"/>
                    <a:pt x="57" y="92"/>
                    <a:pt x="57" y="92"/>
                  </a:cubicBezTo>
                  <a:cubicBezTo>
                    <a:pt x="57" y="139"/>
                    <a:pt x="57" y="139"/>
                    <a:pt x="57" y="139"/>
                  </a:cubicBezTo>
                  <a:cubicBezTo>
                    <a:pt x="815" y="139"/>
                    <a:pt x="815" y="139"/>
                    <a:pt x="815" y="139"/>
                  </a:cubicBezTo>
                  <a:cubicBezTo>
                    <a:pt x="815" y="0"/>
                    <a:pt x="815" y="0"/>
                    <a:pt x="815" y="0"/>
                  </a:cubicBezTo>
                  <a:lnTo>
                    <a:pt x="57" y="0"/>
                  </a:lnTo>
                  <a:close/>
                </a:path>
              </a:pathLst>
            </a:custGeom>
            <a:solidFill>
              <a:schemeClr val="accent5">
                <a:lumMod val="40000"/>
                <a:lumOff val="60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dirty="0">
                  <a:solidFill>
                    <a:srgbClr val="FFFFFF"/>
                  </a:solidFill>
                  <a:latin typeface="Arial"/>
                  <a:ea typeface="Arial"/>
                  <a:cs typeface="Arial"/>
                  <a:sym typeface="Arial"/>
                </a:rPr>
                <a:t>Code Contribution</a:t>
              </a:r>
              <a:endParaRPr dirty="0"/>
            </a:p>
          </p:txBody>
        </p:sp>
        <p:sp>
          <p:nvSpPr>
            <p:cNvPr id="40" name="Google Shape;1478;p19">
              <a:extLst>
                <a:ext uri="{FF2B5EF4-FFF2-40B4-BE49-F238E27FC236}">
                  <a16:creationId xmlns:a16="http://schemas.microsoft.com/office/drawing/2014/main" id="{85C65F41-3C85-4D1A-1CE6-20361AACE9E0}"/>
                </a:ext>
              </a:extLst>
            </p:cNvPr>
            <p:cNvSpPr/>
            <p:nvPr/>
          </p:nvSpPr>
          <p:spPr>
            <a:xfrm>
              <a:off x="2011145" y="5187606"/>
              <a:ext cx="1199121" cy="216000"/>
            </a:xfrm>
            <a:custGeom>
              <a:avLst/>
              <a:gdLst/>
              <a:ahLst/>
              <a:cxnLst/>
              <a:rect l="l" t="t" r="r" b="b"/>
              <a:pathLst>
                <a:path w="759" h="139" extrusionOk="0">
                  <a:moveTo>
                    <a:pt x="724" y="47"/>
                  </a:moveTo>
                  <a:cubicBezTo>
                    <a:pt x="728" y="47"/>
                    <a:pt x="732" y="48"/>
                    <a:pt x="735" y="49"/>
                  </a:cubicBezTo>
                  <a:cubicBezTo>
                    <a:pt x="735" y="49"/>
                    <a:pt x="735" y="49"/>
                    <a:pt x="735" y="49"/>
                  </a:cubicBezTo>
                  <a:cubicBezTo>
                    <a:pt x="735" y="49"/>
                    <a:pt x="735" y="49"/>
                    <a:pt x="735" y="49"/>
                  </a:cubicBezTo>
                  <a:cubicBezTo>
                    <a:pt x="741" y="53"/>
                    <a:pt x="749" y="53"/>
                    <a:pt x="755" y="49"/>
                  </a:cubicBezTo>
                  <a:cubicBezTo>
                    <a:pt x="759" y="47"/>
                    <a:pt x="759" y="47"/>
                    <a:pt x="759" y="47"/>
                  </a:cubicBezTo>
                  <a:cubicBezTo>
                    <a:pt x="759" y="0"/>
                    <a:pt x="759" y="0"/>
                    <a:pt x="759" y="0"/>
                  </a:cubicBezTo>
                  <a:cubicBezTo>
                    <a:pt x="0" y="0"/>
                    <a:pt x="0" y="0"/>
                    <a:pt x="0" y="0"/>
                  </a:cubicBezTo>
                  <a:cubicBezTo>
                    <a:pt x="0" y="139"/>
                    <a:pt x="0" y="139"/>
                    <a:pt x="0" y="139"/>
                  </a:cubicBezTo>
                  <a:cubicBezTo>
                    <a:pt x="759" y="139"/>
                    <a:pt x="759" y="139"/>
                    <a:pt x="759" y="139"/>
                  </a:cubicBezTo>
                  <a:cubicBezTo>
                    <a:pt x="759" y="92"/>
                    <a:pt x="759" y="92"/>
                    <a:pt x="759" y="92"/>
                  </a:cubicBezTo>
                  <a:cubicBezTo>
                    <a:pt x="755" y="90"/>
                    <a:pt x="755" y="90"/>
                    <a:pt x="755" y="90"/>
                  </a:cubicBezTo>
                  <a:cubicBezTo>
                    <a:pt x="749" y="86"/>
                    <a:pt x="741" y="86"/>
                    <a:pt x="735" y="89"/>
                  </a:cubicBezTo>
                  <a:cubicBezTo>
                    <a:pt x="735" y="89"/>
                    <a:pt x="735" y="89"/>
                    <a:pt x="735" y="89"/>
                  </a:cubicBezTo>
                  <a:cubicBezTo>
                    <a:pt x="732" y="91"/>
                    <a:pt x="728" y="92"/>
                    <a:pt x="724" y="92"/>
                  </a:cubicBezTo>
                  <a:cubicBezTo>
                    <a:pt x="712" y="92"/>
                    <a:pt x="702" y="82"/>
                    <a:pt x="702" y="69"/>
                  </a:cubicBezTo>
                  <a:cubicBezTo>
                    <a:pt x="702" y="57"/>
                    <a:pt x="712" y="47"/>
                    <a:pt x="724" y="47"/>
                  </a:cubicBezTo>
                  <a:close/>
                </a:path>
              </a:pathLst>
            </a:custGeom>
            <a:solidFill>
              <a:schemeClr val="accent5">
                <a:lumMod val="60000"/>
                <a:lumOff val="40000"/>
              </a:schemeClr>
            </a:solidFill>
            <a:ln>
              <a:noFill/>
            </a:ln>
          </p:spPr>
          <p:txBody>
            <a:bodyPr spcFirstLastPara="1" wrap="square" lIns="91425" tIns="45700" rIns="144000" bIns="45700" anchor="t" anchorCtr="0">
              <a:noAutofit/>
            </a:bodyPr>
            <a:lstStyle/>
            <a:p>
              <a:pPr marL="0" marR="0" lvl="0" indent="0" algn="ctr" rtl="0">
                <a:spcBef>
                  <a:spcPts val="0"/>
                </a:spcBef>
                <a:spcAft>
                  <a:spcPts val="0"/>
                </a:spcAft>
                <a:buNone/>
              </a:pPr>
              <a:r>
                <a:rPr lang="en-US" sz="900">
                  <a:solidFill>
                    <a:srgbClr val="FFFFFF"/>
                  </a:solidFill>
                  <a:latin typeface="Arial"/>
                  <a:ea typeface="Arial"/>
                  <a:cs typeface="Arial"/>
                  <a:sym typeface="Arial"/>
                </a:rPr>
                <a:t>Extension Point 1</a:t>
              </a:r>
              <a:endParaRPr/>
            </a:p>
          </p:txBody>
        </p:sp>
        <p:sp>
          <p:nvSpPr>
            <p:cNvPr id="41" name="Google Shape;1479;p19">
              <a:extLst>
                <a:ext uri="{FF2B5EF4-FFF2-40B4-BE49-F238E27FC236}">
                  <a16:creationId xmlns:a16="http://schemas.microsoft.com/office/drawing/2014/main" id="{BC32FD4B-8DD0-008D-9F71-A0017BEEE250}"/>
                </a:ext>
              </a:extLst>
            </p:cNvPr>
            <p:cNvSpPr/>
            <p:nvPr/>
          </p:nvSpPr>
          <p:spPr>
            <a:xfrm>
              <a:off x="2004795" y="5454106"/>
              <a:ext cx="1199121" cy="216000"/>
            </a:xfrm>
            <a:custGeom>
              <a:avLst/>
              <a:gdLst/>
              <a:ahLst/>
              <a:cxnLst/>
              <a:rect l="l" t="t" r="r" b="b"/>
              <a:pathLst>
                <a:path w="759" h="139" extrusionOk="0">
                  <a:moveTo>
                    <a:pt x="724" y="47"/>
                  </a:moveTo>
                  <a:cubicBezTo>
                    <a:pt x="728" y="47"/>
                    <a:pt x="732" y="48"/>
                    <a:pt x="735" y="49"/>
                  </a:cubicBezTo>
                  <a:cubicBezTo>
                    <a:pt x="735" y="49"/>
                    <a:pt x="735" y="49"/>
                    <a:pt x="735" y="49"/>
                  </a:cubicBezTo>
                  <a:cubicBezTo>
                    <a:pt x="735" y="49"/>
                    <a:pt x="735" y="49"/>
                    <a:pt x="735" y="49"/>
                  </a:cubicBezTo>
                  <a:cubicBezTo>
                    <a:pt x="741" y="53"/>
                    <a:pt x="749" y="53"/>
                    <a:pt x="755" y="49"/>
                  </a:cubicBezTo>
                  <a:cubicBezTo>
                    <a:pt x="759" y="47"/>
                    <a:pt x="759" y="47"/>
                    <a:pt x="759" y="47"/>
                  </a:cubicBezTo>
                  <a:cubicBezTo>
                    <a:pt x="759" y="0"/>
                    <a:pt x="759" y="0"/>
                    <a:pt x="759" y="0"/>
                  </a:cubicBezTo>
                  <a:cubicBezTo>
                    <a:pt x="0" y="0"/>
                    <a:pt x="0" y="0"/>
                    <a:pt x="0" y="0"/>
                  </a:cubicBezTo>
                  <a:cubicBezTo>
                    <a:pt x="0" y="139"/>
                    <a:pt x="0" y="139"/>
                    <a:pt x="0" y="139"/>
                  </a:cubicBezTo>
                  <a:cubicBezTo>
                    <a:pt x="759" y="139"/>
                    <a:pt x="759" y="139"/>
                    <a:pt x="759" y="139"/>
                  </a:cubicBezTo>
                  <a:cubicBezTo>
                    <a:pt x="759" y="92"/>
                    <a:pt x="759" y="92"/>
                    <a:pt x="759" y="92"/>
                  </a:cubicBezTo>
                  <a:cubicBezTo>
                    <a:pt x="755" y="90"/>
                    <a:pt x="755" y="90"/>
                    <a:pt x="755" y="90"/>
                  </a:cubicBezTo>
                  <a:cubicBezTo>
                    <a:pt x="749" y="86"/>
                    <a:pt x="741" y="86"/>
                    <a:pt x="735" y="89"/>
                  </a:cubicBezTo>
                  <a:cubicBezTo>
                    <a:pt x="735" y="89"/>
                    <a:pt x="735" y="89"/>
                    <a:pt x="735" y="89"/>
                  </a:cubicBezTo>
                  <a:cubicBezTo>
                    <a:pt x="732" y="91"/>
                    <a:pt x="728" y="92"/>
                    <a:pt x="724" y="92"/>
                  </a:cubicBezTo>
                  <a:cubicBezTo>
                    <a:pt x="712" y="92"/>
                    <a:pt x="702" y="82"/>
                    <a:pt x="702" y="69"/>
                  </a:cubicBezTo>
                  <a:cubicBezTo>
                    <a:pt x="702" y="57"/>
                    <a:pt x="712" y="47"/>
                    <a:pt x="724" y="47"/>
                  </a:cubicBezTo>
                  <a:close/>
                </a:path>
              </a:pathLst>
            </a:custGeom>
            <a:solidFill>
              <a:schemeClr val="accent5">
                <a:lumMod val="60000"/>
                <a:lumOff val="40000"/>
              </a:schemeClr>
            </a:solidFill>
            <a:ln>
              <a:noFill/>
            </a:ln>
          </p:spPr>
          <p:txBody>
            <a:bodyPr spcFirstLastPara="1" wrap="square" lIns="108000" tIns="45700" rIns="144000" bIns="45700" anchor="t" anchorCtr="0">
              <a:noAutofit/>
            </a:bodyPr>
            <a:lstStyle/>
            <a:p>
              <a:pPr marL="0" marR="0" lvl="0" indent="0" algn="ctr" rtl="0">
                <a:spcBef>
                  <a:spcPts val="0"/>
                </a:spcBef>
                <a:spcAft>
                  <a:spcPts val="0"/>
                </a:spcAft>
                <a:buNone/>
              </a:pPr>
              <a:r>
                <a:rPr lang="en-US" sz="900" dirty="0">
                  <a:solidFill>
                    <a:srgbClr val="FFFFFF"/>
                  </a:solidFill>
                  <a:latin typeface="Arial"/>
                  <a:ea typeface="Arial"/>
                  <a:cs typeface="Arial"/>
                  <a:sym typeface="Arial"/>
                </a:rPr>
                <a:t>Extension Point 2</a:t>
              </a:r>
              <a:endParaRPr dirty="0"/>
            </a:p>
          </p:txBody>
        </p:sp>
        <p:sp>
          <p:nvSpPr>
            <p:cNvPr id="42" name="Google Shape;1480;p19">
              <a:extLst>
                <a:ext uri="{FF2B5EF4-FFF2-40B4-BE49-F238E27FC236}">
                  <a16:creationId xmlns:a16="http://schemas.microsoft.com/office/drawing/2014/main" id="{8FA3E1FD-74D8-90CE-C854-C61A5E7222B9}"/>
                </a:ext>
              </a:extLst>
            </p:cNvPr>
            <p:cNvSpPr/>
            <p:nvPr/>
          </p:nvSpPr>
          <p:spPr>
            <a:xfrm>
              <a:off x="3109678" y="5187606"/>
              <a:ext cx="1649790" cy="216000"/>
            </a:xfrm>
            <a:custGeom>
              <a:avLst/>
              <a:gdLst/>
              <a:ahLst/>
              <a:cxnLst/>
              <a:rect l="l" t="t" r="r" b="b"/>
              <a:pathLst>
                <a:path w="1043" h="138" extrusionOk="0">
                  <a:moveTo>
                    <a:pt x="57" y="0"/>
                  </a:moveTo>
                  <a:cubicBezTo>
                    <a:pt x="57" y="46"/>
                    <a:pt x="57" y="46"/>
                    <a:pt x="57" y="46"/>
                  </a:cubicBezTo>
                  <a:cubicBezTo>
                    <a:pt x="53" y="49"/>
                    <a:pt x="53" y="49"/>
                    <a:pt x="53" y="49"/>
                  </a:cubicBezTo>
                  <a:cubicBezTo>
                    <a:pt x="47" y="52"/>
                    <a:pt x="40" y="52"/>
                    <a:pt x="34" y="49"/>
                  </a:cubicBezTo>
                  <a:cubicBezTo>
                    <a:pt x="34" y="49"/>
                    <a:pt x="34" y="49"/>
                    <a:pt x="34" y="49"/>
                  </a:cubicBezTo>
                  <a:cubicBezTo>
                    <a:pt x="34" y="49"/>
                    <a:pt x="34" y="49"/>
                    <a:pt x="34" y="49"/>
                  </a:cubicBezTo>
                  <a:cubicBezTo>
                    <a:pt x="30" y="47"/>
                    <a:pt x="27" y="46"/>
                    <a:pt x="23" y="46"/>
                  </a:cubicBezTo>
                  <a:cubicBezTo>
                    <a:pt x="10" y="46"/>
                    <a:pt x="0" y="56"/>
                    <a:pt x="0" y="69"/>
                  </a:cubicBezTo>
                  <a:cubicBezTo>
                    <a:pt x="0" y="82"/>
                    <a:pt x="10" y="92"/>
                    <a:pt x="23" y="92"/>
                  </a:cubicBezTo>
                  <a:cubicBezTo>
                    <a:pt x="27" y="92"/>
                    <a:pt x="30" y="91"/>
                    <a:pt x="34" y="89"/>
                  </a:cubicBezTo>
                  <a:cubicBezTo>
                    <a:pt x="34" y="89"/>
                    <a:pt x="34" y="89"/>
                    <a:pt x="34" y="89"/>
                  </a:cubicBezTo>
                  <a:cubicBezTo>
                    <a:pt x="40" y="86"/>
                    <a:pt x="47" y="86"/>
                    <a:pt x="53" y="89"/>
                  </a:cubicBezTo>
                  <a:cubicBezTo>
                    <a:pt x="57" y="92"/>
                    <a:pt x="57" y="92"/>
                    <a:pt x="57" y="92"/>
                  </a:cubicBezTo>
                  <a:cubicBezTo>
                    <a:pt x="57" y="138"/>
                    <a:pt x="57" y="138"/>
                    <a:pt x="57" y="138"/>
                  </a:cubicBezTo>
                  <a:cubicBezTo>
                    <a:pt x="1043" y="138"/>
                    <a:pt x="1043" y="138"/>
                    <a:pt x="1043" y="138"/>
                  </a:cubicBezTo>
                  <a:cubicBezTo>
                    <a:pt x="1043" y="0"/>
                    <a:pt x="1043" y="0"/>
                    <a:pt x="1043" y="0"/>
                  </a:cubicBezTo>
                  <a:lnTo>
                    <a:pt x="57" y="0"/>
                  </a:lnTo>
                  <a:close/>
                </a:path>
              </a:pathLst>
            </a:custGeom>
            <a:solidFill>
              <a:schemeClr val="accent5">
                <a:lumMod val="40000"/>
                <a:lumOff val="60000"/>
              </a:schemeClr>
            </a:solidFill>
            <a:ln>
              <a:noFill/>
            </a:ln>
          </p:spPr>
          <p:txBody>
            <a:bodyPr spcFirstLastPara="1" wrap="square" lIns="126000" tIns="45700" rIns="36000" bIns="45700" anchor="t" anchorCtr="0">
              <a:noAutofit/>
            </a:bodyPr>
            <a:lstStyle/>
            <a:p>
              <a:pPr marL="0" marR="0" lvl="0" indent="0" algn="ctr" rtl="0">
                <a:spcBef>
                  <a:spcPts val="0"/>
                </a:spcBef>
                <a:spcAft>
                  <a:spcPts val="0"/>
                </a:spcAft>
                <a:buNone/>
              </a:pPr>
              <a:r>
                <a:rPr lang="en-US" sz="900" dirty="0">
                  <a:solidFill>
                    <a:srgbClr val="FFFFFF"/>
                  </a:solidFill>
                  <a:latin typeface="Arial"/>
                  <a:ea typeface="Arial"/>
                  <a:cs typeface="Arial"/>
                  <a:sym typeface="Arial"/>
                </a:rPr>
                <a:t>Configuration contribution</a:t>
              </a:r>
              <a:endParaRPr dirty="0"/>
            </a:p>
          </p:txBody>
        </p:sp>
        <p:sp>
          <p:nvSpPr>
            <p:cNvPr id="43" name="Google Shape;1481;p19">
              <a:extLst>
                <a:ext uri="{FF2B5EF4-FFF2-40B4-BE49-F238E27FC236}">
                  <a16:creationId xmlns:a16="http://schemas.microsoft.com/office/drawing/2014/main" id="{EAE6C2B1-C1DC-55DD-04F3-E56F87DEB75F}"/>
                </a:ext>
              </a:extLst>
            </p:cNvPr>
            <p:cNvSpPr/>
            <p:nvPr/>
          </p:nvSpPr>
          <p:spPr>
            <a:xfrm>
              <a:off x="2490896" y="3823694"/>
              <a:ext cx="1649790" cy="216000"/>
            </a:xfrm>
            <a:custGeom>
              <a:avLst/>
              <a:gdLst/>
              <a:ahLst/>
              <a:cxnLst/>
              <a:rect l="l" t="t" r="r" b="b"/>
              <a:pathLst>
                <a:path w="1043" h="138" extrusionOk="0">
                  <a:moveTo>
                    <a:pt x="57" y="0"/>
                  </a:moveTo>
                  <a:cubicBezTo>
                    <a:pt x="57" y="46"/>
                    <a:pt x="57" y="46"/>
                    <a:pt x="57" y="46"/>
                  </a:cubicBezTo>
                  <a:cubicBezTo>
                    <a:pt x="53" y="49"/>
                    <a:pt x="53" y="49"/>
                    <a:pt x="53" y="49"/>
                  </a:cubicBezTo>
                  <a:cubicBezTo>
                    <a:pt x="47" y="52"/>
                    <a:pt x="40" y="52"/>
                    <a:pt x="34" y="49"/>
                  </a:cubicBezTo>
                  <a:cubicBezTo>
                    <a:pt x="34" y="49"/>
                    <a:pt x="34" y="49"/>
                    <a:pt x="34" y="49"/>
                  </a:cubicBezTo>
                  <a:cubicBezTo>
                    <a:pt x="34" y="49"/>
                    <a:pt x="34" y="49"/>
                    <a:pt x="34" y="49"/>
                  </a:cubicBezTo>
                  <a:cubicBezTo>
                    <a:pt x="30" y="47"/>
                    <a:pt x="27" y="46"/>
                    <a:pt x="23" y="46"/>
                  </a:cubicBezTo>
                  <a:cubicBezTo>
                    <a:pt x="10" y="46"/>
                    <a:pt x="0" y="56"/>
                    <a:pt x="0" y="69"/>
                  </a:cubicBezTo>
                  <a:cubicBezTo>
                    <a:pt x="0" y="82"/>
                    <a:pt x="10" y="92"/>
                    <a:pt x="23" y="92"/>
                  </a:cubicBezTo>
                  <a:cubicBezTo>
                    <a:pt x="27" y="92"/>
                    <a:pt x="30" y="91"/>
                    <a:pt x="34" y="89"/>
                  </a:cubicBezTo>
                  <a:cubicBezTo>
                    <a:pt x="34" y="89"/>
                    <a:pt x="34" y="89"/>
                    <a:pt x="34" y="89"/>
                  </a:cubicBezTo>
                  <a:cubicBezTo>
                    <a:pt x="40" y="86"/>
                    <a:pt x="47" y="86"/>
                    <a:pt x="53" y="89"/>
                  </a:cubicBezTo>
                  <a:cubicBezTo>
                    <a:pt x="57" y="92"/>
                    <a:pt x="57" y="92"/>
                    <a:pt x="57" y="92"/>
                  </a:cubicBezTo>
                  <a:cubicBezTo>
                    <a:pt x="57" y="138"/>
                    <a:pt x="57" y="138"/>
                    <a:pt x="57" y="138"/>
                  </a:cubicBezTo>
                  <a:cubicBezTo>
                    <a:pt x="1043" y="138"/>
                    <a:pt x="1043" y="138"/>
                    <a:pt x="1043" y="138"/>
                  </a:cubicBezTo>
                  <a:cubicBezTo>
                    <a:pt x="1043" y="0"/>
                    <a:pt x="1043" y="0"/>
                    <a:pt x="1043" y="0"/>
                  </a:cubicBezTo>
                  <a:lnTo>
                    <a:pt x="57" y="0"/>
                  </a:lnTo>
                  <a:close/>
                </a:path>
              </a:pathLst>
            </a:custGeom>
            <a:solidFill>
              <a:schemeClr val="accent5">
                <a:lumMod val="60000"/>
                <a:lumOff val="40000"/>
              </a:schemeClr>
            </a:solidFill>
            <a:ln>
              <a:noFill/>
            </a:ln>
          </p:spPr>
          <p:txBody>
            <a:bodyPr spcFirstLastPara="1" wrap="square" lIns="126000" tIns="45700" rIns="36000" bIns="45700" anchor="t" anchorCtr="0">
              <a:noAutofit/>
            </a:bodyPr>
            <a:lstStyle/>
            <a:p>
              <a:pPr marL="0" marR="0" lvl="0" indent="0" algn="ctr" rtl="0">
                <a:spcBef>
                  <a:spcPts val="0"/>
                </a:spcBef>
                <a:spcAft>
                  <a:spcPts val="0"/>
                </a:spcAft>
                <a:buNone/>
              </a:pPr>
              <a:r>
                <a:rPr lang="en-US" sz="900">
                  <a:solidFill>
                    <a:srgbClr val="FFFFFF"/>
                  </a:solidFill>
                  <a:latin typeface="Arial"/>
                  <a:ea typeface="Arial"/>
                  <a:cs typeface="Arial"/>
                  <a:sym typeface="Arial"/>
                </a:rPr>
                <a:t>Configuration contribution</a:t>
              </a:r>
              <a:endParaRPr/>
            </a:p>
          </p:txBody>
        </p:sp>
        <p:sp>
          <p:nvSpPr>
            <p:cNvPr id="44" name="Google Shape;1482;p19">
              <a:extLst>
                <a:ext uri="{FF2B5EF4-FFF2-40B4-BE49-F238E27FC236}">
                  <a16:creationId xmlns:a16="http://schemas.microsoft.com/office/drawing/2014/main" id="{47118DE5-B55D-36F2-381B-4BE28AB3CF2C}"/>
                </a:ext>
              </a:extLst>
            </p:cNvPr>
            <p:cNvSpPr/>
            <p:nvPr/>
          </p:nvSpPr>
          <p:spPr>
            <a:xfrm>
              <a:off x="2670320" y="2756417"/>
              <a:ext cx="1296093" cy="216000"/>
            </a:xfrm>
            <a:custGeom>
              <a:avLst/>
              <a:gdLst/>
              <a:ahLst/>
              <a:cxnLst/>
              <a:rect l="l" t="t" r="r" b="b"/>
              <a:pathLst>
                <a:path w="815" h="139" extrusionOk="0">
                  <a:moveTo>
                    <a:pt x="57" y="0"/>
                  </a:moveTo>
                  <a:cubicBezTo>
                    <a:pt x="57" y="47"/>
                    <a:pt x="57" y="47"/>
                    <a:pt x="57" y="47"/>
                  </a:cubicBezTo>
                  <a:cubicBezTo>
                    <a:pt x="53" y="49"/>
                    <a:pt x="53" y="49"/>
                    <a:pt x="53" y="49"/>
                  </a:cubicBezTo>
                  <a:cubicBezTo>
                    <a:pt x="47" y="53"/>
                    <a:pt x="40" y="53"/>
                    <a:pt x="34" y="49"/>
                  </a:cubicBezTo>
                  <a:cubicBezTo>
                    <a:pt x="34" y="49"/>
                    <a:pt x="34" y="49"/>
                    <a:pt x="34" y="49"/>
                  </a:cubicBezTo>
                  <a:cubicBezTo>
                    <a:pt x="34" y="49"/>
                    <a:pt x="34" y="49"/>
                    <a:pt x="34" y="49"/>
                  </a:cubicBezTo>
                  <a:cubicBezTo>
                    <a:pt x="30" y="48"/>
                    <a:pt x="27" y="47"/>
                    <a:pt x="23" y="47"/>
                  </a:cubicBezTo>
                  <a:cubicBezTo>
                    <a:pt x="10" y="47"/>
                    <a:pt x="0" y="57"/>
                    <a:pt x="0" y="69"/>
                  </a:cubicBezTo>
                  <a:cubicBezTo>
                    <a:pt x="0" y="82"/>
                    <a:pt x="10" y="92"/>
                    <a:pt x="23" y="92"/>
                  </a:cubicBezTo>
                  <a:cubicBezTo>
                    <a:pt x="27" y="92"/>
                    <a:pt x="30" y="91"/>
                    <a:pt x="34" y="89"/>
                  </a:cubicBezTo>
                  <a:cubicBezTo>
                    <a:pt x="34" y="89"/>
                    <a:pt x="34" y="89"/>
                    <a:pt x="34" y="89"/>
                  </a:cubicBezTo>
                  <a:cubicBezTo>
                    <a:pt x="40" y="86"/>
                    <a:pt x="47" y="86"/>
                    <a:pt x="53" y="90"/>
                  </a:cubicBezTo>
                  <a:cubicBezTo>
                    <a:pt x="57" y="92"/>
                    <a:pt x="57" y="92"/>
                    <a:pt x="57" y="92"/>
                  </a:cubicBezTo>
                  <a:cubicBezTo>
                    <a:pt x="57" y="139"/>
                    <a:pt x="57" y="139"/>
                    <a:pt x="57" y="139"/>
                  </a:cubicBezTo>
                  <a:cubicBezTo>
                    <a:pt x="815" y="139"/>
                    <a:pt x="815" y="139"/>
                    <a:pt x="815" y="139"/>
                  </a:cubicBezTo>
                  <a:cubicBezTo>
                    <a:pt x="815" y="0"/>
                    <a:pt x="815" y="0"/>
                    <a:pt x="815" y="0"/>
                  </a:cubicBezTo>
                  <a:lnTo>
                    <a:pt x="57" y="0"/>
                  </a:lnTo>
                  <a:close/>
                </a:path>
              </a:pathLst>
            </a:custGeom>
            <a:solidFill>
              <a:schemeClr val="accent5">
                <a:lumMod val="60000"/>
                <a:lumOff val="40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FFFFFF"/>
                  </a:solidFill>
                  <a:latin typeface="Arial"/>
                  <a:ea typeface="Arial"/>
                  <a:cs typeface="Arial"/>
                  <a:sym typeface="Arial"/>
                </a:rPr>
                <a:t>Code Contribution</a:t>
              </a:r>
              <a:endParaRPr/>
            </a:p>
          </p:txBody>
        </p:sp>
        <p:sp>
          <p:nvSpPr>
            <p:cNvPr id="45" name="Google Shape;1483;p19">
              <a:extLst>
                <a:ext uri="{FF2B5EF4-FFF2-40B4-BE49-F238E27FC236}">
                  <a16:creationId xmlns:a16="http://schemas.microsoft.com/office/drawing/2014/main" id="{B0C21E71-804A-CCF1-D634-3A6F1A7665C7}"/>
                </a:ext>
              </a:extLst>
            </p:cNvPr>
            <p:cNvSpPr/>
            <p:nvPr/>
          </p:nvSpPr>
          <p:spPr>
            <a:xfrm>
              <a:off x="2760531" y="1341773"/>
              <a:ext cx="1199121" cy="216000"/>
            </a:xfrm>
            <a:custGeom>
              <a:avLst/>
              <a:gdLst/>
              <a:ahLst/>
              <a:cxnLst/>
              <a:rect l="l" t="t" r="r" b="b"/>
              <a:pathLst>
                <a:path w="759" h="139" extrusionOk="0">
                  <a:moveTo>
                    <a:pt x="724" y="47"/>
                  </a:moveTo>
                  <a:cubicBezTo>
                    <a:pt x="728" y="47"/>
                    <a:pt x="732" y="48"/>
                    <a:pt x="735" y="49"/>
                  </a:cubicBezTo>
                  <a:cubicBezTo>
                    <a:pt x="735" y="49"/>
                    <a:pt x="735" y="49"/>
                    <a:pt x="735" y="49"/>
                  </a:cubicBezTo>
                  <a:cubicBezTo>
                    <a:pt x="735" y="49"/>
                    <a:pt x="735" y="49"/>
                    <a:pt x="735" y="49"/>
                  </a:cubicBezTo>
                  <a:cubicBezTo>
                    <a:pt x="741" y="53"/>
                    <a:pt x="749" y="53"/>
                    <a:pt x="755" y="49"/>
                  </a:cubicBezTo>
                  <a:cubicBezTo>
                    <a:pt x="759" y="47"/>
                    <a:pt x="759" y="47"/>
                    <a:pt x="759" y="47"/>
                  </a:cubicBezTo>
                  <a:cubicBezTo>
                    <a:pt x="759" y="0"/>
                    <a:pt x="759" y="0"/>
                    <a:pt x="759" y="0"/>
                  </a:cubicBezTo>
                  <a:cubicBezTo>
                    <a:pt x="0" y="0"/>
                    <a:pt x="0" y="0"/>
                    <a:pt x="0" y="0"/>
                  </a:cubicBezTo>
                  <a:cubicBezTo>
                    <a:pt x="0" y="139"/>
                    <a:pt x="0" y="139"/>
                    <a:pt x="0" y="139"/>
                  </a:cubicBezTo>
                  <a:cubicBezTo>
                    <a:pt x="759" y="139"/>
                    <a:pt x="759" y="139"/>
                    <a:pt x="759" y="139"/>
                  </a:cubicBezTo>
                  <a:cubicBezTo>
                    <a:pt x="759" y="92"/>
                    <a:pt x="759" y="92"/>
                    <a:pt x="759" y="92"/>
                  </a:cubicBezTo>
                  <a:cubicBezTo>
                    <a:pt x="755" y="90"/>
                    <a:pt x="755" y="90"/>
                    <a:pt x="755" y="90"/>
                  </a:cubicBezTo>
                  <a:cubicBezTo>
                    <a:pt x="749" y="86"/>
                    <a:pt x="741" y="86"/>
                    <a:pt x="735" y="89"/>
                  </a:cubicBezTo>
                  <a:cubicBezTo>
                    <a:pt x="735" y="89"/>
                    <a:pt x="735" y="89"/>
                    <a:pt x="735" y="89"/>
                  </a:cubicBezTo>
                  <a:cubicBezTo>
                    <a:pt x="732" y="91"/>
                    <a:pt x="728" y="92"/>
                    <a:pt x="724" y="92"/>
                  </a:cubicBezTo>
                  <a:cubicBezTo>
                    <a:pt x="712" y="92"/>
                    <a:pt x="702" y="82"/>
                    <a:pt x="702" y="69"/>
                  </a:cubicBezTo>
                  <a:cubicBezTo>
                    <a:pt x="702" y="57"/>
                    <a:pt x="712" y="47"/>
                    <a:pt x="724" y="47"/>
                  </a:cubicBezTo>
                  <a:close/>
                </a:path>
              </a:pathLst>
            </a:custGeom>
            <a:solidFill>
              <a:schemeClr val="accent5">
                <a:lumMod val="60000"/>
                <a:lumOff val="40000"/>
              </a:schemeClr>
            </a:solidFill>
            <a:ln>
              <a:noFill/>
            </a:ln>
          </p:spPr>
          <p:txBody>
            <a:bodyPr spcFirstLastPara="1" wrap="square" lIns="91425" tIns="45700" rIns="144000" bIns="45700" anchor="t" anchorCtr="0">
              <a:noAutofit/>
            </a:bodyPr>
            <a:lstStyle/>
            <a:p>
              <a:pPr marL="0" marR="0" lvl="0" indent="0" algn="ctr" rtl="0">
                <a:spcBef>
                  <a:spcPts val="0"/>
                </a:spcBef>
                <a:spcAft>
                  <a:spcPts val="0"/>
                </a:spcAft>
                <a:buNone/>
              </a:pPr>
              <a:r>
                <a:rPr lang="en-US" sz="900" dirty="0">
                  <a:solidFill>
                    <a:srgbClr val="FFFFFF"/>
                  </a:solidFill>
                  <a:latin typeface="Arial"/>
                  <a:ea typeface="Arial"/>
                  <a:cs typeface="Arial"/>
                  <a:sym typeface="Arial"/>
                </a:rPr>
                <a:t>Extension Point 1</a:t>
              </a:r>
              <a:endParaRPr dirty="0"/>
            </a:p>
          </p:txBody>
        </p:sp>
        <p:sp>
          <p:nvSpPr>
            <p:cNvPr id="46" name="Google Shape;1484;p19">
              <a:extLst>
                <a:ext uri="{FF2B5EF4-FFF2-40B4-BE49-F238E27FC236}">
                  <a16:creationId xmlns:a16="http://schemas.microsoft.com/office/drawing/2014/main" id="{1529F303-6FB2-F074-890A-138B00CEFE18}"/>
                </a:ext>
              </a:extLst>
            </p:cNvPr>
            <p:cNvSpPr/>
            <p:nvPr/>
          </p:nvSpPr>
          <p:spPr>
            <a:xfrm>
              <a:off x="2760531" y="1610992"/>
              <a:ext cx="1199121" cy="216000"/>
            </a:xfrm>
            <a:custGeom>
              <a:avLst/>
              <a:gdLst/>
              <a:ahLst/>
              <a:cxnLst/>
              <a:rect l="l" t="t" r="r" b="b"/>
              <a:pathLst>
                <a:path w="759" h="139" extrusionOk="0">
                  <a:moveTo>
                    <a:pt x="724" y="47"/>
                  </a:moveTo>
                  <a:cubicBezTo>
                    <a:pt x="728" y="47"/>
                    <a:pt x="732" y="48"/>
                    <a:pt x="735" y="49"/>
                  </a:cubicBezTo>
                  <a:cubicBezTo>
                    <a:pt x="735" y="49"/>
                    <a:pt x="735" y="49"/>
                    <a:pt x="735" y="49"/>
                  </a:cubicBezTo>
                  <a:cubicBezTo>
                    <a:pt x="735" y="49"/>
                    <a:pt x="735" y="49"/>
                    <a:pt x="735" y="49"/>
                  </a:cubicBezTo>
                  <a:cubicBezTo>
                    <a:pt x="741" y="53"/>
                    <a:pt x="749" y="53"/>
                    <a:pt x="755" y="49"/>
                  </a:cubicBezTo>
                  <a:cubicBezTo>
                    <a:pt x="759" y="47"/>
                    <a:pt x="759" y="47"/>
                    <a:pt x="759" y="47"/>
                  </a:cubicBezTo>
                  <a:cubicBezTo>
                    <a:pt x="759" y="0"/>
                    <a:pt x="759" y="0"/>
                    <a:pt x="759" y="0"/>
                  </a:cubicBezTo>
                  <a:cubicBezTo>
                    <a:pt x="0" y="0"/>
                    <a:pt x="0" y="0"/>
                    <a:pt x="0" y="0"/>
                  </a:cubicBezTo>
                  <a:cubicBezTo>
                    <a:pt x="0" y="139"/>
                    <a:pt x="0" y="139"/>
                    <a:pt x="0" y="139"/>
                  </a:cubicBezTo>
                  <a:cubicBezTo>
                    <a:pt x="759" y="139"/>
                    <a:pt x="759" y="139"/>
                    <a:pt x="759" y="139"/>
                  </a:cubicBezTo>
                  <a:cubicBezTo>
                    <a:pt x="759" y="92"/>
                    <a:pt x="759" y="92"/>
                    <a:pt x="759" y="92"/>
                  </a:cubicBezTo>
                  <a:cubicBezTo>
                    <a:pt x="755" y="90"/>
                    <a:pt x="755" y="90"/>
                    <a:pt x="755" y="90"/>
                  </a:cubicBezTo>
                  <a:cubicBezTo>
                    <a:pt x="749" y="86"/>
                    <a:pt x="741" y="86"/>
                    <a:pt x="735" y="89"/>
                  </a:cubicBezTo>
                  <a:cubicBezTo>
                    <a:pt x="735" y="89"/>
                    <a:pt x="735" y="89"/>
                    <a:pt x="735" y="89"/>
                  </a:cubicBezTo>
                  <a:cubicBezTo>
                    <a:pt x="732" y="91"/>
                    <a:pt x="728" y="92"/>
                    <a:pt x="724" y="92"/>
                  </a:cubicBezTo>
                  <a:cubicBezTo>
                    <a:pt x="712" y="92"/>
                    <a:pt x="702" y="82"/>
                    <a:pt x="702" y="69"/>
                  </a:cubicBezTo>
                  <a:cubicBezTo>
                    <a:pt x="702" y="57"/>
                    <a:pt x="712" y="47"/>
                    <a:pt x="724" y="47"/>
                  </a:cubicBezTo>
                  <a:close/>
                </a:path>
              </a:pathLst>
            </a:custGeom>
            <a:solidFill>
              <a:schemeClr val="accent5">
                <a:lumMod val="60000"/>
                <a:lumOff val="40000"/>
              </a:schemeClr>
            </a:solidFill>
            <a:ln>
              <a:noFill/>
            </a:ln>
          </p:spPr>
          <p:txBody>
            <a:bodyPr spcFirstLastPara="1" wrap="square" lIns="108000" tIns="45700" rIns="144000" bIns="45700" anchor="t" anchorCtr="0">
              <a:noAutofit/>
            </a:bodyPr>
            <a:lstStyle/>
            <a:p>
              <a:pPr marL="0" marR="0" lvl="0" indent="0" algn="ctr" rtl="0">
                <a:spcBef>
                  <a:spcPts val="0"/>
                </a:spcBef>
                <a:spcAft>
                  <a:spcPts val="0"/>
                </a:spcAft>
                <a:buNone/>
              </a:pPr>
              <a:r>
                <a:rPr lang="en-US" sz="900">
                  <a:solidFill>
                    <a:srgbClr val="FFFFFF"/>
                  </a:solidFill>
                  <a:latin typeface="Arial"/>
                  <a:ea typeface="Arial"/>
                  <a:cs typeface="Arial"/>
                  <a:sym typeface="Arial"/>
                </a:rPr>
                <a:t>Extension Point 2</a:t>
              </a:r>
              <a:endParaRPr/>
            </a:p>
          </p:txBody>
        </p:sp>
        <p:grpSp>
          <p:nvGrpSpPr>
            <p:cNvPr id="47" name="Google Shape;1485;p19">
              <a:extLst>
                <a:ext uri="{FF2B5EF4-FFF2-40B4-BE49-F238E27FC236}">
                  <a16:creationId xmlns:a16="http://schemas.microsoft.com/office/drawing/2014/main" id="{F9D3E58B-D821-A1FC-247C-C89BC4F42D7C}"/>
                </a:ext>
              </a:extLst>
            </p:cNvPr>
            <p:cNvGrpSpPr/>
            <p:nvPr/>
          </p:nvGrpSpPr>
          <p:grpSpPr>
            <a:xfrm>
              <a:off x="2083942" y="971835"/>
              <a:ext cx="2140396" cy="291310"/>
              <a:chOff x="2083942" y="971835"/>
              <a:chExt cx="2140396" cy="291310"/>
            </a:xfrm>
          </p:grpSpPr>
          <p:cxnSp>
            <p:nvCxnSpPr>
              <p:cNvPr id="52" name="Google Shape;1486;p19">
                <a:extLst>
                  <a:ext uri="{FF2B5EF4-FFF2-40B4-BE49-F238E27FC236}">
                    <a16:creationId xmlns:a16="http://schemas.microsoft.com/office/drawing/2014/main" id="{70D04B2B-8D93-A0F3-3FDD-C16656609EB3}"/>
                  </a:ext>
                </a:extLst>
              </p:cNvPr>
              <p:cNvCxnSpPr/>
              <p:nvPr/>
            </p:nvCxnSpPr>
            <p:spPr>
              <a:xfrm>
                <a:off x="2157413" y="1114425"/>
                <a:ext cx="197290" cy="1888"/>
              </a:xfrm>
              <a:prstGeom prst="straightConnector1">
                <a:avLst/>
              </a:prstGeom>
              <a:noFill/>
              <a:ln w="12700" cap="flat" cmpd="sng">
                <a:solidFill>
                  <a:srgbClr val="C5C8C8"/>
                </a:solidFill>
                <a:prstDash val="solid"/>
                <a:miter lim="800000"/>
                <a:headEnd type="none" w="sm" len="sm"/>
                <a:tailEnd type="none" w="sm" len="sm"/>
              </a:ln>
            </p:spPr>
          </p:cxnSp>
          <p:sp>
            <p:nvSpPr>
              <p:cNvPr id="53" name="Google Shape;1487;p19">
                <a:extLst>
                  <a:ext uri="{FF2B5EF4-FFF2-40B4-BE49-F238E27FC236}">
                    <a16:creationId xmlns:a16="http://schemas.microsoft.com/office/drawing/2014/main" id="{7B8BDBEB-E5E6-3A5A-AAC8-3DEF605C4AFE}"/>
                  </a:ext>
                </a:extLst>
              </p:cNvPr>
              <p:cNvSpPr/>
              <p:nvPr/>
            </p:nvSpPr>
            <p:spPr>
              <a:xfrm>
                <a:off x="2083942" y="1079207"/>
                <a:ext cx="78233" cy="782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1488;p19">
                <a:extLst>
                  <a:ext uri="{FF2B5EF4-FFF2-40B4-BE49-F238E27FC236}">
                    <a16:creationId xmlns:a16="http://schemas.microsoft.com/office/drawing/2014/main" id="{556C8699-B7F3-2B3A-2B2E-BD1AEBE88031}"/>
                  </a:ext>
                </a:extLst>
              </p:cNvPr>
              <p:cNvSpPr/>
              <p:nvPr/>
            </p:nvSpPr>
            <p:spPr>
              <a:xfrm>
                <a:off x="2354703" y="971835"/>
                <a:ext cx="1869635" cy="2913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50">
                    <a:solidFill>
                      <a:schemeClr val="lt1"/>
                    </a:solidFill>
                    <a:latin typeface="Arial"/>
                    <a:ea typeface="Arial"/>
                    <a:cs typeface="Arial"/>
                    <a:sym typeface="Arial"/>
                  </a:rPr>
                  <a:t>Service S1</a:t>
                </a:r>
                <a:endParaRPr/>
              </a:p>
            </p:txBody>
          </p:sp>
        </p:grpSp>
        <p:grpSp>
          <p:nvGrpSpPr>
            <p:cNvPr id="48" name="Google Shape;1489;p19">
              <a:extLst>
                <a:ext uri="{FF2B5EF4-FFF2-40B4-BE49-F238E27FC236}">
                  <a16:creationId xmlns:a16="http://schemas.microsoft.com/office/drawing/2014/main" id="{2A9C511D-0F1B-AAE8-BAE6-620E74ED4C9F}"/>
                </a:ext>
              </a:extLst>
            </p:cNvPr>
            <p:cNvGrpSpPr/>
            <p:nvPr/>
          </p:nvGrpSpPr>
          <p:grpSpPr>
            <a:xfrm>
              <a:off x="1331148" y="4815086"/>
              <a:ext cx="2146960" cy="291310"/>
              <a:chOff x="1331148" y="4815086"/>
              <a:chExt cx="2146960" cy="291310"/>
            </a:xfrm>
          </p:grpSpPr>
          <p:cxnSp>
            <p:nvCxnSpPr>
              <p:cNvPr id="49" name="Google Shape;1490;p19">
                <a:extLst>
                  <a:ext uri="{FF2B5EF4-FFF2-40B4-BE49-F238E27FC236}">
                    <a16:creationId xmlns:a16="http://schemas.microsoft.com/office/drawing/2014/main" id="{F033C513-4039-E362-465C-21223902C82F}"/>
                  </a:ext>
                </a:extLst>
              </p:cNvPr>
              <p:cNvCxnSpPr/>
              <p:nvPr/>
            </p:nvCxnSpPr>
            <p:spPr>
              <a:xfrm>
                <a:off x="1404619" y="4956814"/>
                <a:ext cx="197290" cy="1888"/>
              </a:xfrm>
              <a:prstGeom prst="straightConnector1">
                <a:avLst/>
              </a:prstGeom>
              <a:noFill/>
              <a:ln w="12700" cap="flat" cmpd="sng">
                <a:solidFill>
                  <a:srgbClr val="C5C8C8"/>
                </a:solidFill>
                <a:prstDash val="solid"/>
                <a:miter lim="800000"/>
                <a:headEnd type="none" w="sm" len="sm"/>
                <a:tailEnd type="none" w="sm" len="sm"/>
              </a:ln>
            </p:spPr>
          </p:cxnSp>
          <p:sp>
            <p:nvSpPr>
              <p:cNvPr id="50" name="Google Shape;1491;p19">
                <a:extLst>
                  <a:ext uri="{FF2B5EF4-FFF2-40B4-BE49-F238E27FC236}">
                    <a16:creationId xmlns:a16="http://schemas.microsoft.com/office/drawing/2014/main" id="{0D32283D-E945-2740-3277-25782CEB4EBD}"/>
                  </a:ext>
                </a:extLst>
              </p:cNvPr>
              <p:cNvSpPr/>
              <p:nvPr/>
            </p:nvSpPr>
            <p:spPr>
              <a:xfrm>
                <a:off x="1331148" y="4921596"/>
                <a:ext cx="78233" cy="782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1492;p19">
                <a:extLst>
                  <a:ext uri="{FF2B5EF4-FFF2-40B4-BE49-F238E27FC236}">
                    <a16:creationId xmlns:a16="http://schemas.microsoft.com/office/drawing/2014/main" id="{2FE031E3-BCFA-1013-F927-FBC6E45984CC}"/>
                  </a:ext>
                </a:extLst>
              </p:cNvPr>
              <p:cNvSpPr/>
              <p:nvPr/>
            </p:nvSpPr>
            <p:spPr>
              <a:xfrm>
                <a:off x="1608473" y="4815086"/>
                <a:ext cx="1869635" cy="2913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50">
                    <a:solidFill>
                      <a:schemeClr val="lt1"/>
                    </a:solidFill>
                    <a:latin typeface="Arial"/>
                    <a:ea typeface="Arial"/>
                    <a:cs typeface="Arial"/>
                    <a:sym typeface="Arial"/>
                  </a:rPr>
                  <a:t>Service S1</a:t>
                </a:r>
                <a:endParaRPr/>
              </a:p>
            </p:txBody>
          </p:sp>
        </p:grpSp>
      </p:grpSp>
      <p:cxnSp>
        <p:nvCxnSpPr>
          <p:cNvPr id="62" name="Straight Connector 61">
            <a:extLst>
              <a:ext uri="{FF2B5EF4-FFF2-40B4-BE49-F238E27FC236}">
                <a16:creationId xmlns:a16="http://schemas.microsoft.com/office/drawing/2014/main" id="{43B8919A-FF07-49D2-982E-158D048FA136}"/>
              </a:ext>
            </a:extLst>
          </p:cNvPr>
          <p:cNvCxnSpPr/>
          <p:nvPr/>
        </p:nvCxnSpPr>
        <p:spPr>
          <a:xfrm>
            <a:off x="381000" y="6629400"/>
            <a:ext cx="11420490" cy="0"/>
          </a:xfrm>
          <a:prstGeom prst="line">
            <a:avLst/>
          </a:prstGeom>
          <a:ln w="19050">
            <a:solidFill>
              <a:srgbClr val="EE8655"/>
            </a:solidFill>
            <a:miter lim="800000"/>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2487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971487-65FC-FF56-A6ED-7CF43185E94D}"/>
              </a:ext>
            </a:extLst>
          </p:cNvPr>
          <p:cNvGrpSpPr/>
          <p:nvPr/>
        </p:nvGrpSpPr>
        <p:grpSpPr>
          <a:xfrm>
            <a:off x="4267200" y="-48984"/>
            <a:ext cx="8241110" cy="6766633"/>
            <a:chOff x="3612848" y="98016"/>
            <a:chExt cx="8241110" cy="6766633"/>
          </a:xfrm>
        </p:grpSpPr>
        <p:pic>
          <p:nvPicPr>
            <p:cNvPr id="7" name="Graphic 6">
              <a:extLst>
                <a:ext uri="{FF2B5EF4-FFF2-40B4-BE49-F238E27FC236}">
                  <a16:creationId xmlns:a16="http://schemas.microsoft.com/office/drawing/2014/main" id="{44E0D14D-AC0D-69A4-9923-11D6B1F51F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3939" y="3091948"/>
              <a:ext cx="742950" cy="74295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02ABED45-35B4-7A7E-0F70-4584F302204C}"/>
                </a:ext>
              </a:extLst>
            </p:cNvPr>
            <p:cNvSpPr txBox="1"/>
            <p:nvPr/>
          </p:nvSpPr>
          <p:spPr>
            <a:xfrm rot="3413729">
              <a:off x="7634695" y="2477341"/>
              <a:ext cx="1801848" cy="1079545"/>
            </a:xfrm>
            <a:prstGeom prst="rect">
              <a:avLst/>
            </a:prstGeom>
            <a:noFill/>
          </p:spPr>
          <p:txBody>
            <a:bodyPr wrap="square" rtlCol="0" anchor="ctr" anchorCtr="0">
              <a:prstTxWarp prst="textArchUp">
                <a:avLst>
                  <a:gd name="adj" fmla="val 120735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5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Content Groups</a:t>
              </a:r>
            </a:p>
          </p:txBody>
        </p:sp>
        <p:sp>
          <p:nvSpPr>
            <p:cNvPr id="9" name="TextBox 8">
              <a:extLst>
                <a:ext uri="{FF2B5EF4-FFF2-40B4-BE49-F238E27FC236}">
                  <a16:creationId xmlns:a16="http://schemas.microsoft.com/office/drawing/2014/main" id="{6AD3E12F-0D10-E866-CB9D-BE98A3F2ECFA}"/>
                </a:ext>
              </a:extLst>
            </p:cNvPr>
            <p:cNvSpPr txBox="1"/>
            <p:nvPr/>
          </p:nvSpPr>
          <p:spPr>
            <a:xfrm rot="17100000">
              <a:off x="7945780" y="575594"/>
              <a:ext cx="1274601" cy="319446"/>
            </a:xfrm>
            <a:prstGeom prst="rect">
              <a:avLst/>
            </a:prstGeom>
            <a:noFill/>
          </p:spPr>
          <p:txBody>
            <a:bodyPr wrap="square" rtlCol="0">
              <a:spAutoFit/>
            </a:bodyPr>
            <a:lstStyle>
              <a:defPPr>
                <a:defRPr lang="en-US"/>
              </a:defPPr>
              <a:lvl1pPr algn="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Campaigns</a:t>
              </a:r>
            </a:p>
          </p:txBody>
        </p:sp>
        <p:sp>
          <p:nvSpPr>
            <p:cNvPr id="10" name="TextBox 9">
              <a:extLst>
                <a:ext uri="{FF2B5EF4-FFF2-40B4-BE49-F238E27FC236}">
                  <a16:creationId xmlns:a16="http://schemas.microsoft.com/office/drawing/2014/main" id="{A0B73DBB-342B-F744-07D7-EF036207B57C}"/>
                </a:ext>
              </a:extLst>
            </p:cNvPr>
            <p:cNvSpPr txBox="1"/>
            <p:nvPr/>
          </p:nvSpPr>
          <p:spPr>
            <a:xfrm rot="4425031">
              <a:off x="6463168" y="623084"/>
              <a:ext cx="1250437" cy="319446"/>
            </a:xfrm>
            <a:prstGeom prst="rect">
              <a:avLst/>
            </a:prstGeom>
            <a:noFill/>
          </p:spPr>
          <p:txBody>
            <a:bodyPr wrap="square" rtlCol="0">
              <a:spAutoFit/>
            </a:body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Audiences</a:t>
              </a:r>
            </a:p>
          </p:txBody>
        </p:sp>
        <p:sp>
          <p:nvSpPr>
            <p:cNvPr id="11" name="TextBox 10">
              <a:extLst>
                <a:ext uri="{FF2B5EF4-FFF2-40B4-BE49-F238E27FC236}">
                  <a16:creationId xmlns:a16="http://schemas.microsoft.com/office/drawing/2014/main" id="{7EEB9445-B273-0301-FEE2-36FA028594EA}"/>
                </a:ext>
              </a:extLst>
            </p:cNvPr>
            <p:cNvSpPr txBox="1"/>
            <p:nvPr/>
          </p:nvSpPr>
          <p:spPr>
            <a:xfrm rot="2100000">
              <a:off x="9435739" y="5084578"/>
              <a:ext cx="1934541" cy="319446"/>
            </a:xfrm>
            <a:prstGeom prst="rect">
              <a:avLst/>
            </a:prstGeom>
            <a:noFill/>
          </p:spPr>
          <p:txBody>
            <a:bodyPr wrap="square" rtlCol="0">
              <a:spAutoFit/>
            </a:bodyPr>
            <a:lstStyle>
              <a:defPPr>
                <a:defRPr lang="en-US"/>
              </a:defPPr>
              <a:lvl1pP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Product Categories</a:t>
              </a:r>
            </a:p>
          </p:txBody>
        </p:sp>
        <p:sp>
          <p:nvSpPr>
            <p:cNvPr id="12" name="Freeform 5">
              <a:extLst>
                <a:ext uri="{FF2B5EF4-FFF2-40B4-BE49-F238E27FC236}">
                  <a16:creationId xmlns:a16="http://schemas.microsoft.com/office/drawing/2014/main" id="{75469755-C5F0-E334-4528-879AB316A021}"/>
                </a:ext>
              </a:extLst>
            </p:cNvPr>
            <p:cNvSpPr>
              <a:spLocks noChangeAspect="1" noEditPoints="1"/>
            </p:cNvSpPr>
            <p:nvPr/>
          </p:nvSpPr>
          <p:spPr bwMode="auto">
            <a:xfrm rot="780000">
              <a:off x="8589452" y="2782575"/>
              <a:ext cx="195623" cy="198000"/>
            </a:xfrm>
            <a:custGeom>
              <a:avLst/>
              <a:gdLst>
                <a:gd name="T0" fmla="*/ 494 w 494"/>
                <a:gd name="T1" fmla="*/ 124 h 500"/>
                <a:gd name="T2" fmla="*/ 494 w 494"/>
                <a:gd name="T3" fmla="*/ 173 h 500"/>
                <a:gd name="T4" fmla="*/ 372 w 494"/>
                <a:gd name="T5" fmla="*/ 297 h 500"/>
                <a:gd name="T6" fmla="*/ 323 w 494"/>
                <a:gd name="T7" fmla="*/ 297 h 500"/>
                <a:gd name="T8" fmla="*/ 295 w 494"/>
                <a:gd name="T9" fmla="*/ 268 h 500"/>
                <a:gd name="T10" fmla="*/ 325 w 494"/>
                <a:gd name="T11" fmla="*/ 237 h 500"/>
                <a:gd name="T12" fmla="*/ 341 w 494"/>
                <a:gd name="T13" fmla="*/ 251 h 500"/>
                <a:gd name="T14" fmla="*/ 354 w 494"/>
                <a:gd name="T15" fmla="*/ 251 h 500"/>
                <a:gd name="T16" fmla="*/ 449 w 494"/>
                <a:gd name="T17" fmla="*/ 155 h 500"/>
                <a:gd name="T18" fmla="*/ 449 w 494"/>
                <a:gd name="T19" fmla="*/ 142 h 500"/>
                <a:gd name="T20" fmla="*/ 354 w 494"/>
                <a:gd name="T21" fmla="*/ 43 h 500"/>
                <a:gd name="T22" fmla="*/ 341 w 494"/>
                <a:gd name="T23" fmla="*/ 43 h 500"/>
                <a:gd name="T24" fmla="*/ 244 w 494"/>
                <a:gd name="T25" fmla="*/ 142 h 500"/>
                <a:gd name="T26" fmla="*/ 244 w 494"/>
                <a:gd name="T27" fmla="*/ 155 h 500"/>
                <a:gd name="T28" fmla="*/ 260 w 494"/>
                <a:gd name="T29" fmla="*/ 171 h 500"/>
                <a:gd name="T30" fmla="*/ 230 w 494"/>
                <a:gd name="T31" fmla="*/ 202 h 500"/>
                <a:gd name="T32" fmla="*/ 201 w 494"/>
                <a:gd name="T33" fmla="*/ 173 h 500"/>
                <a:gd name="T34" fmla="*/ 201 w 494"/>
                <a:gd name="T35" fmla="*/ 124 h 500"/>
                <a:gd name="T36" fmla="*/ 323 w 494"/>
                <a:gd name="T37" fmla="*/ 0 h 500"/>
                <a:gd name="T38" fmla="*/ 372 w 494"/>
                <a:gd name="T39" fmla="*/ 0 h 500"/>
                <a:gd name="T40" fmla="*/ 494 w 494"/>
                <a:gd name="T41" fmla="*/ 124 h 500"/>
                <a:gd name="T42" fmla="*/ 146 w 494"/>
                <a:gd name="T43" fmla="*/ 383 h 500"/>
                <a:gd name="T44" fmla="*/ 382 w 494"/>
                <a:gd name="T45" fmla="*/ 144 h 500"/>
                <a:gd name="T46" fmla="*/ 350 w 494"/>
                <a:gd name="T47" fmla="*/ 113 h 500"/>
                <a:gd name="T48" fmla="*/ 116 w 494"/>
                <a:gd name="T49" fmla="*/ 350 h 500"/>
                <a:gd name="T50" fmla="*/ 146 w 494"/>
                <a:gd name="T51" fmla="*/ 383 h 500"/>
                <a:gd name="T52" fmla="*/ 232 w 494"/>
                <a:gd name="T53" fmla="*/ 329 h 500"/>
                <a:gd name="T54" fmla="*/ 248 w 494"/>
                <a:gd name="T55" fmla="*/ 346 h 500"/>
                <a:gd name="T56" fmla="*/ 248 w 494"/>
                <a:gd name="T57" fmla="*/ 358 h 500"/>
                <a:gd name="T58" fmla="*/ 152 w 494"/>
                <a:gd name="T59" fmla="*/ 457 h 500"/>
                <a:gd name="T60" fmla="*/ 138 w 494"/>
                <a:gd name="T61" fmla="*/ 457 h 500"/>
                <a:gd name="T62" fmla="*/ 43 w 494"/>
                <a:gd name="T63" fmla="*/ 358 h 500"/>
                <a:gd name="T64" fmla="*/ 43 w 494"/>
                <a:gd name="T65" fmla="*/ 346 h 500"/>
                <a:gd name="T66" fmla="*/ 138 w 494"/>
                <a:gd name="T67" fmla="*/ 249 h 500"/>
                <a:gd name="T68" fmla="*/ 152 w 494"/>
                <a:gd name="T69" fmla="*/ 249 h 500"/>
                <a:gd name="T70" fmla="*/ 167 w 494"/>
                <a:gd name="T71" fmla="*/ 264 h 500"/>
                <a:gd name="T72" fmla="*/ 197 w 494"/>
                <a:gd name="T73" fmla="*/ 233 h 500"/>
                <a:gd name="T74" fmla="*/ 171 w 494"/>
                <a:gd name="T75" fmla="*/ 204 h 500"/>
                <a:gd name="T76" fmla="*/ 120 w 494"/>
                <a:gd name="T77" fmla="*/ 204 h 500"/>
                <a:gd name="T78" fmla="*/ 0 w 494"/>
                <a:gd name="T79" fmla="*/ 327 h 500"/>
                <a:gd name="T80" fmla="*/ 0 w 494"/>
                <a:gd name="T81" fmla="*/ 377 h 500"/>
                <a:gd name="T82" fmla="*/ 120 w 494"/>
                <a:gd name="T83" fmla="*/ 500 h 500"/>
                <a:gd name="T84" fmla="*/ 171 w 494"/>
                <a:gd name="T85" fmla="*/ 500 h 500"/>
                <a:gd name="T86" fmla="*/ 291 w 494"/>
                <a:gd name="T87" fmla="*/ 377 h 500"/>
                <a:gd name="T88" fmla="*/ 291 w 494"/>
                <a:gd name="T89" fmla="*/ 327 h 500"/>
                <a:gd name="T90" fmla="*/ 262 w 494"/>
                <a:gd name="T91" fmla="*/ 299 h 500"/>
                <a:gd name="T92" fmla="*/ 232 w 494"/>
                <a:gd name="T93" fmla="*/ 32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4" h="500">
                  <a:moveTo>
                    <a:pt x="494" y="124"/>
                  </a:moveTo>
                  <a:lnTo>
                    <a:pt x="494" y="173"/>
                  </a:lnTo>
                  <a:lnTo>
                    <a:pt x="372" y="297"/>
                  </a:lnTo>
                  <a:lnTo>
                    <a:pt x="323" y="297"/>
                  </a:lnTo>
                  <a:lnTo>
                    <a:pt x="295" y="268"/>
                  </a:lnTo>
                  <a:lnTo>
                    <a:pt x="325" y="237"/>
                  </a:lnTo>
                  <a:lnTo>
                    <a:pt x="341" y="251"/>
                  </a:lnTo>
                  <a:lnTo>
                    <a:pt x="354" y="251"/>
                  </a:lnTo>
                  <a:lnTo>
                    <a:pt x="449" y="155"/>
                  </a:lnTo>
                  <a:lnTo>
                    <a:pt x="449" y="142"/>
                  </a:lnTo>
                  <a:lnTo>
                    <a:pt x="354" y="43"/>
                  </a:lnTo>
                  <a:lnTo>
                    <a:pt x="341" y="43"/>
                  </a:lnTo>
                  <a:lnTo>
                    <a:pt x="244" y="142"/>
                  </a:lnTo>
                  <a:lnTo>
                    <a:pt x="244" y="155"/>
                  </a:lnTo>
                  <a:lnTo>
                    <a:pt x="260" y="171"/>
                  </a:lnTo>
                  <a:lnTo>
                    <a:pt x="230" y="202"/>
                  </a:lnTo>
                  <a:lnTo>
                    <a:pt x="201" y="173"/>
                  </a:lnTo>
                  <a:lnTo>
                    <a:pt x="201" y="124"/>
                  </a:lnTo>
                  <a:lnTo>
                    <a:pt x="323" y="0"/>
                  </a:lnTo>
                  <a:lnTo>
                    <a:pt x="372" y="0"/>
                  </a:lnTo>
                  <a:lnTo>
                    <a:pt x="494" y="124"/>
                  </a:lnTo>
                  <a:close/>
                  <a:moveTo>
                    <a:pt x="146" y="383"/>
                  </a:moveTo>
                  <a:lnTo>
                    <a:pt x="382" y="144"/>
                  </a:lnTo>
                  <a:lnTo>
                    <a:pt x="350" y="113"/>
                  </a:lnTo>
                  <a:lnTo>
                    <a:pt x="116" y="350"/>
                  </a:lnTo>
                  <a:lnTo>
                    <a:pt x="146" y="383"/>
                  </a:lnTo>
                  <a:close/>
                  <a:moveTo>
                    <a:pt x="232" y="329"/>
                  </a:moveTo>
                  <a:lnTo>
                    <a:pt x="248" y="346"/>
                  </a:lnTo>
                  <a:lnTo>
                    <a:pt x="248" y="358"/>
                  </a:lnTo>
                  <a:lnTo>
                    <a:pt x="152" y="457"/>
                  </a:lnTo>
                  <a:lnTo>
                    <a:pt x="138" y="457"/>
                  </a:lnTo>
                  <a:lnTo>
                    <a:pt x="43" y="358"/>
                  </a:lnTo>
                  <a:lnTo>
                    <a:pt x="43" y="346"/>
                  </a:lnTo>
                  <a:lnTo>
                    <a:pt x="138" y="249"/>
                  </a:lnTo>
                  <a:lnTo>
                    <a:pt x="152" y="249"/>
                  </a:lnTo>
                  <a:lnTo>
                    <a:pt x="167" y="264"/>
                  </a:lnTo>
                  <a:lnTo>
                    <a:pt x="197" y="233"/>
                  </a:lnTo>
                  <a:lnTo>
                    <a:pt x="171" y="204"/>
                  </a:lnTo>
                  <a:lnTo>
                    <a:pt x="120" y="204"/>
                  </a:lnTo>
                  <a:lnTo>
                    <a:pt x="0" y="327"/>
                  </a:lnTo>
                  <a:lnTo>
                    <a:pt x="0" y="377"/>
                  </a:lnTo>
                  <a:lnTo>
                    <a:pt x="120" y="500"/>
                  </a:lnTo>
                  <a:lnTo>
                    <a:pt x="171" y="500"/>
                  </a:lnTo>
                  <a:lnTo>
                    <a:pt x="291" y="377"/>
                  </a:lnTo>
                  <a:lnTo>
                    <a:pt x="291" y="327"/>
                  </a:lnTo>
                  <a:lnTo>
                    <a:pt x="262" y="299"/>
                  </a:lnTo>
                  <a:lnTo>
                    <a:pt x="232" y="3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sp>
          <p:nvSpPr>
            <p:cNvPr id="13" name="Freeform 5">
              <a:extLst>
                <a:ext uri="{FF2B5EF4-FFF2-40B4-BE49-F238E27FC236}">
                  <a16:creationId xmlns:a16="http://schemas.microsoft.com/office/drawing/2014/main" id="{4D71E5CC-4865-FE8A-7916-0C1C63E99F56}"/>
                </a:ext>
              </a:extLst>
            </p:cNvPr>
            <p:cNvSpPr>
              <a:spLocks noChangeAspect="1" noEditPoints="1"/>
            </p:cNvSpPr>
            <p:nvPr/>
          </p:nvSpPr>
          <p:spPr bwMode="auto">
            <a:xfrm rot="8100000">
              <a:off x="7760217" y="4369440"/>
              <a:ext cx="195623" cy="198000"/>
            </a:xfrm>
            <a:custGeom>
              <a:avLst/>
              <a:gdLst>
                <a:gd name="T0" fmla="*/ 494 w 494"/>
                <a:gd name="T1" fmla="*/ 124 h 500"/>
                <a:gd name="T2" fmla="*/ 494 w 494"/>
                <a:gd name="T3" fmla="*/ 173 h 500"/>
                <a:gd name="T4" fmla="*/ 372 w 494"/>
                <a:gd name="T5" fmla="*/ 297 h 500"/>
                <a:gd name="T6" fmla="*/ 323 w 494"/>
                <a:gd name="T7" fmla="*/ 297 h 500"/>
                <a:gd name="T8" fmla="*/ 295 w 494"/>
                <a:gd name="T9" fmla="*/ 268 h 500"/>
                <a:gd name="T10" fmla="*/ 325 w 494"/>
                <a:gd name="T11" fmla="*/ 237 h 500"/>
                <a:gd name="T12" fmla="*/ 341 w 494"/>
                <a:gd name="T13" fmla="*/ 251 h 500"/>
                <a:gd name="T14" fmla="*/ 354 w 494"/>
                <a:gd name="T15" fmla="*/ 251 h 500"/>
                <a:gd name="T16" fmla="*/ 449 w 494"/>
                <a:gd name="T17" fmla="*/ 155 h 500"/>
                <a:gd name="T18" fmla="*/ 449 w 494"/>
                <a:gd name="T19" fmla="*/ 142 h 500"/>
                <a:gd name="T20" fmla="*/ 354 w 494"/>
                <a:gd name="T21" fmla="*/ 43 h 500"/>
                <a:gd name="T22" fmla="*/ 341 w 494"/>
                <a:gd name="T23" fmla="*/ 43 h 500"/>
                <a:gd name="T24" fmla="*/ 244 w 494"/>
                <a:gd name="T25" fmla="*/ 142 h 500"/>
                <a:gd name="T26" fmla="*/ 244 w 494"/>
                <a:gd name="T27" fmla="*/ 155 h 500"/>
                <a:gd name="T28" fmla="*/ 260 w 494"/>
                <a:gd name="T29" fmla="*/ 171 h 500"/>
                <a:gd name="T30" fmla="*/ 230 w 494"/>
                <a:gd name="T31" fmla="*/ 202 h 500"/>
                <a:gd name="T32" fmla="*/ 201 w 494"/>
                <a:gd name="T33" fmla="*/ 173 h 500"/>
                <a:gd name="T34" fmla="*/ 201 w 494"/>
                <a:gd name="T35" fmla="*/ 124 h 500"/>
                <a:gd name="T36" fmla="*/ 323 w 494"/>
                <a:gd name="T37" fmla="*/ 0 h 500"/>
                <a:gd name="T38" fmla="*/ 372 w 494"/>
                <a:gd name="T39" fmla="*/ 0 h 500"/>
                <a:gd name="T40" fmla="*/ 494 w 494"/>
                <a:gd name="T41" fmla="*/ 124 h 500"/>
                <a:gd name="T42" fmla="*/ 146 w 494"/>
                <a:gd name="T43" fmla="*/ 383 h 500"/>
                <a:gd name="T44" fmla="*/ 382 w 494"/>
                <a:gd name="T45" fmla="*/ 144 h 500"/>
                <a:gd name="T46" fmla="*/ 350 w 494"/>
                <a:gd name="T47" fmla="*/ 113 h 500"/>
                <a:gd name="T48" fmla="*/ 116 w 494"/>
                <a:gd name="T49" fmla="*/ 350 h 500"/>
                <a:gd name="T50" fmla="*/ 146 w 494"/>
                <a:gd name="T51" fmla="*/ 383 h 500"/>
                <a:gd name="T52" fmla="*/ 232 w 494"/>
                <a:gd name="T53" fmla="*/ 329 h 500"/>
                <a:gd name="T54" fmla="*/ 248 w 494"/>
                <a:gd name="T55" fmla="*/ 346 h 500"/>
                <a:gd name="T56" fmla="*/ 248 w 494"/>
                <a:gd name="T57" fmla="*/ 358 h 500"/>
                <a:gd name="T58" fmla="*/ 152 w 494"/>
                <a:gd name="T59" fmla="*/ 457 h 500"/>
                <a:gd name="T60" fmla="*/ 138 w 494"/>
                <a:gd name="T61" fmla="*/ 457 h 500"/>
                <a:gd name="T62" fmla="*/ 43 w 494"/>
                <a:gd name="T63" fmla="*/ 358 h 500"/>
                <a:gd name="T64" fmla="*/ 43 w 494"/>
                <a:gd name="T65" fmla="*/ 346 h 500"/>
                <a:gd name="T66" fmla="*/ 138 w 494"/>
                <a:gd name="T67" fmla="*/ 249 h 500"/>
                <a:gd name="T68" fmla="*/ 152 w 494"/>
                <a:gd name="T69" fmla="*/ 249 h 500"/>
                <a:gd name="T70" fmla="*/ 167 w 494"/>
                <a:gd name="T71" fmla="*/ 264 h 500"/>
                <a:gd name="T72" fmla="*/ 197 w 494"/>
                <a:gd name="T73" fmla="*/ 233 h 500"/>
                <a:gd name="T74" fmla="*/ 171 w 494"/>
                <a:gd name="T75" fmla="*/ 204 h 500"/>
                <a:gd name="T76" fmla="*/ 120 w 494"/>
                <a:gd name="T77" fmla="*/ 204 h 500"/>
                <a:gd name="T78" fmla="*/ 0 w 494"/>
                <a:gd name="T79" fmla="*/ 327 h 500"/>
                <a:gd name="T80" fmla="*/ 0 w 494"/>
                <a:gd name="T81" fmla="*/ 377 h 500"/>
                <a:gd name="T82" fmla="*/ 120 w 494"/>
                <a:gd name="T83" fmla="*/ 500 h 500"/>
                <a:gd name="T84" fmla="*/ 171 w 494"/>
                <a:gd name="T85" fmla="*/ 500 h 500"/>
                <a:gd name="T86" fmla="*/ 291 w 494"/>
                <a:gd name="T87" fmla="*/ 377 h 500"/>
                <a:gd name="T88" fmla="*/ 291 w 494"/>
                <a:gd name="T89" fmla="*/ 327 h 500"/>
                <a:gd name="T90" fmla="*/ 262 w 494"/>
                <a:gd name="T91" fmla="*/ 299 h 500"/>
                <a:gd name="T92" fmla="*/ 232 w 494"/>
                <a:gd name="T93" fmla="*/ 32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4" h="500">
                  <a:moveTo>
                    <a:pt x="494" y="124"/>
                  </a:moveTo>
                  <a:lnTo>
                    <a:pt x="494" y="173"/>
                  </a:lnTo>
                  <a:lnTo>
                    <a:pt x="372" y="297"/>
                  </a:lnTo>
                  <a:lnTo>
                    <a:pt x="323" y="297"/>
                  </a:lnTo>
                  <a:lnTo>
                    <a:pt x="295" y="268"/>
                  </a:lnTo>
                  <a:lnTo>
                    <a:pt x="325" y="237"/>
                  </a:lnTo>
                  <a:lnTo>
                    <a:pt x="341" y="251"/>
                  </a:lnTo>
                  <a:lnTo>
                    <a:pt x="354" y="251"/>
                  </a:lnTo>
                  <a:lnTo>
                    <a:pt x="449" y="155"/>
                  </a:lnTo>
                  <a:lnTo>
                    <a:pt x="449" y="142"/>
                  </a:lnTo>
                  <a:lnTo>
                    <a:pt x="354" y="43"/>
                  </a:lnTo>
                  <a:lnTo>
                    <a:pt x="341" y="43"/>
                  </a:lnTo>
                  <a:lnTo>
                    <a:pt x="244" y="142"/>
                  </a:lnTo>
                  <a:lnTo>
                    <a:pt x="244" y="155"/>
                  </a:lnTo>
                  <a:lnTo>
                    <a:pt x="260" y="171"/>
                  </a:lnTo>
                  <a:lnTo>
                    <a:pt x="230" y="202"/>
                  </a:lnTo>
                  <a:lnTo>
                    <a:pt x="201" y="173"/>
                  </a:lnTo>
                  <a:lnTo>
                    <a:pt x="201" y="124"/>
                  </a:lnTo>
                  <a:lnTo>
                    <a:pt x="323" y="0"/>
                  </a:lnTo>
                  <a:lnTo>
                    <a:pt x="372" y="0"/>
                  </a:lnTo>
                  <a:lnTo>
                    <a:pt x="494" y="124"/>
                  </a:lnTo>
                  <a:close/>
                  <a:moveTo>
                    <a:pt x="146" y="383"/>
                  </a:moveTo>
                  <a:lnTo>
                    <a:pt x="382" y="144"/>
                  </a:lnTo>
                  <a:lnTo>
                    <a:pt x="350" y="113"/>
                  </a:lnTo>
                  <a:lnTo>
                    <a:pt x="116" y="350"/>
                  </a:lnTo>
                  <a:lnTo>
                    <a:pt x="146" y="383"/>
                  </a:lnTo>
                  <a:close/>
                  <a:moveTo>
                    <a:pt x="232" y="329"/>
                  </a:moveTo>
                  <a:lnTo>
                    <a:pt x="248" y="346"/>
                  </a:lnTo>
                  <a:lnTo>
                    <a:pt x="248" y="358"/>
                  </a:lnTo>
                  <a:lnTo>
                    <a:pt x="152" y="457"/>
                  </a:lnTo>
                  <a:lnTo>
                    <a:pt x="138" y="457"/>
                  </a:lnTo>
                  <a:lnTo>
                    <a:pt x="43" y="358"/>
                  </a:lnTo>
                  <a:lnTo>
                    <a:pt x="43" y="346"/>
                  </a:lnTo>
                  <a:lnTo>
                    <a:pt x="138" y="249"/>
                  </a:lnTo>
                  <a:lnTo>
                    <a:pt x="152" y="249"/>
                  </a:lnTo>
                  <a:lnTo>
                    <a:pt x="167" y="264"/>
                  </a:lnTo>
                  <a:lnTo>
                    <a:pt x="197" y="233"/>
                  </a:lnTo>
                  <a:lnTo>
                    <a:pt x="171" y="204"/>
                  </a:lnTo>
                  <a:lnTo>
                    <a:pt x="120" y="204"/>
                  </a:lnTo>
                  <a:lnTo>
                    <a:pt x="0" y="327"/>
                  </a:lnTo>
                  <a:lnTo>
                    <a:pt x="0" y="377"/>
                  </a:lnTo>
                  <a:lnTo>
                    <a:pt x="120" y="500"/>
                  </a:lnTo>
                  <a:lnTo>
                    <a:pt x="171" y="500"/>
                  </a:lnTo>
                  <a:lnTo>
                    <a:pt x="291" y="377"/>
                  </a:lnTo>
                  <a:lnTo>
                    <a:pt x="291" y="327"/>
                  </a:lnTo>
                  <a:lnTo>
                    <a:pt x="262" y="299"/>
                  </a:lnTo>
                  <a:lnTo>
                    <a:pt x="232" y="3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nvGrpSpPr>
            <p:cNvPr id="14" name="Group 13">
              <a:extLst>
                <a:ext uri="{FF2B5EF4-FFF2-40B4-BE49-F238E27FC236}">
                  <a16:creationId xmlns:a16="http://schemas.microsoft.com/office/drawing/2014/main" id="{FE82E326-06B5-A760-A3DA-A88B33330A95}"/>
                </a:ext>
              </a:extLst>
            </p:cNvPr>
            <p:cNvGrpSpPr>
              <a:grpSpLocks noChangeAspect="1"/>
            </p:cNvGrpSpPr>
            <p:nvPr/>
          </p:nvGrpSpPr>
          <p:grpSpPr>
            <a:xfrm rot="3067648">
              <a:off x="8953941" y="4864301"/>
              <a:ext cx="275397" cy="277200"/>
              <a:chOff x="8199551" y="4399263"/>
              <a:chExt cx="221748" cy="221747"/>
            </a:xfrm>
          </p:grpSpPr>
          <p:sp>
            <p:nvSpPr>
              <p:cNvPr id="95" name="Rectangle 94">
                <a:extLst>
                  <a:ext uri="{FF2B5EF4-FFF2-40B4-BE49-F238E27FC236}">
                    <a16:creationId xmlns:a16="http://schemas.microsoft.com/office/drawing/2014/main" id="{D3E0695C-79D4-449D-0B2A-B3CED9C52D02}"/>
                  </a:ext>
                </a:extLst>
              </p:cNvPr>
              <p:cNvSpPr>
                <a:spLocks noChangeAspect="1"/>
              </p:cNvSpPr>
              <p:nvPr/>
            </p:nvSpPr>
            <p:spPr>
              <a:xfrm>
                <a:off x="8199551" y="4399263"/>
                <a:ext cx="221748" cy="2217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6" name="Freeform 369">
                <a:extLst>
                  <a:ext uri="{FF2B5EF4-FFF2-40B4-BE49-F238E27FC236}">
                    <a16:creationId xmlns:a16="http://schemas.microsoft.com/office/drawing/2014/main" id="{0F1E38DF-5760-2756-DE0B-817D66A1919B}"/>
                  </a:ext>
                </a:extLst>
              </p:cNvPr>
              <p:cNvSpPr>
                <a:spLocks noChangeAspect="1" noEditPoints="1"/>
              </p:cNvSpPr>
              <p:nvPr/>
            </p:nvSpPr>
            <p:spPr bwMode="auto">
              <a:xfrm>
                <a:off x="8255229" y="4447440"/>
                <a:ext cx="106338" cy="122791"/>
              </a:xfrm>
              <a:custGeom>
                <a:avLst/>
                <a:gdLst>
                  <a:gd name="T0" fmla="*/ 265 w 265"/>
                  <a:gd name="T1" fmla="*/ 189 h 306"/>
                  <a:gd name="T2" fmla="*/ 265 w 265"/>
                  <a:gd name="T3" fmla="*/ 253 h 306"/>
                  <a:gd name="T4" fmla="*/ 264 w 265"/>
                  <a:gd name="T5" fmla="*/ 255 h 306"/>
                  <a:gd name="T6" fmla="*/ 179 w 265"/>
                  <a:gd name="T7" fmla="*/ 255 h 306"/>
                  <a:gd name="T8" fmla="*/ 176 w 265"/>
                  <a:gd name="T9" fmla="*/ 253 h 306"/>
                  <a:gd name="T10" fmla="*/ 176 w 265"/>
                  <a:gd name="T11" fmla="*/ 183 h 306"/>
                  <a:gd name="T12" fmla="*/ 176 w 265"/>
                  <a:gd name="T13" fmla="*/ 181 h 306"/>
                  <a:gd name="T14" fmla="*/ 179 w 265"/>
                  <a:gd name="T15" fmla="*/ 178 h 306"/>
                  <a:gd name="T16" fmla="*/ 206 w 265"/>
                  <a:gd name="T17" fmla="*/ 178 h 306"/>
                  <a:gd name="T18" fmla="*/ 214 w 265"/>
                  <a:gd name="T19" fmla="*/ 187 h 306"/>
                  <a:gd name="T20" fmla="*/ 264 w 265"/>
                  <a:gd name="T21" fmla="*/ 187 h 306"/>
                  <a:gd name="T22" fmla="*/ 265 w 265"/>
                  <a:gd name="T23" fmla="*/ 189 h 306"/>
                  <a:gd name="T24" fmla="*/ 77 w 265"/>
                  <a:gd name="T25" fmla="*/ 178 h 306"/>
                  <a:gd name="T26" fmla="*/ 25 w 265"/>
                  <a:gd name="T27" fmla="*/ 125 h 306"/>
                  <a:gd name="T28" fmla="*/ 25 w 265"/>
                  <a:gd name="T29" fmla="*/ 52 h 306"/>
                  <a:gd name="T30" fmla="*/ 77 w 265"/>
                  <a:gd name="T31" fmla="*/ 0 h 306"/>
                  <a:gd name="T32" fmla="*/ 150 w 265"/>
                  <a:gd name="T33" fmla="*/ 0 h 306"/>
                  <a:gd name="T34" fmla="*/ 202 w 265"/>
                  <a:gd name="T35" fmla="*/ 52 h 306"/>
                  <a:gd name="T36" fmla="*/ 202 w 265"/>
                  <a:gd name="T37" fmla="*/ 125 h 306"/>
                  <a:gd name="T38" fmla="*/ 150 w 265"/>
                  <a:gd name="T39" fmla="*/ 178 h 306"/>
                  <a:gd name="T40" fmla="*/ 77 w 265"/>
                  <a:gd name="T41" fmla="*/ 178 h 306"/>
                  <a:gd name="T42" fmla="*/ 88 w 265"/>
                  <a:gd name="T43" fmla="*/ 51 h 306"/>
                  <a:gd name="T44" fmla="*/ 125 w 265"/>
                  <a:gd name="T45" fmla="*/ 89 h 306"/>
                  <a:gd name="T46" fmla="*/ 176 w 265"/>
                  <a:gd name="T47" fmla="*/ 89 h 306"/>
                  <a:gd name="T48" fmla="*/ 176 w 265"/>
                  <a:gd name="T49" fmla="*/ 63 h 306"/>
                  <a:gd name="T50" fmla="*/ 140 w 265"/>
                  <a:gd name="T51" fmla="*/ 24 h 306"/>
                  <a:gd name="T52" fmla="*/ 88 w 265"/>
                  <a:gd name="T53" fmla="*/ 24 h 306"/>
                  <a:gd name="T54" fmla="*/ 88 w 265"/>
                  <a:gd name="T55" fmla="*/ 51 h 306"/>
                  <a:gd name="T56" fmla="*/ 50 w 265"/>
                  <a:gd name="T57" fmla="*/ 116 h 306"/>
                  <a:gd name="T58" fmla="*/ 87 w 265"/>
                  <a:gd name="T59" fmla="*/ 153 h 306"/>
                  <a:gd name="T60" fmla="*/ 140 w 265"/>
                  <a:gd name="T61" fmla="*/ 153 h 306"/>
                  <a:gd name="T62" fmla="*/ 176 w 265"/>
                  <a:gd name="T63" fmla="*/ 116 h 306"/>
                  <a:gd name="T64" fmla="*/ 176 w 265"/>
                  <a:gd name="T65" fmla="*/ 115 h 306"/>
                  <a:gd name="T66" fmla="*/ 114 w 265"/>
                  <a:gd name="T67" fmla="*/ 115 h 306"/>
                  <a:gd name="T68" fmla="*/ 63 w 265"/>
                  <a:gd name="T69" fmla="*/ 62 h 306"/>
                  <a:gd name="T70" fmla="*/ 63 w 265"/>
                  <a:gd name="T71" fmla="*/ 49 h 306"/>
                  <a:gd name="T72" fmla="*/ 50 w 265"/>
                  <a:gd name="T73" fmla="*/ 63 h 306"/>
                  <a:gd name="T74" fmla="*/ 50 w 265"/>
                  <a:gd name="T75" fmla="*/ 116 h 306"/>
                  <a:gd name="T76" fmla="*/ 25 w 265"/>
                  <a:gd name="T77" fmla="*/ 248 h 306"/>
                  <a:gd name="T78" fmla="*/ 43 w 265"/>
                  <a:gd name="T79" fmla="*/ 229 h 306"/>
                  <a:gd name="T80" fmla="*/ 151 w 265"/>
                  <a:gd name="T81" fmla="*/ 229 h 306"/>
                  <a:gd name="T82" fmla="*/ 151 w 265"/>
                  <a:gd name="T83" fmla="*/ 204 h 306"/>
                  <a:gd name="T84" fmla="*/ 33 w 265"/>
                  <a:gd name="T85" fmla="*/ 204 h 306"/>
                  <a:gd name="T86" fmla="*/ 0 w 265"/>
                  <a:gd name="T87" fmla="*/ 237 h 306"/>
                  <a:gd name="T88" fmla="*/ 0 w 265"/>
                  <a:gd name="T89" fmla="*/ 306 h 306"/>
                  <a:gd name="T90" fmla="*/ 227 w 265"/>
                  <a:gd name="T91" fmla="*/ 306 h 306"/>
                  <a:gd name="T92" fmla="*/ 227 w 265"/>
                  <a:gd name="T93" fmla="*/ 280 h 306"/>
                  <a:gd name="T94" fmla="*/ 25 w 265"/>
                  <a:gd name="T95" fmla="*/ 280 h 306"/>
                  <a:gd name="T96" fmla="*/ 25 w 265"/>
                  <a:gd name="T97" fmla="*/ 24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 h="306">
                    <a:moveTo>
                      <a:pt x="265" y="189"/>
                    </a:moveTo>
                    <a:lnTo>
                      <a:pt x="265" y="253"/>
                    </a:lnTo>
                    <a:lnTo>
                      <a:pt x="264" y="255"/>
                    </a:lnTo>
                    <a:lnTo>
                      <a:pt x="179" y="255"/>
                    </a:lnTo>
                    <a:lnTo>
                      <a:pt x="176" y="253"/>
                    </a:lnTo>
                    <a:lnTo>
                      <a:pt x="176" y="183"/>
                    </a:lnTo>
                    <a:lnTo>
                      <a:pt x="176" y="181"/>
                    </a:lnTo>
                    <a:lnTo>
                      <a:pt x="179" y="178"/>
                    </a:lnTo>
                    <a:lnTo>
                      <a:pt x="206" y="178"/>
                    </a:lnTo>
                    <a:lnTo>
                      <a:pt x="214" y="187"/>
                    </a:lnTo>
                    <a:lnTo>
                      <a:pt x="264" y="187"/>
                    </a:lnTo>
                    <a:lnTo>
                      <a:pt x="265" y="189"/>
                    </a:lnTo>
                    <a:close/>
                    <a:moveTo>
                      <a:pt x="77" y="178"/>
                    </a:moveTo>
                    <a:lnTo>
                      <a:pt x="25" y="125"/>
                    </a:lnTo>
                    <a:lnTo>
                      <a:pt x="25" y="52"/>
                    </a:lnTo>
                    <a:lnTo>
                      <a:pt x="77" y="0"/>
                    </a:lnTo>
                    <a:lnTo>
                      <a:pt x="150" y="0"/>
                    </a:lnTo>
                    <a:lnTo>
                      <a:pt x="202" y="52"/>
                    </a:lnTo>
                    <a:lnTo>
                      <a:pt x="202" y="125"/>
                    </a:lnTo>
                    <a:lnTo>
                      <a:pt x="150" y="178"/>
                    </a:lnTo>
                    <a:lnTo>
                      <a:pt x="77" y="178"/>
                    </a:lnTo>
                    <a:close/>
                    <a:moveTo>
                      <a:pt x="88" y="51"/>
                    </a:moveTo>
                    <a:lnTo>
                      <a:pt x="125" y="89"/>
                    </a:lnTo>
                    <a:lnTo>
                      <a:pt x="176" y="89"/>
                    </a:lnTo>
                    <a:lnTo>
                      <a:pt x="176" y="63"/>
                    </a:lnTo>
                    <a:lnTo>
                      <a:pt x="140" y="24"/>
                    </a:lnTo>
                    <a:lnTo>
                      <a:pt x="88" y="24"/>
                    </a:lnTo>
                    <a:lnTo>
                      <a:pt x="88" y="51"/>
                    </a:lnTo>
                    <a:close/>
                    <a:moveTo>
                      <a:pt x="50" y="116"/>
                    </a:moveTo>
                    <a:lnTo>
                      <a:pt x="87" y="153"/>
                    </a:lnTo>
                    <a:lnTo>
                      <a:pt x="140" y="153"/>
                    </a:lnTo>
                    <a:lnTo>
                      <a:pt x="176" y="116"/>
                    </a:lnTo>
                    <a:lnTo>
                      <a:pt x="176" y="115"/>
                    </a:lnTo>
                    <a:lnTo>
                      <a:pt x="114" y="115"/>
                    </a:lnTo>
                    <a:lnTo>
                      <a:pt x="63" y="62"/>
                    </a:lnTo>
                    <a:lnTo>
                      <a:pt x="63" y="49"/>
                    </a:lnTo>
                    <a:lnTo>
                      <a:pt x="50" y="63"/>
                    </a:lnTo>
                    <a:lnTo>
                      <a:pt x="50" y="116"/>
                    </a:lnTo>
                    <a:close/>
                    <a:moveTo>
                      <a:pt x="25" y="248"/>
                    </a:moveTo>
                    <a:lnTo>
                      <a:pt x="43" y="229"/>
                    </a:lnTo>
                    <a:lnTo>
                      <a:pt x="151" y="229"/>
                    </a:lnTo>
                    <a:lnTo>
                      <a:pt x="151" y="204"/>
                    </a:lnTo>
                    <a:lnTo>
                      <a:pt x="33" y="204"/>
                    </a:lnTo>
                    <a:lnTo>
                      <a:pt x="0" y="237"/>
                    </a:lnTo>
                    <a:lnTo>
                      <a:pt x="0" y="306"/>
                    </a:lnTo>
                    <a:lnTo>
                      <a:pt x="227" y="306"/>
                    </a:lnTo>
                    <a:lnTo>
                      <a:pt x="227" y="280"/>
                    </a:lnTo>
                    <a:lnTo>
                      <a:pt x="25" y="280"/>
                    </a:lnTo>
                    <a:lnTo>
                      <a:pt x="25"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15" name="Group 14">
              <a:extLst>
                <a:ext uri="{FF2B5EF4-FFF2-40B4-BE49-F238E27FC236}">
                  <a16:creationId xmlns:a16="http://schemas.microsoft.com/office/drawing/2014/main" id="{3EABF9FC-E0CF-100B-ABE7-6AD6D39D61F3}"/>
                </a:ext>
              </a:extLst>
            </p:cNvPr>
            <p:cNvGrpSpPr>
              <a:grpSpLocks noChangeAspect="1"/>
            </p:cNvGrpSpPr>
            <p:nvPr/>
          </p:nvGrpSpPr>
          <p:grpSpPr>
            <a:xfrm rot="20220590">
              <a:off x="8486079" y="5149640"/>
              <a:ext cx="275397" cy="277200"/>
              <a:chOff x="8199551" y="4668306"/>
              <a:chExt cx="221748" cy="221747"/>
            </a:xfrm>
          </p:grpSpPr>
          <p:sp>
            <p:nvSpPr>
              <p:cNvPr id="93" name="Rectangle 92">
                <a:extLst>
                  <a:ext uri="{FF2B5EF4-FFF2-40B4-BE49-F238E27FC236}">
                    <a16:creationId xmlns:a16="http://schemas.microsoft.com/office/drawing/2014/main" id="{B6E5EC9A-761F-1EC0-C802-834CE1F1C17F}"/>
                  </a:ext>
                </a:extLst>
              </p:cNvPr>
              <p:cNvSpPr>
                <a:spLocks noChangeAspect="1"/>
              </p:cNvSpPr>
              <p:nvPr/>
            </p:nvSpPr>
            <p:spPr>
              <a:xfrm>
                <a:off x="8199551" y="4668306"/>
                <a:ext cx="221748" cy="2217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4" name="Freeform 243">
                <a:extLst>
                  <a:ext uri="{FF2B5EF4-FFF2-40B4-BE49-F238E27FC236}">
                    <a16:creationId xmlns:a16="http://schemas.microsoft.com/office/drawing/2014/main" id="{9347D415-32AE-7844-F8F1-A04B6D4381F9}"/>
                  </a:ext>
                </a:extLst>
              </p:cNvPr>
              <p:cNvSpPr>
                <a:spLocks noChangeAspect="1" noEditPoints="1"/>
              </p:cNvSpPr>
              <p:nvPr/>
            </p:nvSpPr>
            <p:spPr bwMode="auto">
              <a:xfrm>
                <a:off x="8255230" y="4718738"/>
                <a:ext cx="109159" cy="133610"/>
              </a:xfrm>
              <a:custGeom>
                <a:avLst/>
                <a:gdLst>
                  <a:gd name="T0" fmla="*/ 177 w 250"/>
                  <a:gd name="T1" fmla="*/ 0 h 306"/>
                  <a:gd name="T2" fmla="*/ 73 w 250"/>
                  <a:gd name="T3" fmla="*/ 0 h 306"/>
                  <a:gd name="T4" fmla="*/ 0 w 250"/>
                  <a:gd name="T5" fmla="*/ 74 h 306"/>
                  <a:gd name="T6" fmla="*/ 0 w 250"/>
                  <a:gd name="T7" fmla="*/ 178 h 306"/>
                  <a:gd name="T8" fmla="*/ 125 w 250"/>
                  <a:gd name="T9" fmla="*/ 306 h 306"/>
                  <a:gd name="T10" fmla="*/ 250 w 250"/>
                  <a:gd name="T11" fmla="*/ 178 h 306"/>
                  <a:gd name="T12" fmla="*/ 250 w 250"/>
                  <a:gd name="T13" fmla="*/ 74 h 306"/>
                  <a:gd name="T14" fmla="*/ 177 w 250"/>
                  <a:gd name="T15" fmla="*/ 0 h 306"/>
                  <a:gd name="T16" fmla="*/ 225 w 250"/>
                  <a:gd name="T17" fmla="*/ 168 h 306"/>
                  <a:gd name="T18" fmla="*/ 125 w 250"/>
                  <a:gd name="T19" fmla="*/ 269 h 306"/>
                  <a:gd name="T20" fmla="*/ 25 w 250"/>
                  <a:gd name="T21" fmla="*/ 168 h 306"/>
                  <a:gd name="T22" fmla="*/ 25 w 250"/>
                  <a:gd name="T23" fmla="*/ 85 h 306"/>
                  <a:gd name="T24" fmla="*/ 84 w 250"/>
                  <a:gd name="T25" fmla="*/ 25 h 306"/>
                  <a:gd name="T26" fmla="*/ 166 w 250"/>
                  <a:gd name="T27" fmla="*/ 25 h 306"/>
                  <a:gd name="T28" fmla="*/ 225 w 250"/>
                  <a:gd name="T29" fmla="*/ 85 h 306"/>
                  <a:gd name="T30" fmla="*/ 225 w 250"/>
                  <a:gd name="T31" fmla="*/ 168 h 306"/>
                  <a:gd name="T32" fmla="*/ 142 w 250"/>
                  <a:gd name="T33" fmla="*/ 86 h 306"/>
                  <a:gd name="T34" fmla="*/ 165 w 250"/>
                  <a:gd name="T35" fmla="*/ 109 h 306"/>
                  <a:gd name="T36" fmla="*/ 165 w 250"/>
                  <a:gd name="T37" fmla="*/ 143 h 306"/>
                  <a:gd name="T38" fmla="*/ 142 w 250"/>
                  <a:gd name="T39" fmla="*/ 167 h 306"/>
                  <a:gd name="T40" fmla="*/ 108 w 250"/>
                  <a:gd name="T41" fmla="*/ 167 h 306"/>
                  <a:gd name="T42" fmla="*/ 85 w 250"/>
                  <a:gd name="T43" fmla="*/ 143 h 306"/>
                  <a:gd name="T44" fmla="*/ 85 w 250"/>
                  <a:gd name="T45" fmla="*/ 109 h 306"/>
                  <a:gd name="T46" fmla="*/ 108 w 250"/>
                  <a:gd name="T47" fmla="*/ 86 h 306"/>
                  <a:gd name="T48" fmla="*/ 142 w 250"/>
                  <a:gd name="T49" fmla="*/ 8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306">
                    <a:moveTo>
                      <a:pt x="177" y="0"/>
                    </a:moveTo>
                    <a:lnTo>
                      <a:pt x="73" y="0"/>
                    </a:lnTo>
                    <a:lnTo>
                      <a:pt x="0" y="74"/>
                    </a:lnTo>
                    <a:lnTo>
                      <a:pt x="0" y="178"/>
                    </a:lnTo>
                    <a:lnTo>
                      <a:pt x="125" y="306"/>
                    </a:lnTo>
                    <a:lnTo>
                      <a:pt x="250" y="178"/>
                    </a:lnTo>
                    <a:lnTo>
                      <a:pt x="250" y="74"/>
                    </a:lnTo>
                    <a:lnTo>
                      <a:pt x="177" y="0"/>
                    </a:lnTo>
                    <a:close/>
                    <a:moveTo>
                      <a:pt x="225" y="168"/>
                    </a:moveTo>
                    <a:lnTo>
                      <a:pt x="125" y="269"/>
                    </a:lnTo>
                    <a:lnTo>
                      <a:pt x="25" y="168"/>
                    </a:lnTo>
                    <a:lnTo>
                      <a:pt x="25" y="85"/>
                    </a:lnTo>
                    <a:lnTo>
                      <a:pt x="84" y="25"/>
                    </a:lnTo>
                    <a:lnTo>
                      <a:pt x="166" y="25"/>
                    </a:lnTo>
                    <a:lnTo>
                      <a:pt x="225" y="85"/>
                    </a:lnTo>
                    <a:lnTo>
                      <a:pt x="225" y="168"/>
                    </a:lnTo>
                    <a:close/>
                    <a:moveTo>
                      <a:pt x="142" y="86"/>
                    </a:moveTo>
                    <a:lnTo>
                      <a:pt x="165" y="109"/>
                    </a:lnTo>
                    <a:lnTo>
                      <a:pt x="165" y="143"/>
                    </a:lnTo>
                    <a:lnTo>
                      <a:pt x="142" y="167"/>
                    </a:lnTo>
                    <a:lnTo>
                      <a:pt x="108" y="167"/>
                    </a:lnTo>
                    <a:lnTo>
                      <a:pt x="85" y="143"/>
                    </a:lnTo>
                    <a:lnTo>
                      <a:pt x="85" y="109"/>
                    </a:lnTo>
                    <a:lnTo>
                      <a:pt x="108" y="86"/>
                    </a:lnTo>
                    <a:lnTo>
                      <a:pt x="142"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16" name="Group 15">
              <a:extLst>
                <a:ext uri="{FF2B5EF4-FFF2-40B4-BE49-F238E27FC236}">
                  <a16:creationId xmlns:a16="http://schemas.microsoft.com/office/drawing/2014/main" id="{5502BE1E-0E9A-1623-2691-C8B955478C40}"/>
                </a:ext>
              </a:extLst>
            </p:cNvPr>
            <p:cNvGrpSpPr>
              <a:grpSpLocks noChangeAspect="1"/>
            </p:cNvGrpSpPr>
            <p:nvPr/>
          </p:nvGrpSpPr>
          <p:grpSpPr>
            <a:xfrm rot="20973237">
              <a:off x="7972167" y="5281502"/>
              <a:ext cx="275397" cy="277200"/>
              <a:chOff x="8199551" y="4937348"/>
              <a:chExt cx="221748" cy="221747"/>
            </a:xfrm>
          </p:grpSpPr>
          <p:sp>
            <p:nvSpPr>
              <p:cNvPr id="91" name="Rectangle 90">
                <a:extLst>
                  <a:ext uri="{FF2B5EF4-FFF2-40B4-BE49-F238E27FC236}">
                    <a16:creationId xmlns:a16="http://schemas.microsoft.com/office/drawing/2014/main" id="{C5033756-683C-0C7B-756B-463066D892FD}"/>
                  </a:ext>
                </a:extLst>
              </p:cNvPr>
              <p:cNvSpPr>
                <a:spLocks noChangeAspect="1"/>
              </p:cNvSpPr>
              <p:nvPr/>
            </p:nvSpPr>
            <p:spPr>
              <a:xfrm>
                <a:off x="8199551" y="4937348"/>
                <a:ext cx="221748" cy="2217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2" name="Freeform 42">
                <a:extLst>
                  <a:ext uri="{FF2B5EF4-FFF2-40B4-BE49-F238E27FC236}">
                    <a16:creationId xmlns:a16="http://schemas.microsoft.com/office/drawing/2014/main" id="{77454FD7-BE7C-EAF1-318D-6ECDC29414E8}"/>
                  </a:ext>
                </a:extLst>
              </p:cNvPr>
              <p:cNvSpPr>
                <a:spLocks noChangeAspect="1" noEditPoints="1"/>
              </p:cNvSpPr>
              <p:nvPr/>
            </p:nvSpPr>
            <p:spPr bwMode="auto">
              <a:xfrm>
                <a:off x="8233858" y="4997040"/>
                <a:ext cx="169597" cy="118902"/>
              </a:xfrm>
              <a:custGeom>
                <a:avLst/>
                <a:gdLst>
                  <a:gd name="T0" fmla="*/ 330 w 368"/>
                  <a:gd name="T1" fmla="*/ 91 h 258"/>
                  <a:gd name="T2" fmla="*/ 279 w 368"/>
                  <a:gd name="T3" fmla="*/ 40 h 258"/>
                  <a:gd name="T4" fmla="*/ 256 w 368"/>
                  <a:gd name="T5" fmla="*/ 0 h 258"/>
                  <a:gd name="T6" fmla="*/ 202 w 368"/>
                  <a:gd name="T7" fmla="*/ 20 h 258"/>
                  <a:gd name="T8" fmla="*/ 127 w 368"/>
                  <a:gd name="T9" fmla="*/ 40 h 258"/>
                  <a:gd name="T10" fmla="*/ 104 w 368"/>
                  <a:gd name="T11" fmla="*/ 0 h 258"/>
                  <a:gd name="T12" fmla="*/ 50 w 368"/>
                  <a:gd name="T13" fmla="*/ 20 h 258"/>
                  <a:gd name="T14" fmla="*/ 0 w 368"/>
                  <a:gd name="T15" fmla="*/ 40 h 258"/>
                  <a:gd name="T16" fmla="*/ 31 w 368"/>
                  <a:gd name="T17" fmla="*/ 116 h 258"/>
                  <a:gd name="T18" fmla="*/ 38 w 368"/>
                  <a:gd name="T19" fmla="*/ 135 h 258"/>
                  <a:gd name="T20" fmla="*/ 0 w 368"/>
                  <a:gd name="T21" fmla="*/ 142 h 258"/>
                  <a:gd name="T22" fmla="*/ 50 w 368"/>
                  <a:gd name="T23" fmla="*/ 219 h 258"/>
                  <a:gd name="T24" fmla="*/ 73 w 368"/>
                  <a:gd name="T25" fmla="*/ 258 h 258"/>
                  <a:gd name="T26" fmla="*/ 127 w 368"/>
                  <a:gd name="T27" fmla="*/ 239 h 258"/>
                  <a:gd name="T28" fmla="*/ 202 w 368"/>
                  <a:gd name="T29" fmla="*/ 219 h 258"/>
                  <a:gd name="T30" fmla="*/ 226 w 368"/>
                  <a:gd name="T31" fmla="*/ 258 h 258"/>
                  <a:gd name="T32" fmla="*/ 279 w 368"/>
                  <a:gd name="T33" fmla="*/ 239 h 258"/>
                  <a:gd name="T34" fmla="*/ 330 w 368"/>
                  <a:gd name="T35" fmla="*/ 219 h 258"/>
                  <a:gd name="T36" fmla="*/ 348 w 368"/>
                  <a:gd name="T37" fmla="*/ 167 h 258"/>
                  <a:gd name="T38" fmla="*/ 368 w 368"/>
                  <a:gd name="T39" fmla="*/ 114 h 258"/>
                  <a:gd name="T40" fmla="*/ 152 w 368"/>
                  <a:gd name="T41" fmla="*/ 142 h 258"/>
                  <a:gd name="T42" fmla="*/ 102 w 368"/>
                  <a:gd name="T43" fmla="*/ 194 h 258"/>
                  <a:gd name="T44" fmla="*/ 94 w 368"/>
                  <a:gd name="T45" fmla="*/ 232 h 258"/>
                  <a:gd name="T46" fmla="*/ 75 w 368"/>
                  <a:gd name="T47" fmla="*/ 227 h 258"/>
                  <a:gd name="T48" fmla="*/ 25 w 368"/>
                  <a:gd name="T49" fmla="*/ 194 h 258"/>
                  <a:gd name="T50" fmla="*/ 44 w 368"/>
                  <a:gd name="T51" fmla="*/ 167 h 258"/>
                  <a:gd name="T52" fmla="*/ 63 w 368"/>
                  <a:gd name="T53" fmla="*/ 114 h 258"/>
                  <a:gd name="T54" fmla="*/ 25 w 368"/>
                  <a:gd name="T55" fmla="*/ 91 h 258"/>
                  <a:gd name="T56" fmla="*/ 75 w 368"/>
                  <a:gd name="T57" fmla="*/ 65 h 258"/>
                  <a:gd name="T58" fmla="*/ 83 w 368"/>
                  <a:gd name="T59" fmla="*/ 26 h 258"/>
                  <a:gd name="T60" fmla="*/ 102 w 368"/>
                  <a:gd name="T61" fmla="*/ 32 h 258"/>
                  <a:gd name="T62" fmla="*/ 152 w 368"/>
                  <a:gd name="T63" fmla="*/ 65 h 258"/>
                  <a:gd name="T64" fmla="*/ 152 w 368"/>
                  <a:gd name="T65" fmla="*/ 116 h 258"/>
                  <a:gd name="T66" fmla="*/ 190 w 368"/>
                  <a:gd name="T67" fmla="*/ 124 h 258"/>
                  <a:gd name="T68" fmla="*/ 185 w 368"/>
                  <a:gd name="T69" fmla="*/ 142 h 258"/>
                  <a:gd name="T70" fmla="*/ 152 w 368"/>
                  <a:gd name="T71" fmla="*/ 142 h 258"/>
                  <a:gd name="T72" fmla="*/ 337 w 368"/>
                  <a:gd name="T73" fmla="*/ 142 h 258"/>
                  <a:gd name="T74" fmla="*/ 304 w 368"/>
                  <a:gd name="T75" fmla="*/ 194 h 258"/>
                  <a:gd name="T76" fmla="*/ 254 w 368"/>
                  <a:gd name="T77" fmla="*/ 227 h 258"/>
                  <a:gd name="T78" fmla="*/ 235 w 368"/>
                  <a:gd name="T79" fmla="*/ 232 h 258"/>
                  <a:gd name="T80" fmla="*/ 228 w 368"/>
                  <a:gd name="T81" fmla="*/ 194 h 258"/>
                  <a:gd name="T82" fmla="*/ 177 w 368"/>
                  <a:gd name="T83" fmla="*/ 167 h 258"/>
                  <a:gd name="T84" fmla="*/ 196 w 368"/>
                  <a:gd name="T85" fmla="*/ 167 h 258"/>
                  <a:gd name="T86" fmla="*/ 215 w 368"/>
                  <a:gd name="T87" fmla="*/ 114 h 258"/>
                  <a:gd name="T88" fmla="*/ 196 w 368"/>
                  <a:gd name="T89" fmla="*/ 91 h 258"/>
                  <a:gd name="T90" fmla="*/ 177 w 368"/>
                  <a:gd name="T91" fmla="*/ 65 h 258"/>
                  <a:gd name="T92" fmla="*/ 228 w 368"/>
                  <a:gd name="T93" fmla="*/ 32 h 258"/>
                  <a:gd name="T94" fmla="*/ 247 w 368"/>
                  <a:gd name="T95" fmla="*/ 26 h 258"/>
                  <a:gd name="T96" fmla="*/ 254 w 368"/>
                  <a:gd name="T97" fmla="*/ 65 h 258"/>
                  <a:gd name="T98" fmla="*/ 304 w 368"/>
                  <a:gd name="T99" fmla="*/ 116 h 258"/>
                  <a:gd name="T100" fmla="*/ 343 w 368"/>
                  <a:gd name="T101" fmla="*/ 1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258">
                    <a:moveTo>
                      <a:pt x="348" y="91"/>
                    </a:moveTo>
                    <a:lnTo>
                      <a:pt x="330" y="91"/>
                    </a:lnTo>
                    <a:lnTo>
                      <a:pt x="330" y="40"/>
                    </a:lnTo>
                    <a:lnTo>
                      <a:pt x="279" y="40"/>
                    </a:lnTo>
                    <a:lnTo>
                      <a:pt x="279" y="20"/>
                    </a:lnTo>
                    <a:lnTo>
                      <a:pt x="256" y="0"/>
                    </a:lnTo>
                    <a:lnTo>
                      <a:pt x="226" y="0"/>
                    </a:lnTo>
                    <a:lnTo>
                      <a:pt x="202" y="20"/>
                    </a:lnTo>
                    <a:lnTo>
                      <a:pt x="202" y="40"/>
                    </a:lnTo>
                    <a:lnTo>
                      <a:pt x="127" y="40"/>
                    </a:lnTo>
                    <a:lnTo>
                      <a:pt x="127" y="20"/>
                    </a:lnTo>
                    <a:lnTo>
                      <a:pt x="104" y="0"/>
                    </a:lnTo>
                    <a:lnTo>
                      <a:pt x="73" y="0"/>
                    </a:lnTo>
                    <a:lnTo>
                      <a:pt x="50" y="20"/>
                    </a:lnTo>
                    <a:lnTo>
                      <a:pt x="50" y="40"/>
                    </a:lnTo>
                    <a:lnTo>
                      <a:pt x="0" y="40"/>
                    </a:lnTo>
                    <a:lnTo>
                      <a:pt x="0" y="116"/>
                    </a:lnTo>
                    <a:lnTo>
                      <a:pt x="31" y="116"/>
                    </a:lnTo>
                    <a:lnTo>
                      <a:pt x="38" y="124"/>
                    </a:lnTo>
                    <a:lnTo>
                      <a:pt x="38" y="135"/>
                    </a:lnTo>
                    <a:lnTo>
                      <a:pt x="31" y="142"/>
                    </a:lnTo>
                    <a:lnTo>
                      <a:pt x="0" y="142"/>
                    </a:lnTo>
                    <a:lnTo>
                      <a:pt x="0" y="219"/>
                    </a:lnTo>
                    <a:lnTo>
                      <a:pt x="50" y="219"/>
                    </a:lnTo>
                    <a:lnTo>
                      <a:pt x="50" y="239"/>
                    </a:lnTo>
                    <a:lnTo>
                      <a:pt x="73" y="258"/>
                    </a:lnTo>
                    <a:lnTo>
                      <a:pt x="104" y="258"/>
                    </a:lnTo>
                    <a:lnTo>
                      <a:pt x="127" y="239"/>
                    </a:lnTo>
                    <a:lnTo>
                      <a:pt x="127" y="219"/>
                    </a:lnTo>
                    <a:lnTo>
                      <a:pt x="202" y="219"/>
                    </a:lnTo>
                    <a:lnTo>
                      <a:pt x="202" y="239"/>
                    </a:lnTo>
                    <a:lnTo>
                      <a:pt x="226" y="258"/>
                    </a:lnTo>
                    <a:lnTo>
                      <a:pt x="256" y="258"/>
                    </a:lnTo>
                    <a:lnTo>
                      <a:pt x="279" y="239"/>
                    </a:lnTo>
                    <a:lnTo>
                      <a:pt x="279" y="219"/>
                    </a:lnTo>
                    <a:lnTo>
                      <a:pt x="330" y="219"/>
                    </a:lnTo>
                    <a:lnTo>
                      <a:pt x="330" y="167"/>
                    </a:lnTo>
                    <a:lnTo>
                      <a:pt x="348" y="167"/>
                    </a:lnTo>
                    <a:lnTo>
                      <a:pt x="368" y="145"/>
                    </a:lnTo>
                    <a:lnTo>
                      <a:pt x="368" y="114"/>
                    </a:lnTo>
                    <a:lnTo>
                      <a:pt x="348" y="91"/>
                    </a:lnTo>
                    <a:close/>
                    <a:moveTo>
                      <a:pt x="152" y="142"/>
                    </a:moveTo>
                    <a:lnTo>
                      <a:pt x="152" y="194"/>
                    </a:lnTo>
                    <a:lnTo>
                      <a:pt x="102" y="194"/>
                    </a:lnTo>
                    <a:lnTo>
                      <a:pt x="102" y="227"/>
                    </a:lnTo>
                    <a:lnTo>
                      <a:pt x="94" y="232"/>
                    </a:lnTo>
                    <a:lnTo>
                      <a:pt x="83" y="232"/>
                    </a:lnTo>
                    <a:lnTo>
                      <a:pt x="75" y="227"/>
                    </a:lnTo>
                    <a:lnTo>
                      <a:pt x="75" y="194"/>
                    </a:lnTo>
                    <a:lnTo>
                      <a:pt x="25" y="194"/>
                    </a:lnTo>
                    <a:lnTo>
                      <a:pt x="25" y="167"/>
                    </a:lnTo>
                    <a:lnTo>
                      <a:pt x="44" y="167"/>
                    </a:lnTo>
                    <a:lnTo>
                      <a:pt x="63" y="145"/>
                    </a:lnTo>
                    <a:lnTo>
                      <a:pt x="63" y="114"/>
                    </a:lnTo>
                    <a:lnTo>
                      <a:pt x="44" y="91"/>
                    </a:lnTo>
                    <a:lnTo>
                      <a:pt x="25" y="91"/>
                    </a:lnTo>
                    <a:lnTo>
                      <a:pt x="25" y="65"/>
                    </a:lnTo>
                    <a:lnTo>
                      <a:pt x="75" y="65"/>
                    </a:lnTo>
                    <a:lnTo>
                      <a:pt x="75" y="32"/>
                    </a:lnTo>
                    <a:lnTo>
                      <a:pt x="83" y="26"/>
                    </a:lnTo>
                    <a:lnTo>
                      <a:pt x="94" y="26"/>
                    </a:lnTo>
                    <a:lnTo>
                      <a:pt x="102" y="32"/>
                    </a:lnTo>
                    <a:lnTo>
                      <a:pt x="102" y="65"/>
                    </a:lnTo>
                    <a:lnTo>
                      <a:pt x="152" y="65"/>
                    </a:lnTo>
                    <a:lnTo>
                      <a:pt x="152" y="116"/>
                    </a:lnTo>
                    <a:lnTo>
                      <a:pt x="152" y="116"/>
                    </a:lnTo>
                    <a:lnTo>
                      <a:pt x="185" y="116"/>
                    </a:lnTo>
                    <a:lnTo>
                      <a:pt x="190" y="124"/>
                    </a:lnTo>
                    <a:lnTo>
                      <a:pt x="190" y="135"/>
                    </a:lnTo>
                    <a:lnTo>
                      <a:pt x="185" y="142"/>
                    </a:lnTo>
                    <a:lnTo>
                      <a:pt x="152" y="142"/>
                    </a:lnTo>
                    <a:lnTo>
                      <a:pt x="152" y="142"/>
                    </a:lnTo>
                    <a:close/>
                    <a:moveTo>
                      <a:pt x="343" y="135"/>
                    </a:moveTo>
                    <a:lnTo>
                      <a:pt x="337" y="142"/>
                    </a:lnTo>
                    <a:lnTo>
                      <a:pt x="304" y="142"/>
                    </a:lnTo>
                    <a:lnTo>
                      <a:pt x="304" y="194"/>
                    </a:lnTo>
                    <a:lnTo>
                      <a:pt x="254" y="194"/>
                    </a:lnTo>
                    <a:lnTo>
                      <a:pt x="254" y="227"/>
                    </a:lnTo>
                    <a:lnTo>
                      <a:pt x="247" y="232"/>
                    </a:lnTo>
                    <a:lnTo>
                      <a:pt x="235" y="232"/>
                    </a:lnTo>
                    <a:lnTo>
                      <a:pt x="228" y="227"/>
                    </a:lnTo>
                    <a:lnTo>
                      <a:pt x="228" y="194"/>
                    </a:lnTo>
                    <a:lnTo>
                      <a:pt x="177" y="194"/>
                    </a:lnTo>
                    <a:lnTo>
                      <a:pt x="177" y="167"/>
                    </a:lnTo>
                    <a:lnTo>
                      <a:pt x="196" y="167"/>
                    </a:lnTo>
                    <a:lnTo>
                      <a:pt x="196" y="167"/>
                    </a:lnTo>
                    <a:lnTo>
                      <a:pt x="215" y="145"/>
                    </a:lnTo>
                    <a:lnTo>
                      <a:pt x="215" y="114"/>
                    </a:lnTo>
                    <a:lnTo>
                      <a:pt x="196" y="91"/>
                    </a:lnTo>
                    <a:lnTo>
                      <a:pt x="196" y="91"/>
                    </a:lnTo>
                    <a:lnTo>
                      <a:pt x="177" y="91"/>
                    </a:lnTo>
                    <a:lnTo>
                      <a:pt x="177" y="65"/>
                    </a:lnTo>
                    <a:lnTo>
                      <a:pt x="228" y="65"/>
                    </a:lnTo>
                    <a:lnTo>
                      <a:pt x="228" y="32"/>
                    </a:lnTo>
                    <a:lnTo>
                      <a:pt x="235" y="26"/>
                    </a:lnTo>
                    <a:lnTo>
                      <a:pt x="247" y="26"/>
                    </a:lnTo>
                    <a:lnTo>
                      <a:pt x="254" y="32"/>
                    </a:lnTo>
                    <a:lnTo>
                      <a:pt x="254" y="65"/>
                    </a:lnTo>
                    <a:lnTo>
                      <a:pt x="304" y="65"/>
                    </a:lnTo>
                    <a:lnTo>
                      <a:pt x="304" y="116"/>
                    </a:lnTo>
                    <a:lnTo>
                      <a:pt x="337" y="116"/>
                    </a:lnTo>
                    <a:lnTo>
                      <a:pt x="343" y="124"/>
                    </a:lnTo>
                    <a:lnTo>
                      <a:pt x="343"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D5D40A1A-7C5D-F3A9-8073-0600B8A03A7C}"/>
                </a:ext>
              </a:extLst>
            </p:cNvPr>
            <p:cNvGrpSpPr>
              <a:grpSpLocks noChangeAspect="1"/>
            </p:cNvGrpSpPr>
            <p:nvPr/>
          </p:nvGrpSpPr>
          <p:grpSpPr>
            <a:xfrm rot="509510">
              <a:off x="7421600" y="5285357"/>
              <a:ext cx="275397" cy="277200"/>
              <a:chOff x="8199551" y="5206390"/>
              <a:chExt cx="221748" cy="221747"/>
            </a:xfrm>
          </p:grpSpPr>
          <p:sp>
            <p:nvSpPr>
              <p:cNvPr id="89" name="Rectangle 88">
                <a:extLst>
                  <a:ext uri="{FF2B5EF4-FFF2-40B4-BE49-F238E27FC236}">
                    <a16:creationId xmlns:a16="http://schemas.microsoft.com/office/drawing/2014/main" id="{47CE6D26-6896-205C-117C-D6893F148C07}"/>
                  </a:ext>
                </a:extLst>
              </p:cNvPr>
              <p:cNvSpPr>
                <a:spLocks noChangeAspect="1"/>
              </p:cNvSpPr>
              <p:nvPr/>
            </p:nvSpPr>
            <p:spPr>
              <a:xfrm>
                <a:off x="8199551" y="5206390"/>
                <a:ext cx="221748" cy="2217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0" name="Freeform 334">
                <a:extLst>
                  <a:ext uri="{FF2B5EF4-FFF2-40B4-BE49-F238E27FC236}">
                    <a16:creationId xmlns:a16="http://schemas.microsoft.com/office/drawing/2014/main" id="{41BB0CB3-FC09-EFB6-A47C-CBD3ED56C63C}"/>
                  </a:ext>
                </a:extLst>
              </p:cNvPr>
              <p:cNvSpPr>
                <a:spLocks noChangeAspect="1" noEditPoints="1"/>
              </p:cNvSpPr>
              <p:nvPr/>
            </p:nvSpPr>
            <p:spPr bwMode="auto">
              <a:xfrm>
                <a:off x="8244767" y="5253758"/>
                <a:ext cx="129317" cy="122894"/>
              </a:xfrm>
              <a:custGeom>
                <a:avLst/>
                <a:gdLst>
                  <a:gd name="T0" fmla="*/ 252 w 302"/>
                  <a:gd name="T1" fmla="*/ 146 h 287"/>
                  <a:gd name="T2" fmla="*/ 252 w 302"/>
                  <a:gd name="T3" fmla="*/ 104 h 287"/>
                  <a:gd name="T4" fmla="*/ 215 w 302"/>
                  <a:gd name="T5" fmla="*/ 83 h 287"/>
                  <a:gd name="T6" fmla="*/ 215 w 302"/>
                  <a:gd name="T7" fmla="*/ 37 h 287"/>
                  <a:gd name="T8" fmla="*/ 151 w 302"/>
                  <a:gd name="T9" fmla="*/ 0 h 287"/>
                  <a:gd name="T10" fmla="*/ 88 w 302"/>
                  <a:gd name="T11" fmla="*/ 37 h 287"/>
                  <a:gd name="T12" fmla="*/ 88 w 302"/>
                  <a:gd name="T13" fmla="*/ 83 h 287"/>
                  <a:gd name="T14" fmla="*/ 51 w 302"/>
                  <a:gd name="T15" fmla="*/ 104 h 287"/>
                  <a:gd name="T16" fmla="*/ 51 w 302"/>
                  <a:gd name="T17" fmla="*/ 146 h 287"/>
                  <a:gd name="T18" fmla="*/ 0 w 302"/>
                  <a:gd name="T19" fmla="*/ 175 h 287"/>
                  <a:gd name="T20" fmla="*/ 0 w 302"/>
                  <a:gd name="T21" fmla="*/ 250 h 287"/>
                  <a:gd name="T22" fmla="*/ 64 w 302"/>
                  <a:gd name="T23" fmla="*/ 287 h 287"/>
                  <a:gd name="T24" fmla="*/ 113 w 302"/>
                  <a:gd name="T25" fmla="*/ 258 h 287"/>
                  <a:gd name="T26" fmla="*/ 151 w 302"/>
                  <a:gd name="T27" fmla="*/ 281 h 287"/>
                  <a:gd name="T28" fmla="*/ 190 w 302"/>
                  <a:gd name="T29" fmla="*/ 258 h 287"/>
                  <a:gd name="T30" fmla="*/ 239 w 302"/>
                  <a:gd name="T31" fmla="*/ 287 h 287"/>
                  <a:gd name="T32" fmla="*/ 302 w 302"/>
                  <a:gd name="T33" fmla="*/ 250 h 287"/>
                  <a:gd name="T34" fmla="*/ 302 w 302"/>
                  <a:gd name="T35" fmla="*/ 175 h 287"/>
                  <a:gd name="T36" fmla="*/ 252 w 302"/>
                  <a:gd name="T37" fmla="*/ 146 h 287"/>
                  <a:gd name="T38" fmla="*/ 113 w 302"/>
                  <a:gd name="T39" fmla="*/ 52 h 287"/>
                  <a:gd name="T40" fmla="*/ 151 w 302"/>
                  <a:gd name="T41" fmla="*/ 30 h 287"/>
                  <a:gd name="T42" fmla="*/ 189 w 302"/>
                  <a:gd name="T43" fmla="*/ 52 h 287"/>
                  <a:gd name="T44" fmla="*/ 189 w 302"/>
                  <a:gd name="T45" fmla="*/ 97 h 287"/>
                  <a:gd name="T46" fmla="*/ 151 w 302"/>
                  <a:gd name="T47" fmla="*/ 119 h 287"/>
                  <a:gd name="T48" fmla="*/ 113 w 302"/>
                  <a:gd name="T49" fmla="*/ 97 h 287"/>
                  <a:gd name="T50" fmla="*/ 113 w 302"/>
                  <a:gd name="T51" fmla="*/ 52 h 287"/>
                  <a:gd name="T52" fmla="*/ 102 w 302"/>
                  <a:gd name="T53" fmla="*/ 235 h 287"/>
                  <a:gd name="T54" fmla="*/ 64 w 302"/>
                  <a:gd name="T55" fmla="*/ 257 h 287"/>
                  <a:gd name="T56" fmla="*/ 26 w 302"/>
                  <a:gd name="T57" fmla="*/ 235 h 287"/>
                  <a:gd name="T58" fmla="*/ 26 w 302"/>
                  <a:gd name="T59" fmla="*/ 190 h 287"/>
                  <a:gd name="T60" fmla="*/ 63 w 302"/>
                  <a:gd name="T61" fmla="*/ 169 h 287"/>
                  <a:gd name="T62" fmla="*/ 65 w 302"/>
                  <a:gd name="T63" fmla="*/ 169 h 287"/>
                  <a:gd name="T64" fmla="*/ 102 w 302"/>
                  <a:gd name="T65" fmla="*/ 190 h 287"/>
                  <a:gd name="T66" fmla="*/ 102 w 302"/>
                  <a:gd name="T67" fmla="*/ 235 h 287"/>
                  <a:gd name="T68" fmla="*/ 175 w 302"/>
                  <a:gd name="T69" fmla="*/ 175 h 287"/>
                  <a:gd name="T70" fmla="*/ 175 w 302"/>
                  <a:gd name="T71" fmla="*/ 236 h 287"/>
                  <a:gd name="T72" fmla="*/ 151 w 302"/>
                  <a:gd name="T73" fmla="*/ 251 h 287"/>
                  <a:gd name="T74" fmla="*/ 128 w 302"/>
                  <a:gd name="T75" fmla="*/ 236 h 287"/>
                  <a:gd name="T76" fmla="*/ 128 w 302"/>
                  <a:gd name="T77" fmla="*/ 175 h 287"/>
                  <a:gd name="T78" fmla="*/ 76 w 302"/>
                  <a:gd name="T79" fmla="*/ 146 h 287"/>
                  <a:gd name="T80" fmla="*/ 76 w 302"/>
                  <a:gd name="T81" fmla="*/ 119 h 287"/>
                  <a:gd name="T82" fmla="*/ 89 w 302"/>
                  <a:gd name="T83" fmla="*/ 113 h 287"/>
                  <a:gd name="T84" fmla="*/ 151 w 302"/>
                  <a:gd name="T85" fmla="*/ 149 h 287"/>
                  <a:gd name="T86" fmla="*/ 214 w 302"/>
                  <a:gd name="T87" fmla="*/ 113 h 287"/>
                  <a:gd name="T88" fmla="*/ 227 w 302"/>
                  <a:gd name="T89" fmla="*/ 119 h 287"/>
                  <a:gd name="T90" fmla="*/ 227 w 302"/>
                  <a:gd name="T91" fmla="*/ 146 h 287"/>
                  <a:gd name="T92" fmla="*/ 175 w 302"/>
                  <a:gd name="T93" fmla="*/ 175 h 287"/>
                  <a:gd name="T94" fmla="*/ 277 w 302"/>
                  <a:gd name="T95" fmla="*/ 235 h 287"/>
                  <a:gd name="T96" fmla="*/ 239 w 302"/>
                  <a:gd name="T97" fmla="*/ 257 h 287"/>
                  <a:gd name="T98" fmla="*/ 202 w 302"/>
                  <a:gd name="T99" fmla="*/ 235 h 287"/>
                  <a:gd name="T100" fmla="*/ 202 w 302"/>
                  <a:gd name="T101" fmla="*/ 190 h 287"/>
                  <a:gd name="T102" fmla="*/ 239 w 302"/>
                  <a:gd name="T103" fmla="*/ 168 h 287"/>
                  <a:gd name="T104" fmla="*/ 277 w 302"/>
                  <a:gd name="T105" fmla="*/ 190 h 287"/>
                  <a:gd name="T106" fmla="*/ 277 w 302"/>
                  <a:gd name="T107" fmla="*/ 23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2" h="287">
                    <a:moveTo>
                      <a:pt x="252" y="146"/>
                    </a:moveTo>
                    <a:lnTo>
                      <a:pt x="252" y="104"/>
                    </a:lnTo>
                    <a:lnTo>
                      <a:pt x="215" y="83"/>
                    </a:lnTo>
                    <a:lnTo>
                      <a:pt x="215" y="37"/>
                    </a:lnTo>
                    <a:lnTo>
                      <a:pt x="151" y="0"/>
                    </a:lnTo>
                    <a:lnTo>
                      <a:pt x="88" y="37"/>
                    </a:lnTo>
                    <a:lnTo>
                      <a:pt x="88" y="83"/>
                    </a:lnTo>
                    <a:lnTo>
                      <a:pt x="51" y="104"/>
                    </a:lnTo>
                    <a:lnTo>
                      <a:pt x="51" y="146"/>
                    </a:lnTo>
                    <a:lnTo>
                      <a:pt x="0" y="175"/>
                    </a:lnTo>
                    <a:lnTo>
                      <a:pt x="0" y="250"/>
                    </a:lnTo>
                    <a:lnTo>
                      <a:pt x="64" y="287"/>
                    </a:lnTo>
                    <a:lnTo>
                      <a:pt x="113" y="258"/>
                    </a:lnTo>
                    <a:lnTo>
                      <a:pt x="151" y="281"/>
                    </a:lnTo>
                    <a:lnTo>
                      <a:pt x="190" y="258"/>
                    </a:lnTo>
                    <a:lnTo>
                      <a:pt x="239" y="287"/>
                    </a:lnTo>
                    <a:lnTo>
                      <a:pt x="302" y="250"/>
                    </a:lnTo>
                    <a:lnTo>
                      <a:pt x="302" y="175"/>
                    </a:lnTo>
                    <a:lnTo>
                      <a:pt x="252" y="146"/>
                    </a:lnTo>
                    <a:close/>
                    <a:moveTo>
                      <a:pt x="113" y="52"/>
                    </a:moveTo>
                    <a:lnTo>
                      <a:pt x="151" y="30"/>
                    </a:lnTo>
                    <a:lnTo>
                      <a:pt x="189" y="52"/>
                    </a:lnTo>
                    <a:lnTo>
                      <a:pt x="189" y="97"/>
                    </a:lnTo>
                    <a:lnTo>
                      <a:pt x="151" y="119"/>
                    </a:lnTo>
                    <a:lnTo>
                      <a:pt x="113" y="97"/>
                    </a:lnTo>
                    <a:lnTo>
                      <a:pt x="113" y="52"/>
                    </a:lnTo>
                    <a:close/>
                    <a:moveTo>
                      <a:pt x="102" y="235"/>
                    </a:moveTo>
                    <a:lnTo>
                      <a:pt x="64" y="257"/>
                    </a:lnTo>
                    <a:lnTo>
                      <a:pt x="26" y="235"/>
                    </a:lnTo>
                    <a:lnTo>
                      <a:pt x="26" y="190"/>
                    </a:lnTo>
                    <a:lnTo>
                      <a:pt x="63" y="169"/>
                    </a:lnTo>
                    <a:lnTo>
                      <a:pt x="65" y="169"/>
                    </a:lnTo>
                    <a:lnTo>
                      <a:pt x="102" y="190"/>
                    </a:lnTo>
                    <a:lnTo>
                      <a:pt x="102" y="235"/>
                    </a:lnTo>
                    <a:close/>
                    <a:moveTo>
                      <a:pt x="175" y="175"/>
                    </a:moveTo>
                    <a:lnTo>
                      <a:pt x="175" y="236"/>
                    </a:lnTo>
                    <a:lnTo>
                      <a:pt x="151" y="251"/>
                    </a:lnTo>
                    <a:lnTo>
                      <a:pt x="128" y="236"/>
                    </a:lnTo>
                    <a:lnTo>
                      <a:pt x="128" y="175"/>
                    </a:lnTo>
                    <a:lnTo>
                      <a:pt x="76" y="146"/>
                    </a:lnTo>
                    <a:lnTo>
                      <a:pt x="76" y="119"/>
                    </a:lnTo>
                    <a:lnTo>
                      <a:pt x="89" y="113"/>
                    </a:lnTo>
                    <a:lnTo>
                      <a:pt x="151" y="149"/>
                    </a:lnTo>
                    <a:lnTo>
                      <a:pt x="214" y="113"/>
                    </a:lnTo>
                    <a:lnTo>
                      <a:pt x="227" y="119"/>
                    </a:lnTo>
                    <a:lnTo>
                      <a:pt x="227" y="146"/>
                    </a:lnTo>
                    <a:lnTo>
                      <a:pt x="175" y="175"/>
                    </a:lnTo>
                    <a:close/>
                    <a:moveTo>
                      <a:pt x="277" y="235"/>
                    </a:moveTo>
                    <a:lnTo>
                      <a:pt x="239" y="257"/>
                    </a:lnTo>
                    <a:lnTo>
                      <a:pt x="202" y="235"/>
                    </a:lnTo>
                    <a:lnTo>
                      <a:pt x="202" y="190"/>
                    </a:lnTo>
                    <a:lnTo>
                      <a:pt x="239" y="168"/>
                    </a:lnTo>
                    <a:lnTo>
                      <a:pt x="277" y="190"/>
                    </a:lnTo>
                    <a:lnTo>
                      <a:pt x="277"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8B1242CD-3662-C7D5-97C6-F25BEF300EE7}"/>
                </a:ext>
              </a:extLst>
            </p:cNvPr>
            <p:cNvGrpSpPr>
              <a:grpSpLocks noChangeAspect="1"/>
            </p:cNvGrpSpPr>
            <p:nvPr/>
          </p:nvGrpSpPr>
          <p:grpSpPr>
            <a:xfrm rot="1456702">
              <a:off x="6909966" y="5148054"/>
              <a:ext cx="275397" cy="277200"/>
              <a:chOff x="8199551" y="5475432"/>
              <a:chExt cx="221748" cy="221747"/>
            </a:xfrm>
          </p:grpSpPr>
          <p:sp>
            <p:nvSpPr>
              <p:cNvPr id="87" name="Rectangle 86">
                <a:extLst>
                  <a:ext uri="{FF2B5EF4-FFF2-40B4-BE49-F238E27FC236}">
                    <a16:creationId xmlns:a16="http://schemas.microsoft.com/office/drawing/2014/main" id="{BD6C0992-D7DC-4EFE-3092-C4E5A21E7539}"/>
                  </a:ext>
                </a:extLst>
              </p:cNvPr>
              <p:cNvSpPr>
                <a:spLocks noChangeAspect="1"/>
              </p:cNvSpPr>
              <p:nvPr/>
            </p:nvSpPr>
            <p:spPr>
              <a:xfrm>
                <a:off x="8199551" y="5475432"/>
                <a:ext cx="221748" cy="2217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 name="Freeform 339">
                <a:extLst>
                  <a:ext uri="{FF2B5EF4-FFF2-40B4-BE49-F238E27FC236}">
                    <a16:creationId xmlns:a16="http://schemas.microsoft.com/office/drawing/2014/main" id="{A337C8DC-DA03-6554-B91C-08D376685266}"/>
                  </a:ext>
                </a:extLst>
              </p:cNvPr>
              <p:cNvSpPr>
                <a:spLocks noChangeAspect="1" noEditPoints="1"/>
              </p:cNvSpPr>
              <p:nvPr/>
            </p:nvSpPr>
            <p:spPr bwMode="auto">
              <a:xfrm>
                <a:off x="8250498" y="5517325"/>
                <a:ext cx="128736" cy="141702"/>
              </a:xfrm>
              <a:custGeom>
                <a:avLst/>
                <a:gdLst>
                  <a:gd name="T0" fmla="*/ 151 w 278"/>
                  <a:gd name="T1" fmla="*/ 178 h 306"/>
                  <a:gd name="T2" fmla="*/ 202 w 278"/>
                  <a:gd name="T3" fmla="*/ 126 h 306"/>
                  <a:gd name="T4" fmla="*/ 202 w 278"/>
                  <a:gd name="T5" fmla="*/ 52 h 306"/>
                  <a:gd name="T6" fmla="*/ 151 w 278"/>
                  <a:gd name="T7" fmla="*/ 0 h 306"/>
                  <a:gd name="T8" fmla="*/ 77 w 278"/>
                  <a:gd name="T9" fmla="*/ 0 h 306"/>
                  <a:gd name="T10" fmla="*/ 26 w 278"/>
                  <a:gd name="T11" fmla="*/ 52 h 306"/>
                  <a:gd name="T12" fmla="*/ 26 w 278"/>
                  <a:gd name="T13" fmla="*/ 126 h 306"/>
                  <a:gd name="T14" fmla="*/ 77 w 278"/>
                  <a:gd name="T15" fmla="*/ 178 h 306"/>
                  <a:gd name="T16" fmla="*/ 151 w 278"/>
                  <a:gd name="T17" fmla="*/ 178 h 306"/>
                  <a:gd name="T18" fmla="*/ 89 w 278"/>
                  <a:gd name="T19" fmla="*/ 25 h 306"/>
                  <a:gd name="T20" fmla="*/ 140 w 278"/>
                  <a:gd name="T21" fmla="*/ 25 h 306"/>
                  <a:gd name="T22" fmla="*/ 177 w 278"/>
                  <a:gd name="T23" fmla="*/ 62 h 306"/>
                  <a:gd name="T24" fmla="*/ 177 w 278"/>
                  <a:gd name="T25" fmla="*/ 89 h 306"/>
                  <a:gd name="T26" fmla="*/ 125 w 278"/>
                  <a:gd name="T27" fmla="*/ 89 h 306"/>
                  <a:gd name="T28" fmla="*/ 89 w 278"/>
                  <a:gd name="T29" fmla="*/ 52 h 306"/>
                  <a:gd name="T30" fmla="*/ 89 w 278"/>
                  <a:gd name="T31" fmla="*/ 25 h 306"/>
                  <a:gd name="T32" fmla="*/ 51 w 278"/>
                  <a:gd name="T33" fmla="*/ 62 h 306"/>
                  <a:gd name="T34" fmla="*/ 63 w 278"/>
                  <a:gd name="T35" fmla="*/ 50 h 306"/>
                  <a:gd name="T36" fmla="*/ 63 w 278"/>
                  <a:gd name="T37" fmla="*/ 62 h 306"/>
                  <a:gd name="T38" fmla="*/ 115 w 278"/>
                  <a:gd name="T39" fmla="*/ 114 h 306"/>
                  <a:gd name="T40" fmla="*/ 177 w 278"/>
                  <a:gd name="T41" fmla="*/ 114 h 306"/>
                  <a:gd name="T42" fmla="*/ 177 w 278"/>
                  <a:gd name="T43" fmla="*/ 115 h 306"/>
                  <a:gd name="T44" fmla="*/ 140 w 278"/>
                  <a:gd name="T45" fmla="*/ 153 h 306"/>
                  <a:gd name="T46" fmla="*/ 88 w 278"/>
                  <a:gd name="T47" fmla="*/ 153 h 306"/>
                  <a:gd name="T48" fmla="*/ 51 w 278"/>
                  <a:gd name="T49" fmla="*/ 115 h 306"/>
                  <a:gd name="T50" fmla="*/ 51 w 278"/>
                  <a:gd name="T51" fmla="*/ 62 h 306"/>
                  <a:gd name="T52" fmla="*/ 26 w 278"/>
                  <a:gd name="T53" fmla="*/ 280 h 306"/>
                  <a:gd name="T54" fmla="*/ 227 w 278"/>
                  <a:gd name="T55" fmla="*/ 280 h 306"/>
                  <a:gd name="T56" fmla="*/ 227 w 278"/>
                  <a:gd name="T57" fmla="*/ 306 h 306"/>
                  <a:gd name="T58" fmla="*/ 0 w 278"/>
                  <a:gd name="T59" fmla="*/ 306 h 306"/>
                  <a:gd name="T60" fmla="*/ 0 w 278"/>
                  <a:gd name="T61" fmla="*/ 237 h 306"/>
                  <a:gd name="T62" fmla="*/ 33 w 278"/>
                  <a:gd name="T63" fmla="*/ 204 h 306"/>
                  <a:gd name="T64" fmla="*/ 152 w 278"/>
                  <a:gd name="T65" fmla="*/ 204 h 306"/>
                  <a:gd name="T66" fmla="*/ 152 w 278"/>
                  <a:gd name="T67" fmla="*/ 229 h 306"/>
                  <a:gd name="T68" fmla="*/ 43 w 278"/>
                  <a:gd name="T69" fmla="*/ 229 h 306"/>
                  <a:gd name="T70" fmla="*/ 26 w 278"/>
                  <a:gd name="T71" fmla="*/ 247 h 306"/>
                  <a:gd name="T72" fmla="*/ 26 w 278"/>
                  <a:gd name="T73" fmla="*/ 280 h 306"/>
                  <a:gd name="T74" fmla="*/ 259 w 278"/>
                  <a:gd name="T75" fmla="*/ 210 h 306"/>
                  <a:gd name="T76" fmla="*/ 263 w 278"/>
                  <a:gd name="T77" fmla="*/ 234 h 306"/>
                  <a:gd name="T78" fmla="*/ 255 w 278"/>
                  <a:gd name="T79" fmla="*/ 241 h 306"/>
                  <a:gd name="T80" fmla="*/ 233 w 278"/>
                  <a:gd name="T81" fmla="*/ 228 h 306"/>
                  <a:gd name="T82" fmla="*/ 211 w 278"/>
                  <a:gd name="T83" fmla="*/ 241 h 306"/>
                  <a:gd name="T84" fmla="*/ 202 w 278"/>
                  <a:gd name="T85" fmla="*/ 234 h 306"/>
                  <a:gd name="T86" fmla="*/ 206 w 278"/>
                  <a:gd name="T87" fmla="*/ 210 h 306"/>
                  <a:gd name="T88" fmla="*/ 187 w 278"/>
                  <a:gd name="T89" fmla="*/ 190 h 306"/>
                  <a:gd name="T90" fmla="*/ 190 w 278"/>
                  <a:gd name="T91" fmla="*/ 182 h 306"/>
                  <a:gd name="T92" fmla="*/ 217 w 278"/>
                  <a:gd name="T93" fmla="*/ 179 h 306"/>
                  <a:gd name="T94" fmla="*/ 229 w 278"/>
                  <a:gd name="T95" fmla="*/ 153 h 306"/>
                  <a:gd name="T96" fmla="*/ 236 w 278"/>
                  <a:gd name="T97" fmla="*/ 153 h 306"/>
                  <a:gd name="T98" fmla="*/ 248 w 278"/>
                  <a:gd name="T99" fmla="*/ 179 h 306"/>
                  <a:gd name="T100" fmla="*/ 276 w 278"/>
                  <a:gd name="T101" fmla="*/ 182 h 306"/>
                  <a:gd name="T102" fmla="*/ 278 w 278"/>
                  <a:gd name="T103" fmla="*/ 190 h 306"/>
                  <a:gd name="T104" fmla="*/ 259 w 278"/>
                  <a:gd name="T105" fmla="*/ 21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306">
                    <a:moveTo>
                      <a:pt x="151" y="178"/>
                    </a:moveTo>
                    <a:lnTo>
                      <a:pt x="202" y="126"/>
                    </a:lnTo>
                    <a:lnTo>
                      <a:pt x="202" y="52"/>
                    </a:lnTo>
                    <a:lnTo>
                      <a:pt x="151" y="0"/>
                    </a:lnTo>
                    <a:lnTo>
                      <a:pt x="77" y="0"/>
                    </a:lnTo>
                    <a:lnTo>
                      <a:pt x="26" y="52"/>
                    </a:lnTo>
                    <a:lnTo>
                      <a:pt x="26" y="126"/>
                    </a:lnTo>
                    <a:lnTo>
                      <a:pt x="77" y="178"/>
                    </a:lnTo>
                    <a:lnTo>
                      <a:pt x="151" y="178"/>
                    </a:lnTo>
                    <a:close/>
                    <a:moveTo>
                      <a:pt x="89" y="25"/>
                    </a:moveTo>
                    <a:lnTo>
                      <a:pt x="140" y="25"/>
                    </a:lnTo>
                    <a:lnTo>
                      <a:pt x="177" y="62"/>
                    </a:lnTo>
                    <a:lnTo>
                      <a:pt x="177" y="89"/>
                    </a:lnTo>
                    <a:lnTo>
                      <a:pt x="125" y="89"/>
                    </a:lnTo>
                    <a:lnTo>
                      <a:pt x="89" y="52"/>
                    </a:lnTo>
                    <a:lnTo>
                      <a:pt x="89" y="25"/>
                    </a:lnTo>
                    <a:close/>
                    <a:moveTo>
                      <a:pt x="51" y="62"/>
                    </a:moveTo>
                    <a:lnTo>
                      <a:pt x="63" y="50"/>
                    </a:lnTo>
                    <a:lnTo>
                      <a:pt x="63" y="62"/>
                    </a:lnTo>
                    <a:lnTo>
                      <a:pt x="115" y="114"/>
                    </a:lnTo>
                    <a:lnTo>
                      <a:pt x="177" y="114"/>
                    </a:lnTo>
                    <a:lnTo>
                      <a:pt x="177" y="115"/>
                    </a:lnTo>
                    <a:lnTo>
                      <a:pt x="140" y="153"/>
                    </a:lnTo>
                    <a:lnTo>
                      <a:pt x="88" y="153"/>
                    </a:lnTo>
                    <a:lnTo>
                      <a:pt x="51" y="115"/>
                    </a:lnTo>
                    <a:lnTo>
                      <a:pt x="51" y="62"/>
                    </a:lnTo>
                    <a:close/>
                    <a:moveTo>
                      <a:pt x="26" y="280"/>
                    </a:moveTo>
                    <a:lnTo>
                      <a:pt x="227" y="280"/>
                    </a:lnTo>
                    <a:lnTo>
                      <a:pt x="227" y="306"/>
                    </a:lnTo>
                    <a:lnTo>
                      <a:pt x="0" y="306"/>
                    </a:lnTo>
                    <a:lnTo>
                      <a:pt x="0" y="237"/>
                    </a:lnTo>
                    <a:lnTo>
                      <a:pt x="33" y="204"/>
                    </a:lnTo>
                    <a:lnTo>
                      <a:pt x="152" y="204"/>
                    </a:lnTo>
                    <a:lnTo>
                      <a:pt x="152" y="229"/>
                    </a:lnTo>
                    <a:lnTo>
                      <a:pt x="43" y="229"/>
                    </a:lnTo>
                    <a:lnTo>
                      <a:pt x="26" y="247"/>
                    </a:lnTo>
                    <a:lnTo>
                      <a:pt x="26" y="280"/>
                    </a:lnTo>
                    <a:close/>
                    <a:moveTo>
                      <a:pt x="259" y="210"/>
                    </a:moveTo>
                    <a:lnTo>
                      <a:pt x="263" y="234"/>
                    </a:lnTo>
                    <a:lnTo>
                      <a:pt x="255" y="241"/>
                    </a:lnTo>
                    <a:lnTo>
                      <a:pt x="233" y="228"/>
                    </a:lnTo>
                    <a:lnTo>
                      <a:pt x="211" y="241"/>
                    </a:lnTo>
                    <a:lnTo>
                      <a:pt x="202" y="234"/>
                    </a:lnTo>
                    <a:lnTo>
                      <a:pt x="206" y="210"/>
                    </a:lnTo>
                    <a:lnTo>
                      <a:pt x="187" y="190"/>
                    </a:lnTo>
                    <a:lnTo>
                      <a:pt x="190" y="182"/>
                    </a:lnTo>
                    <a:lnTo>
                      <a:pt x="217" y="179"/>
                    </a:lnTo>
                    <a:lnTo>
                      <a:pt x="229" y="153"/>
                    </a:lnTo>
                    <a:lnTo>
                      <a:pt x="236" y="153"/>
                    </a:lnTo>
                    <a:lnTo>
                      <a:pt x="248" y="179"/>
                    </a:lnTo>
                    <a:lnTo>
                      <a:pt x="276" y="182"/>
                    </a:lnTo>
                    <a:lnTo>
                      <a:pt x="278" y="190"/>
                    </a:lnTo>
                    <a:lnTo>
                      <a:pt x="259"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BF988DE4-E6F7-54E9-B638-7DFC50255CFA}"/>
                </a:ext>
              </a:extLst>
            </p:cNvPr>
            <p:cNvGrpSpPr>
              <a:grpSpLocks noChangeAspect="1"/>
            </p:cNvGrpSpPr>
            <p:nvPr/>
          </p:nvGrpSpPr>
          <p:grpSpPr>
            <a:xfrm rot="2375609">
              <a:off x="6444332" y="4859912"/>
              <a:ext cx="275397" cy="277200"/>
              <a:chOff x="8199551" y="5744474"/>
              <a:chExt cx="221748" cy="221747"/>
            </a:xfrm>
          </p:grpSpPr>
          <p:sp>
            <p:nvSpPr>
              <p:cNvPr id="85" name="Rectangle 84">
                <a:extLst>
                  <a:ext uri="{FF2B5EF4-FFF2-40B4-BE49-F238E27FC236}">
                    <a16:creationId xmlns:a16="http://schemas.microsoft.com/office/drawing/2014/main" id="{E3832100-730B-D1A6-00BD-36AE17717F67}"/>
                  </a:ext>
                </a:extLst>
              </p:cNvPr>
              <p:cNvSpPr>
                <a:spLocks noChangeAspect="1"/>
              </p:cNvSpPr>
              <p:nvPr/>
            </p:nvSpPr>
            <p:spPr>
              <a:xfrm>
                <a:off x="8199551" y="5744474"/>
                <a:ext cx="221748" cy="2217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6" name="Freeform 55">
                <a:extLst>
                  <a:ext uri="{FF2B5EF4-FFF2-40B4-BE49-F238E27FC236}">
                    <a16:creationId xmlns:a16="http://schemas.microsoft.com/office/drawing/2014/main" id="{64FAB39E-8C5A-AB3D-0897-91F5CBC60EBF}"/>
                  </a:ext>
                </a:extLst>
              </p:cNvPr>
              <p:cNvSpPr>
                <a:spLocks noChangeAspect="1" noEditPoints="1"/>
              </p:cNvSpPr>
              <p:nvPr/>
            </p:nvSpPr>
            <p:spPr bwMode="auto">
              <a:xfrm>
                <a:off x="8240081" y="5792776"/>
                <a:ext cx="138734" cy="125142"/>
              </a:xfrm>
              <a:custGeom>
                <a:avLst/>
                <a:gdLst>
                  <a:gd name="T0" fmla="*/ 276 w 296"/>
                  <a:gd name="T1" fmla="*/ 109 h 267"/>
                  <a:gd name="T2" fmla="*/ 168 w 296"/>
                  <a:gd name="T3" fmla="*/ 0 h 267"/>
                  <a:gd name="T4" fmla="*/ 152 w 296"/>
                  <a:gd name="T5" fmla="*/ 17 h 267"/>
                  <a:gd name="T6" fmla="*/ 244 w 296"/>
                  <a:gd name="T7" fmla="*/ 109 h 267"/>
                  <a:gd name="T8" fmla="*/ 54 w 296"/>
                  <a:gd name="T9" fmla="*/ 109 h 267"/>
                  <a:gd name="T10" fmla="*/ 145 w 296"/>
                  <a:gd name="T11" fmla="*/ 17 h 267"/>
                  <a:gd name="T12" fmla="*/ 129 w 296"/>
                  <a:gd name="T13" fmla="*/ 0 h 267"/>
                  <a:gd name="T14" fmla="*/ 21 w 296"/>
                  <a:gd name="T15" fmla="*/ 109 h 267"/>
                  <a:gd name="T16" fmla="*/ 0 w 296"/>
                  <a:gd name="T17" fmla="*/ 109 h 267"/>
                  <a:gd name="T18" fmla="*/ 0 w 296"/>
                  <a:gd name="T19" fmla="*/ 131 h 267"/>
                  <a:gd name="T20" fmla="*/ 18 w 296"/>
                  <a:gd name="T21" fmla="*/ 131 h 267"/>
                  <a:gd name="T22" fmla="*/ 55 w 296"/>
                  <a:gd name="T23" fmla="*/ 267 h 267"/>
                  <a:gd name="T24" fmla="*/ 244 w 296"/>
                  <a:gd name="T25" fmla="*/ 267 h 267"/>
                  <a:gd name="T26" fmla="*/ 280 w 296"/>
                  <a:gd name="T27" fmla="*/ 131 h 267"/>
                  <a:gd name="T28" fmla="*/ 296 w 296"/>
                  <a:gd name="T29" fmla="*/ 131 h 267"/>
                  <a:gd name="T30" fmla="*/ 296 w 296"/>
                  <a:gd name="T31" fmla="*/ 109 h 267"/>
                  <a:gd name="T32" fmla="*/ 276 w 296"/>
                  <a:gd name="T33" fmla="*/ 109 h 267"/>
                  <a:gd name="T34" fmla="*/ 228 w 296"/>
                  <a:gd name="T35" fmla="*/ 247 h 267"/>
                  <a:gd name="T36" fmla="*/ 71 w 296"/>
                  <a:gd name="T37" fmla="*/ 247 h 267"/>
                  <a:gd name="T38" fmla="*/ 39 w 296"/>
                  <a:gd name="T39" fmla="*/ 131 h 267"/>
                  <a:gd name="T40" fmla="*/ 259 w 296"/>
                  <a:gd name="T41" fmla="*/ 131 h 267"/>
                  <a:gd name="T42" fmla="*/ 228 w 296"/>
                  <a:gd name="T43" fmla="*/ 247 h 267"/>
                  <a:gd name="T44" fmla="*/ 110 w 296"/>
                  <a:gd name="T45" fmla="*/ 230 h 267"/>
                  <a:gd name="T46" fmla="*/ 87 w 296"/>
                  <a:gd name="T47" fmla="*/ 230 h 267"/>
                  <a:gd name="T48" fmla="*/ 87 w 296"/>
                  <a:gd name="T49" fmla="*/ 145 h 267"/>
                  <a:gd name="T50" fmla="*/ 110 w 296"/>
                  <a:gd name="T51" fmla="*/ 145 h 267"/>
                  <a:gd name="T52" fmla="*/ 110 w 296"/>
                  <a:gd name="T53" fmla="*/ 230 h 267"/>
                  <a:gd name="T54" fmla="*/ 160 w 296"/>
                  <a:gd name="T55" fmla="*/ 230 h 267"/>
                  <a:gd name="T56" fmla="*/ 137 w 296"/>
                  <a:gd name="T57" fmla="*/ 230 h 267"/>
                  <a:gd name="T58" fmla="*/ 137 w 296"/>
                  <a:gd name="T59" fmla="*/ 145 h 267"/>
                  <a:gd name="T60" fmla="*/ 160 w 296"/>
                  <a:gd name="T61" fmla="*/ 145 h 267"/>
                  <a:gd name="T62" fmla="*/ 160 w 296"/>
                  <a:gd name="T63" fmla="*/ 230 h 267"/>
                  <a:gd name="T64" fmla="*/ 208 w 296"/>
                  <a:gd name="T65" fmla="*/ 230 h 267"/>
                  <a:gd name="T66" fmla="*/ 186 w 296"/>
                  <a:gd name="T67" fmla="*/ 230 h 267"/>
                  <a:gd name="T68" fmla="*/ 186 w 296"/>
                  <a:gd name="T69" fmla="*/ 145 h 267"/>
                  <a:gd name="T70" fmla="*/ 208 w 296"/>
                  <a:gd name="T71" fmla="*/ 145 h 267"/>
                  <a:gd name="T72" fmla="*/ 208 w 296"/>
                  <a:gd name="T73" fmla="*/ 2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6" h="267">
                    <a:moveTo>
                      <a:pt x="276" y="109"/>
                    </a:moveTo>
                    <a:lnTo>
                      <a:pt x="168" y="0"/>
                    </a:lnTo>
                    <a:lnTo>
                      <a:pt x="152" y="17"/>
                    </a:lnTo>
                    <a:lnTo>
                      <a:pt x="244" y="109"/>
                    </a:lnTo>
                    <a:lnTo>
                      <a:pt x="54" y="109"/>
                    </a:lnTo>
                    <a:lnTo>
                      <a:pt x="145" y="17"/>
                    </a:lnTo>
                    <a:lnTo>
                      <a:pt x="129" y="0"/>
                    </a:lnTo>
                    <a:lnTo>
                      <a:pt x="21" y="109"/>
                    </a:lnTo>
                    <a:lnTo>
                      <a:pt x="0" y="109"/>
                    </a:lnTo>
                    <a:lnTo>
                      <a:pt x="0" y="131"/>
                    </a:lnTo>
                    <a:lnTo>
                      <a:pt x="18" y="131"/>
                    </a:lnTo>
                    <a:lnTo>
                      <a:pt x="55" y="267"/>
                    </a:lnTo>
                    <a:lnTo>
                      <a:pt x="244" y="267"/>
                    </a:lnTo>
                    <a:lnTo>
                      <a:pt x="280" y="131"/>
                    </a:lnTo>
                    <a:lnTo>
                      <a:pt x="296" y="131"/>
                    </a:lnTo>
                    <a:lnTo>
                      <a:pt x="296" y="109"/>
                    </a:lnTo>
                    <a:lnTo>
                      <a:pt x="276" y="109"/>
                    </a:lnTo>
                    <a:close/>
                    <a:moveTo>
                      <a:pt x="228" y="247"/>
                    </a:moveTo>
                    <a:lnTo>
                      <a:pt x="71" y="247"/>
                    </a:lnTo>
                    <a:lnTo>
                      <a:pt x="39" y="131"/>
                    </a:lnTo>
                    <a:lnTo>
                      <a:pt x="259" y="131"/>
                    </a:lnTo>
                    <a:lnTo>
                      <a:pt x="228" y="247"/>
                    </a:lnTo>
                    <a:close/>
                    <a:moveTo>
                      <a:pt x="110" y="230"/>
                    </a:moveTo>
                    <a:lnTo>
                      <a:pt x="87" y="230"/>
                    </a:lnTo>
                    <a:lnTo>
                      <a:pt x="87" y="145"/>
                    </a:lnTo>
                    <a:lnTo>
                      <a:pt x="110" y="145"/>
                    </a:lnTo>
                    <a:lnTo>
                      <a:pt x="110" y="230"/>
                    </a:lnTo>
                    <a:close/>
                    <a:moveTo>
                      <a:pt x="160" y="230"/>
                    </a:moveTo>
                    <a:lnTo>
                      <a:pt x="137" y="230"/>
                    </a:lnTo>
                    <a:lnTo>
                      <a:pt x="137" y="145"/>
                    </a:lnTo>
                    <a:lnTo>
                      <a:pt x="160" y="145"/>
                    </a:lnTo>
                    <a:lnTo>
                      <a:pt x="160" y="230"/>
                    </a:lnTo>
                    <a:close/>
                    <a:moveTo>
                      <a:pt x="208" y="230"/>
                    </a:moveTo>
                    <a:lnTo>
                      <a:pt x="186" y="230"/>
                    </a:lnTo>
                    <a:lnTo>
                      <a:pt x="186" y="145"/>
                    </a:lnTo>
                    <a:lnTo>
                      <a:pt x="208" y="145"/>
                    </a:lnTo>
                    <a:lnTo>
                      <a:pt x="208" y="23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0" name="Group 19">
              <a:extLst>
                <a:ext uri="{FF2B5EF4-FFF2-40B4-BE49-F238E27FC236}">
                  <a16:creationId xmlns:a16="http://schemas.microsoft.com/office/drawing/2014/main" id="{B93A345A-1851-2C3B-9434-F0AB839100A7}"/>
                </a:ext>
              </a:extLst>
            </p:cNvPr>
            <p:cNvGrpSpPr>
              <a:grpSpLocks noChangeAspect="1"/>
            </p:cNvGrpSpPr>
            <p:nvPr/>
          </p:nvGrpSpPr>
          <p:grpSpPr>
            <a:xfrm rot="17092513">
              <a:off x="8230992" y="1406490"/>
              <a:ext cx="276369" cy="277200"/>
              <a:chOff x="8204540" y="2380887"/>
              <a:chExt cx="222531" cy="224158"/>
            </a:xfrm>
          </p:grpSpPr>
          <p:sp>
            <p:nvSpPr>
              <p:cNvPr id="83" name="Rectangle 82">
                <a:extLst>
                  <a:ext uri="{FF2B5EF4-FFF2-40B4-BE49-F238E27FC236}">
                    <a16:creationId xmlns:a16="http://schemas.microsoft.com/office/drawing/2014/main" id="{C81FEA67-1B56-5CAA-FE0F-A3A8D9B51700}"/>
                  </a:ext>
                </a:extLst>
              </p:cNvPr>
              <p:cNvSpPr>
                <a:spLocks noChangeAspect="1"/>
              </p:cNvSpPr>
              <p:nvPr/>
            </p:nvSpPr>
            <p:spPr>
              <a:xfrm>
                <a:off x="8204540" y="2380887"/>
                <a:ext cx="222531" cy="224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4" name="Freeform 244">
                <a:extLst>
                  <a:ext uri="{FF2B5EF4-FFF2-40B4-BE49-F238E27FC236}">
                    <a16:creationId xmlns:a16="http://schemas.microsoft.com/office/drawing/2014/main" id="{9E491928-72BE-5A99-571B-06A4DE27EECF}"/>
                  </a:ext>
                </a:extLst>
              </p:cNvPr>
              <p:cNvSpPr>
                <a:spLocks noChangeAspect="1" noEditPoints="1"/>
              </p:cNvSpPr>
              <p:nvPr/>
            </p:nvSpPr>
            <p:spPr bwMode="auto">
              <a:xfrm>
                <a:off x="8249266" y="2431681"/>
                <a:ext cx="133850" cy="114738"/>
              </a:xfrm>
              <a:custGeom>
                <a:avLst/>
                <a:gdLst>
                  <a:gd name="T0" fmla="*/ 282 w 302"/>
                  <a:gd name="T1" fmla="*/ 0 h 257"/>
                  <a:gd name="T2" fmla="*/ 237 w 302"/>
                  <a:gd name="T3" fmla="*/ 0 h 257"/>
                  <a:gd name="T4" fmla="*/ 111 w 302"/>
                  <a:gd name="T5" fmla="*/ 51 h 257"/>
                  <a:gd name="T6" fmla="*/ 20 w 302"/>
                  <a:gd name="T7" fmla="*/ 51 h 257"/>
                  <a:gd name="T8" fmla="*/ 0 w 302"/>
                  <a:gd name="T9" fmla="*/ 72 h 257"/>
                  <a:gd name="T10" fmla="*/ 0 w 302"/>
                  <a:gd name="T11" fmla="*/ 159 h 257"/>
                  <a:gd name="T12" fmla="*/ 19 w 302"/>
                  <a:gd name="T13" fmla="*/ 179 h 257"/>
                  <a:gd name="T14" fmla="*/ 27 w 302"/>
                  <a:gd name="T15" fmla="*/ 179 h 257"/>
                  <a:gd name="T16" fmla="*/ 40 w 302"/>
                  <a:gd name="T17" fmla="*/ 257 h 257"/>
                  <a:gd name="T18" fmla="*/ 101 w 302"/>
                  <a:gd name="T19" fmla="*/ 256 h 257"/>
                  <a:gd name="T20" fmla="*/ 101 w 302"/>
                  <a:gd name="T21" fmla="*/ 179 h 257"/>
                  <a:gd name="T22" fmla="*/ 111 w 302"/>
                  <a:gd name="T23" fmla="*/ 179 h 257"/>
                  <a:gd name="T24" fmla="*/ 237 w 302"/>
                  <a:gd name="T25" fmla="*/ 230 h 257"/>
                  <a:gd name="T26" fmla="*/ 282 w 302"/>
                  <a:gd name="T27" fmla="*/ 230 h 257"/>
                  <a:gd name="T28" fmla="*/ 302 w 302"/>
                  <a:gd name="T29" fmla="*/ 210 h 257"/>
                  <a:gd name="T30" fmla="*/ 302 w 302"/>
                  <a:gd name="T31" fmla="*/ 21 h 257"/>
                  <a:gd name="T32" fmla="*/ 282 w 302"/>
                  <a:gd name="T33" fmla="*/ 0 h 257"/>
                  <a:gd name="T34" fmla="*/ 75 w 302"/>
                  <a:gd name="T35" fmla="*/ 231 h 257"/>
                  <a:gd name="T36" fmla="*/ 61 w 302"/>
                  <a:gd name="T37" fmla="*/ 231 h 257"/>
                  <a:gd name="T38" fmla="*/ 52 w 302"/>
                  <a:gd name="T39" fmla="*/ 179 h 257"/>
                  <a:gd name="T40" fmla="*/ 75 w 302"/>
                  <a:gd name="T41" fmla="*/ 179 h 257"/>
                  <a:gd name="T42" fmla="*/ 75 w 302"/>
                  <a:gd name="T43" fmla="*/ 231 h 257"/>
                  <a:gd name="T44" fmla="*/ 101 w 302"/>
                  <a:gd name="T45" fmla="*/ 154 h 257"/>
                  <a:gd name="T46" fmla="*/ 101 w 302"/>
                  <a:gd name="T47" fmla="*/ 154 h 257"/>
                  <a:gd name="T48" fmla="*/ 29 w 302"/>
                  <a:gd name="T49" fmla="*/ 154 h 257"/>
                  <a:gd name="T50" fmla="*/ 25 w 302"/>
                  <a:gd name="T51" fmla="*/ 149 h 257"/>
                  <a:gd name="T52" fmla="*/ 25 w 302"/>
                  <a:gd name="T53" fmla="*/ 82 h 257"/>
                  <a:gd name="T54" fmla="*/ 30 w 302"/>
                  <a:gd name="T55" fmla="*/ 77 h 257"/>
                  <a:gd name="T56" fmla="*/ 101 w 302"/>
                  <a:gd name="T57" fmla="*/ 77 h 257"/>
                  <a:gd name="T58" fmla="*/ 101 w 302"/>
                  <a:gd name="T59" fmla="*/ 154 h 257"/>
                  <a:gd name="T60" fmla="*/ 277 w 302"/>
                  <a:gd name="T61" fmla="*/ 199 h 257"/>
                  <a:gd name="T62" fmla="*/ 272 w 302"/>
                  <a:gd name="T63" fmla="*/ 205 h 257"/>
                  <a:gd name="T64" fmla="*/ 241 w 302"/>
                  <a:gd name="T65" fmla="*/ 205 h 257"/>
                  <a:gd name="T66" fmla="*/ 126 w 302"/>
                  <a:gd name="T67" fmla="*/ 158 h 257"/>
                  <a:gd name="T68" fmla="*/ 126 w 302"/>
                  <a:gd name="T69" fmla="*/ 73 h 257"/>
                  <a:gd name="T70" fmla="*/ 241 w 302"/>
                  <a:gd name="T71" fmla="*/ 26 h 257"/>
                  <a:gd name="T72" fmla="*/ 272 w 302"/>
                  <a:gd name="T73" fmla="*/ 26 h 257"/>
                  <a:gd name="T74" fmla="*/ 277 w 302"/>
                  <a:gd name="T75" fmla="*/ 31 h 257"/>
                  <a:gd name="T76" fmla="*/ 277 w 302"/>
                  <a:gd name="T77" fmla="*/ 19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2" h="257">
                    <a:moveTo>
                      <a:pt x="282" y="0"/>
                    </a:moveTo>
                    <a:lnTo>
                      <a:pt x="237" y="0"/>
                    </a:lnTo>
                    <a:lnTo>
                      <a:pt x="111" y="51"/>
                    </a:lnTo>
                    <a:lnTo>
                      <a:pt x="20" y="51"/>
                    </a:lnTo>
                    <a:lnTo>
                      <a:pt x="0" y="72"/>
                    </a:lnTo>
                    <a:lnTo>
                      <a:pt x="0" y="159"/>
                    </a:lnTo>
                    <a:lnTo>
                      <a:pt x="19" y="179"/>
                    </a:lnTo>
                    <a:lnTo>
                      <a:pt x="27" y="179"/>
                    </a:lnTo>
                    <a:lnTo>
                      <a:pt x="40" y="257"/>
                    </a:lnTo>
                    <a:lnTo>
                      <a:pt x="101" y="256"/>
                    </a:lnTo>
                    <a:lnTo>
                      <a:pt x="101" y="179"/>
                    </a:lnTo>
                    <a:lnTo>
                      <a:pt x="111" y="179"/>
                    </a:lnTo>
                    <a:lnTo>
                      <a:pt x="237" y="230"/>
                    </a:lnTo>
                    <a:lnTo>
                      <a:pt x="282" y="230"/>
                    </a:lnTo>
                    <a:lnTo>
                      <a:pt x="302" y="210"/>
                    </a:lnTo>
                    <a:lnTo>
                      <a:pt x="302" y="21"/>
                    </a:lnTo>
                    <a:lnTo>
                      <a:pt x="282" y="0"/>
                    </a:lnTo>
                    <a:close/>
                    <a:moveTo>
                      <a:pt x="75" y="231"/>
                    </a:moveTo>
                    <a:lnTo>
                      <a:pt x="61" y="231"/>
                    </a:lnTo>
                    <a:lnTo>
                      <a:pt x="52" y="179"/>
                    </a:lnTo>
                    <a:lnTo>
                      <a:pt x="75" y="179"/>
                    </a:lnTo>
                    <a:lnTo>
                      <a:pt x="75" y="231"/>
                    </a:lnTo>
                    <a:close/>
                    <a:moveTo>
                      <a:pt x="101" y="154"/>
                    </a:moveTo>
                    <a:lnTo>
                      <a:pt x="101" y="154"/>
                    </a:lnTo>
                    <a:lnTo>
                      <a:pt x="29" y="154"/>
                    </a:lnTo>
                    <a:lnTo>
                      <a:pt x="25" y="149"/>
                    </a:lnTo>
                    <a:lnTo>
                      <a:pt x="25" y="82"/>
                    </a:lnTo>
                    <a:lnTo>
                      <a:pt x="30" y="77"/>
                    </a:lnTo>
                    <a:lnTo>
                      <a:pt x="101" y="77"/>
                    </a:lnTo>
                    <a:lnTo>
                      <a:pt x="101" y="154"/>
                    </a:lnTo>
                    <a:close/>
                    <a:moveTo>
                      <a:pt x="277" y="199"/>
                    </a:moveTo>
                    <a:lnTo>
                      <a:pt x="272" y="205"/>
                    </a:lnTo>
                    <a:lnTo>
                      <a:pt x="241" y="205"/>
                    </a:lnTo>
                    <a:lnTo>
                      <a:pt x="126" y="158"/>
                    </a:lnTo>
                    <a:lnTo>
                      <a:pt x="126" y="73"/>
                    </a:lnTo>
                    <a:lnTo>
                      <a:pt x="241" y="26"/>
                    </a:lnTo>
                    <a:lnTo>
                      <a:pt x="272" y="26"/>
                    </a:lnTo>
                    <a:lnTo>
                      <a:pt x="277" y="31"/>
                    </a:lnTo>
                    <a:lnTo>
                      <a:pt x="277"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D0245368-0F7C-A02A-6E17-515F42DAF8FC}"/>
                </a:ext>
              </a:extLst>
            </p:cNvPr>
            <p:cNvGrpSpPr>
              <a:grpSpLocks noChangeAspect="1"/>
            </p:cNvGrpSpPr>
            <p:nvPr/>
          </p:nvGrpSpPr>
          <p:grpSpPr>
            <a:xfrm rot="18060000">
              <a:off x="8735746" y="1619036"/>
              <a:ext cx="276369" cy="277200"/>
              <a:chOff x="8204540" y="2652855"/>
              <a:chExt cx="222531" cy="224158"/>
            </a:xfrm>
          </p:grpSpPr>
          <p:sp>
            <p:nvSpPr>
              <p:cNvPr id="81" name="Rectangle 80">
                <a:extLst>
                  <a:ext uri="{FF2B5EF4-FFF2-40B4-BE49-F238E27FC236}">
                    <a16:creationId xmlns:a16="http://schemas.microsoft.com/office/drawing/2014/main" id="{F6D4F68C-EAFC-7F7C-8702-10F03B21E258}"/>
                  </a:ext>
                </a:extLst>
              </p:cNvPr>
              <p:cNvSpPr>
                <a:spLocks noChangeAspect="1"/>
              </p:cNvSpPr>
              <p:nvPr/>
            </p:nvSpPr>
            <p:spPr>
              <a:xfrm>
                <a:off x="8204540" y="2652855"/>
                <a:ext cx="222531" cy="224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Freeform 47">
                <a:extLst>
                  <a:ext uri="{FF2B5EF4-FFF2-40B4-BE49-F238E27FC236}">
                    <a16:creationId xmlns:a16="http://schemas.microsoft.com/office/drawing/2014/main" id="{DDBF2C0E-FF07-8A44-714E-3EA1EB4C1626}"/>
                  </a:ext>
                </a:extLst>
              </p:cNvPr>
              <p:cNvSpPr>
                <a:spLocks noChangeAspect="1" noEditPoints="1"/>
              </p:cNvSpPr>
              <p:nvPr/>
            </p:nvSpPr>
            <p:spPr bwMode="auto">
              <a:xfrm>
                <a:off x="8255596" y="2703423"/>
                <a:ext cx="122040" cy="124149"/>
              </a:xfrm>
              <a:custGeom>
                <a:avLst/>
                <a:gdLst>
                  <a:gd name="T0" fmla="*/ 303 w 303"/>
                  <a:gd name="T1" fmla="*/ 73 h 306"/>
                  <a:gd name="T2" fmla="*/ 232 w 303"/>
                  <a:gd name="T3" fmla="*/ 1 h 306"/>
                  <a:gd name="T4" fmla="*/ 198 w 303"/>
                  <a:gd name="T5" fmla="*/ 0 h 306"/>
                  <a:gd name="T6" fmla="*/ 0 w 303"/>
                  <a:gd name="T7" fmla="*/ 201 h 306"/>
                  <a:gd name="T8" fmla="*/ 0 w 303"/>
                  <a:gd name="T9" fmla="*/ 306 h 306"/>
                  <a:gd name="T10" fmla="*/ 105 w 303"/>
                  <a:gd name="T11" fmla="*/ 306 h 306"/>
                  <a:gd name="T12" fmla="*/ 303 w 303"/>
                  <a:gd name="T13" fmla="*/ 106 h 306"/>
                  <a:gd name="T14" fmla="*/ 303 w 303"/>
                  <a:gd name="T15" fmla="*/ 73 h 306"/>
                  <a:gd name="T16" fmla="*/ 162 w 303"/>
                  <a:gd name="T17" fmla="*/ 79 h 306"/>
                  <a:gd name="T18" fmla="*/ 183 w 303"/>
                  <a:gd name="T19" fmla="*/ 100 h 306"/>
                  <a:gd name="T20" fmla="*/ 82 w 303"/>
                  <a:gd name="T21" fmla="*/ 202 h 306"/>
                  <a:gd name="T22" fmla="*/ 61 w 303"/>
                  <a:gd name="T23" fmla="*/ 181 h 306"/>
                  <a:gd name="T24" fmla="*/ 162 w 303"/>
                  <a:gd name="T25" fmla="*/ 79 h 306"/>
                  <a:gd name="T26" fmla="*/ 93 w 303"/>
                  <a:gd name="T27" fmla="*/ 276 h 306"/>
                  <a:gd name="T28" fmla="*/ 30 w 303"/>
                  <a:gd name="T29" fmla="*/ 276 h 306"/>
                  <a:gd name="T30" fmla="*/ 30 w 303"/>
                  <a:gd name="T31" fmla="*/ 213 h 306"/>
                  <a:gd name="T32" fmla="*/ 40 w 303"/>
                  <a:gd name="T33" fmla="*/ 202 h 306"/>
                  <a:gd name="T34" fmla="*/ 104 w 303"/>
                  <a:gd name="T35" fmla="*/ 266 h 306"/>
                  <a:gd name="T36" fmla="*/ 93 w 303"/>
                  <a:gd name="T37" fmla="*/ 276 h 306"/>
                  <a:gd name="T38" fmla="*/ 124 w 303"/>
                  <a:gd name="T39" fmla="*/ 244 h 306"/>
                  <a:gd name="T40" fmla="*/ 103 w 303"/>
                  <a:gd name="T41" fmla="*/ 223 h 306"/>
                  <a:gd name="T42" fmla="*/ 204 w 303"/>
                  <a:gd name="T43" fmla="*/ 121 h 306"/>
                  <a:gd name="T44" fmla="*/ 225 w 303"/>
                  <a:gd name="T45" fmla="*/ 142 h 306"/>
                  <a:gd name="T46" fmla="*/ 124 w 303"/>
                  <a:gd name="T47" fmla="*/ 244 h 306"/>
                  <a:gd name="T48" fmla="*/ 246 w 303"/>
                  <a:gd name="T49" fmla="*/ 122 h 306"/>
                  <a:gd name="T50" fmla="*/ 183 w 303"/>
                  <a:gd name="T51" fmla="*/ 57 h 306"/>
                  <a:gd name="T52" fmla="*/ 211 w 303"/>
                  <a:gd name="T53" fmla="*/ 30 h 306"/>
                  <a:gd name="T54" fmla="*/ 219 w 303"/>
                  <a:gd name="T55" fmla="*/ 30 h 306"/>
                  <a:gd name="T56" fmla="*/ 274 w 303"/>
                  <a:gd name="T57" fmla="*/ 85 h 306"/>
                  <a:gd name="T58" fmla="*/ 274 w 303"/>
                  <a:gd name="T59" fmla="*/ 94 h 306"/>
                  <a:gd name="T60" fmla="*/ 246 w 303"/>
                  <a:gd name="T61" fmla="*/ 1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3" h="306">
                    <a:moveTo>
                      <a:pt x="303" y="73"/>
                    </a:moveTo>
                    <a:lnTo>
                      <a:pt x="232" y="1"/>
                    </a:lnTo>
                    <a:lnTo>
                      <a:pt x="198" y="0"/>
                    </a:lnTo>
                    <a:lnTo>
                      <a:pt x="0" y="201"/>
                    </a:lnTo>
                    <a:lnTo>
                      <a:pt x="0" y="306"/>
                    </a:lnTo>
                    <a:lnTo>
                      <a:pt x="105" y="306"/>
                    </a:lnTo>
                    <a:lnTo>
                      <a:pt x="303" y="106"/>
                    </a:lnTo>
                    <a:lnTo>
                      <a:pt x="303" y="73"/>
                    </a:lnTo>
                    <a:close/>
                    <a:moveTo>
                      <a:pt x="162" y="79"/>
                    </a:moveTo>
                    <a:lnTo>
                      <a:pt x="183" y="100"/>
                    </a:lnTo>
                    <a:lnTo>
                      <a:pt x="82" y="202"/>
                    </a:lnTo>
                    <a:lnTo>
                      <a:pt x="61" y="181"/>
                    </a:lnTo>
                    <a:lnTo>
                      <a:pt x="162" y="79"/>
                    </a:lnTo>
                    <a:close/>
                    <a:moveTo>
                      <a:pt x="93" y="276"/>
                    </a:moveTo>
                    <a:lnTo>
                      <a:pt x="30" y="276"/>
                    </a:lnTo>
                    <a:lnTo>
                      <a:pt x="30" y="213"/>
                    </a:lnTo>
                    <a:lnTo>
                      <a:pt x="40" y="202"/>
                    </a:lnTo>
                    <a:lnTo>
                      <a:pt x="104" y="266"/>
                    </a:lnTo>
                    <a:lnTo>
                      <a:pt x="93" y="276"/>
                    </a:lnTo>
                    <a:close/>
                    <a:moveTo>
                      <a:pt x="124" y="244"/>
                    </a:moveTo>
                    <a:lnTo>
                      <a:pt x="103" y="223"/>
                    </a:lnTo>
                    <a:lnTo>
                      <a:pt x="204" y="121"/>
                    </a:lnTo>
                    <a:lnTo>
                      <a:pt x="225" y="142"/>
                    </a:lnTo>
                    <a:lnTo>
                      <a:pt x="124" y="244"/>
                    </a:lnTo>
                    <a:close/>
                    <a:moveTo>
                      <a:pt x="246" y="122"/>
                    </a:moveTo>
                    <a:lnTo>
                      <a:pt x="183" y="57"/>
                    </a:lnTo>
                    <a:lnTo>
                      <a:pt x="211" y="30"/>
                    </a:lnTo>
                    <a:lnTo>
                      <a:pt x="219" y="30"/>
                    </a:lnTo>
                    <a:lnTo>
                      <a:pt x="274" y="85"/>
                    </a:lnTo>
                    <a:lnTo>
                      <a:pt x="274" y="94"/>
                    </a:lnTo>
                    <a:lnTo>
                      <a:pt x="246"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39D2D1F1-2963-F6B3-9F77-4A3A52555C6A}"/>
                </a:ext>
              </a:extLst>
            </p:cNvPr>
            <p:cNvGrpSpPr>
              <a:grpSpLocks noChangeAspect="1"/>
            </p:cNvGrpSpPr>
            <p:nvPr/>
          </p:nvGrpSpPr>
          <p:grpSpPr>
            <a:xfrm rot="18941905">
              <a:off x="9151826" y="1955491"/>
              <a:ext cx="276369" cy="277200"/>
              <a:chOff x="8204540" y="2924824"/>
              <a:chExt cx="222531" cy="224158"/>
            </a:xfrm>
          </p:grpSpPr>
          <p:sp>
            <p:nvSpPr>
              <p:cNvPr id="79" name="Rectangle 78">
                <a:extLst>
                  <a:ext uri="{FF2B5EF4-FFF2-40B4-BE49-F238E27FC236}">
                    <a16:creationId xmlns:a16="http://schemas.microsoft.com/office/drawing/2014/main" id="{C18E4543-2296-9CF6-94E6-93DF6B326EEC}"/>
                  </a:ext>
                </a:extLst>
              </p:cNvPr>
              <p:cNvSpPr>
                <a:spLocks noChangeAspect="1"/>
              </p:cNvSpPr>
              <p:nvPr/>
            </p:nvSpPr>
            <p:spPr>
              <a:xfrm>
                <a:off x="8204540" y="2924824"/>
                <a:ext cx="222531" cy="224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Freeform 360">
                <a:extLst>
                  <a:ext uri="{FF2B5EF4-FFF2-40B4-BE49-F238E27FC236}">
                    <a16:creationId xmlns:a16="http://schemas.microsoft.com/office/drawing/2014/main" id="{A2E89E3B-E9B3-95E2-4DA2-4B98519F0832}"/>
                  </a:ext>
                </a:extLst>
              </p:cNvPr>
              <p:cNvSpPr>
                <a:spLocks noChangeAspect="1" noEditPoints="1"/>
              </p:cNvSpPr>
              <p:nvPr/>
            </p:nvSpPr>
            <p:spPr bwMode="auto">
              <a:xfrm>
                <a:off x="8251279" y="2980884"/>
                <a:ext cx="137601" cy="121167"/>
              </a:xfrm>
              <a:custGeom>
                <a:avLst/>
                <a:gdLst>
                  <a:gd name="T0" fmla="*/ 249 w 302"/>
                  <a:gd name="T1" fmla="*/ 0 h 264"/>
                  <a:gd name="T2" fmla="*/ 52 w 302"/>
                  <a:gd name="T3" fmla="*/ 0 h 264"/>
                  <a:gd name="T4" fmla="*/ 0 w 302"/>
                  <a:gd name="T5" fmla="*/ 93 h 264"/>
                  <a:gd name="T6" fmla="*/ 131 w 302"/>
                  <a:gd name="T7" fmla="*/ 264 h 264"/>
                  <a:gd name="T8" fmla="*/ 170 w 302"/>
                  <a:gd name="T9" fmla="*/ 264 h 264"/>
                  <a:gd name="T10" fmla="*/ 302 w 302"/>
                  <a:gd name="T11" fmla="*/ 93 h 264"/>
                  <a:gd name="T12" fmla="*/ 249 w 302"/>
                  <a:gd name="T13" fmla="*/ 0 h 264"/>
                  <a:gd name="T14" fmla="*/ 267 w 302"/>
                  <a:gd name="T15" fmla="*/ 80 h 264"/>
                  <a:gd name="T16" fmla="*/ 217 w 302"/>
                  <a:gd name="T17" fmla="*/ 80 h 264"/>
                  <a:gd name="T18" fmla="*/ 243 w 302"/>
                  <a:gd name="T19" fmla="*/ 37 h 264"/>
                  <a:gd name="T20" fmla="*/ 267 w 302"/>
                  <a:gd name="T21" fmla="*/ 80 h 264"/>
                  <a:gd name="T22" fmla="*/ 220 w 302"/>
                  <a:gd name="T23" fmla="*/ 25 h 264"/>
                  <a:gd name="T24" fmla="*/ 196 w 302"/>
                  <a:gd name="T25" fmla="*/ 67 h 264"/>
                  <a:gd name="T26" fmla="*/ 172 w 302"/>
                  <a:gd name="T27" fmla="*/ 25 h 264"/>
                  <a:gd name="T28" fmla="*/ 220 w 302"/>
                  <a:gd name="T29" fmla="*/ 25 h 264"/>
                  <a:gd name="T30" fmla="*/ 175 w 302"/>
                  <a:gd name="T31" fmla="*/ 80 h 264"/>
                  <a:gd name="T32" fmla="*/ 127 w 302"/>
                  <a:gd name="T33" fmla="*/ 80 h 264"/>
                  <a:gd name="T34" fmla="*/ 151 w 302"/>
                  <a:gd name="T35" fmla="*/ 37 h 264"/>
                  <a:gd name="T36" fmla="*/ 175 w 302"/>
                  <a:gd name="T37" fmla="*/ 80 h 264"/>
                  <a:gd name="T38" fmla="*/ 129 w 302"/>
                  <a:gd name="T39" fmla="*/ 25 h 264"/>
                  <a:gd name="T40" fmla="*/ 105 w 302"/>
                  <a:gd name="T41" fmla="*/ 67 h 264"/>
                  <a:gd name="T42" fmla="*/ 81 w 302"/>
                  <a:gd name="T43" fmla="*/ 25 h 264"/>
                  <a:gd name="T44" fmla="*/ 129 w 302"/>
                  <a:gd name="T45" fmla="*/ 25 h 264"/>
                  <a:gd name="T46" fmla="*/ 60 w 302"/>
                  <a:gd name="T47" fmla="*/ 37 h 264"/>
                  <a:gd name="T48" fmla="*/ 84 w 302"/>
                  <a:gd name="T49" fmla="*/ 80 h 264"/>
                  <a:gd name="T50" fmla="*/ 36 w 302"/>
                  <a:gd name="T51" fmla="*/ 80 h 264"/>
                  <a:gd name="T52" fmla="*/ 60 w 302"/>
                  <a:gd name="T53" fmla="*/ 37 h 264"/>
                  <a:gd name="T54" fmla="*/ 37 w 302"/>
                  <a:gd name="T55" fmla="*/ 104 h 264"/>
                  <a:gd name="T56" fmla="*/ 95 w 302"/>
                  <a:gd name="T57" fmla="*/ 104 h 264"/>
                  <a:gd name="T58" fmla="*/ 129 w 302"/>
                  <a:gd name="T59" fmla="*/ 214 h 264"/>
                  <a:gd name="T60" fmla="*/ 37 w 302"/>
                  <a:gd name="T61" fmla="*/ 104 h 264"/>
                  <a:gd name="T62" fmla="*/ 151 w 302"/>
                  <a:gd name="T63" fmla="*/ 197 h 264"/>
                  <a:gd name="T64" fmla="*/ 121 w 302"/>
                  <a:gd name="T65" fmla="*/ 104 h 264"/>
                  <a:gd name="T66" fmla="*/ 181 w 302"/>
                  <a:gd name="T67" fmla="*/ 104 h 264"/>
                  <a:gd name="T68" fmla="*/ 151 w 302"/>
                  <a:gd name="T69" fmla="*/ 197 h 264"/>
                  <a:gd name="T70" fmla="*/ 172 w 302"/>
                  <a:gd name="T71" fmla="*/ 214 h 264"/>
                  <a:gd name="T72" fmla="*/ 206 w 302"/>
                  <a:gd name="T73" fmla="*/ 104 h 264"/>
                  <a:gd name="T74" fmla="*/ 266 w 302"/>
                  <a:gd name="T75" fmla="*/ 104 h 264"/>
                  <a:gd name="T76" fmla="*/ 172 w 302"/>
                  <a:gd name="T77" fmla="*/ 21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2" h="264">
                    <a:moveTo>
                      <a:pt x="249" y="0"/>
                    </a:moveTo>
                    <a:lnTo>
                      <a:pt x="52" y="0"/>
                    </a:lnTo>
                    <a:lnTo>
                      <a:pt x="0" y="93"/>
                    </a:lnTo>
                    <a:lnTo>
                      <a:pt x="131" y="264"/>
                    </a:lnTo>
                    <a:lnTo>
                      <a:pt x="170" y="264"/>
                    </a:lnTo>
                    <a:lnTo>
                      <a:pt x="302" y="93"/>
                    </a:lnTo>
                    <a:lnTo>
                      <a:pt x="249" y="0"/>
                    </a:lnTo>
                    <a:close/>
                    <a:moveTo>
                      <a:pt x="267" y="80"/>
                    </a:moveTo>
                    <a:lnTo>
                      <a:pt x="217" y="80"/>
                    </a:lnTo>
                    <a:lnTo>
                      <a:pt x="243" y="37"/>
                    </a:lnTo>
                    <a:lnTo>
                      <a:pt x="267" y="80"/>
                    </a:lnTo>
                    <a:close/>
                    <a:moveTo>
                      <a:pt x="220" y="25"/>
                    </a:moveTo>
                    <a:lnTo>
                      <a:pt x="196" y="67"/>
                    </a:lnTo>
                    <a:lnTo>
                      <a:pt x="172" y="25"/>
                    </a:lnTo>
                    <a:lnTo>
                      <a:pt x="220" y="25"/>
                    </a:lnTo>
                    <a:close/>
                    <a:moveTo>
                      <a:pt x="175" y="80"/>
                    </a:moveTo>
                    <a:lnTo>
                      <a:pt x="127" y="80"/>
                    </a:lnTo>
                    <a:lnTo>
                      <a:pt x="151" y="37"/>
                    </a:lnTo>
                    <a:lnTo>
                      <a:pt x="175" y="80"/>
                    </a:lnTo>
                    <a:close/>
                    <a:moveTo>
                      <a:pt x="129" y="25"/>
                    </a:moveTo>
                    <a:lnTo>
                      <a:pt x="105" y="67"/>
                    </a:lnTo>
                    <a:lnTo>
                      <a:pt x="81" y="25"/>
                    </a:lnTo>
                    <a:lnTo>
                      <a:pt x="129" y="25"/>
                    </a:lnTo>
                    <a:close/>
                    <a:moveTo>
                      <a:pt x="60" y="37"/>
                    </a:moveTo>
                    <a:lnTo>
                      <a:pt x="84" y="80"/>
                    </a:lnTo>
                    <a:lnTo>
                      <a:pt x="36" y="80"/>
                    </a:lnTo>
                    <a:lnTo>
                      <a:pt x="60" y="37"/>
                    </a:lnTo>
                    <a:close/>
                    <a:moveTo>
                      <a:pt x="37" y="104"/>
                    </a:moveTo>
                    <a:lnTo>
                      <a:pt x="95" y="104"/>
                    </a:lnTo>
                    <a:lnTo>
                      <a:pt x="129" y="214"/>
                    </a:lnTo>
                    <a:lnTo>
                      <a:pt x="37" y="104"/>
                    </a:lnTo>
                    <a:close/>
                    <a:moveTo>
                      <a:pt x="151" y="197"/>
                    </a:moveTo>
                    <a:lnTo>
                      <a:pt x="121" y="104"/>
                    </a:lnTo>
                    <a:lnTo>
                      <a:pt x="181" y="104"/>
                    </a:lnTo>
                    <a:lnTo>
                      <a:pt x="151" y="197"/>
                    </a:lnTo>
                    <a:close/>
                    <a:moveTo>
                      <a:pt x="172" y="214"/>
                    </a:moveTo>
                    <a:lnTo>
                      <a:pt x="206" y="104"/>
                    </a:lnTo>
                    <a:lnTo>
                      <a:pt x="266" y="104"/>
                    </a:lnTo>
                    <a:lnTo>
                      <a:pt x="172" y="2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3" name="Group 22">
              <a:extLst>
                <a:ext uri="{FF2B5EF4-FFF2-40B4-BE49-F238E27FC236}">
                  <a16:creationId xmlns:a16="http://schemas.microsoft.com/office/drawing/2014/main" id="{DB07A8EE-6C11-C253-2799-921B0189FD9C}"/>
                </a:ext>
              </a:extLst>
            </p:cNvPr>
            <p:cNvGrpSpPr>
              <a:grpSpLocks noChangeAspect="1"/>
            </p:cNvGrpSpPr>
            <p:nvPr/>
          </p:nvGrpSpPr>
          <p:grpSpPr>
            <a:xfrm rot="-720000">
              <a:off x="9645794" y="2916554"/>
              <a:ext cx="276369" cy="277200"/>
              <a:chOff x="8204540" y="3468760"/>
              <a:chExt cx="222531" cy="224158"/>
            </a:xfrm>
          </p:grpSpPr>
          <p:sp>
            <p:nvSpPr>
              <p:cNvPr id="77" name="Rectangle 76">
                <a:extLst>
                  <a:ext uri="{FF2B5EF4-FFF2-40B4-BE49-F238E27FC236}">
                    <a16:creationId xmlns:a16="http://schemas.microsoft.com/office/drawing/2014/main" id="{F2DEA50C-7C3C-8801-F1B4-26517BE9D5F7}"/>
                  </a:ext>
                </a:extLst>
              </p:cNvPr>
              <p:cNvSpPr>
                <a:spLocks noChangeAspect="1"/>
              </p:cNvSpPr>
              <p:nvPr/>
            </p:nvSpPr>
            <p:spPr>
              <a:xfrm>
                <a:off x="8204540" y="3468760"/>
                <a:ext cx="222531" cy="224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8" name="Freeform 260">
                <a:extLst>
                  <a:ext uri="{FF2B5EF4-FFF2-40B4-BE49-F238E27FC236}">
                    <a16:creationId xmlns:a16="http://schemas.microsoft.com/office/drawing/2014/main" id="{06FE547A-09D1-6877-B42B-F699EDF08ABC}"/>
                  </a:ext>
                </a:extLst>
              </p:cNvPr>
              <p:cNvSpPr>
                <a:spLocks noChangeAspect="1" noEditPoints="1"/>
              </p:cNvSpPr>
              <p:nvPr/>
            </p:nvSpPr>
            <p:spPr bwMode="auto">
              <a:xfrm>
                <a:off x="8253203" y="3512685"/>
                <a:ext cx="133751" cy="136960"/>
              </a:xfrm>
              <a:custGeom>
                <a:avLst/>
                <a:gdLst>
                  <a:gd name="T0" fmla="*/ 163 w 302"/>
                  <a:gd name="T1" fmla="*/ 59 h 307"/>
                  <a:gd name="T2" fmla="*/ 141 w 302"/>
                  <a:gd name="T3" fmla="*/ 59 h 307"/>
                  <a:gd name="T4" fmla="*/ 116 w 302"/>
                  <a:gd name="T5" fmla="*/ 108 h 307"/>
                  <a:gd name="T6" fmla="*/ 63 w 302"/>
                  <a:gd name="T7" fmla="*/ 116 h 307"/>
                  <a:gd name="T8" fmla="*/ 55 w 302"/>
                  <a:gd name="T9" fmla="*/ 138 h 307"/>
                  <a:gd name="T10" fmla="*/ 94 w 302"/>
                  <a:gd name="T11" fmla="*/ 176 h 307"/>
                  <a:gd name="T12" fmla="*/ 85 w 302"/>
                  <a:gd name="T13" fmla="*/ 230 h 307"/>
                  <a:gd name="T14" fmla="*/ 104 w 302"/>
                  <a:gd name="T15" fmla="*/ 243 h 307"/>
                  <a:gd name="T16" fmla="*/ 151 w 302"/>
                  <a:gd name="T17" fmla="*/ 217 h 307"/>
                  <a:gd name="T18" fmla="*/ 199 w 302"/>
                  <a:gd name="T19" fmla="*/ 243 h 307"/>
                  <a:gd name="T20" fmla="*/ 217 w 302"/>
                  <a:gd name="T21" fmla="*/ 230 h 307"/>
                  <a:gd name="T22" fmla="*/ 209 w 302"/>
                  <a:gd name="T23" fmla="*/ 176 h 307"/>
                  <a:gd name="T24" fmla="*/ 248 w 302"/>
                  <a:gd name="T25" fmla="*/ 138 h 307"/>
                  <a:gd name="T26" fmla="*/ 240 w 302"/>
                  <a:gd name="T27" fmla="*/ 116 h 307"/>
                  <a:gd name="T28" fmla="*/ 187 w 302"/>
                  <a:gd name="T29" fmla="*/ 108 h 307"/>
                  <a:gd name="T30" fmla="*/ 163 w 302"/>
                  <a:gd name="T31" fmla="*/ 59 h 307"/>
                  <a:gd name="T32" fmla="*/ 187 w 302"/>
                  <a:gd name="T33" fmla="*/ 162 h 307"/>
                  <a:gd name="T34" fmla="*/ 183 w 302"/>
                  <a:gd name="T35" fmla="*/ 174 h 307"/>
                  <a:gd name="T36" fmla="*/ 189 w 302"/>
                  <a:gd name="T37" fmla="*/ 209 h 307"/>
                  <a:gd name="T38" fmla="*/ 157 w 302"/>
                  <a:gd name="T39" fmla="*/ 192 h 307"/>
                  <a:gd name="T40" fmla="*/ 146 w 302"/>
                  <a:gd name="T41" fmla="*/ 192 h 307"/>
                  <a:gd name="T42" fmla="*/ 114 w 302"/>
                  <a:gd name="T43" fmla="*/ 209 h 307"/>
                  <a:gd name="T44" fmla="*/ 121 w 302"/>
                  <a:gd name="T45" fmla="*/ 174 h 307"/>
                  <a:gd name="T46" fmla="*/ 116 w 302"/>
                  <a:gd name="T47" fmla="*/ 162 h 307"/>
                  <a:gd name="T48" fmla="*/ 91 w 302"/>
                  <a:gd name="T49" fmla="*/ 138 h 307"/>
                  <a:gd name="T50" fmla="*/ 127 w 302"/>
                  <a:gd name="T51" fmla="*/ 132 h 307"/>
                  <a:gd name="T52" fmla="*/ 135 w 302"/>
                  <a:gd name="T53" fmla="*/ 125 h 307"/>
                  <a:gd name="T54" fmla="*/ 151 w 302"/>
                  <a:gd name="T55" fmla="*/ 93 h 307"/>
                  <a:gd name="T56" fmla="*/ 167 w 302"/>
                  <a:gd name="T57" fmla="*/ 125 h 307"/>
                  <a:gd name="T58" fmla="*/ 176 w 302"/>
                  <a:gd name="T59" fmla="*/ 132 h 307"/>
                  <a:gd name="T60" fmla="*/ 212 w 302"/>
                  <a:gd name="T61" fmla="*/ 138 h 307"/>
                  <a:gd name="T62" fmla="*/ 187 w 302"/>
                  <a:gd name="T63" fmla="*/ 162 h 307"/>
                  <a:gd name="T64" fmla="*/ 214 w 302"/>
                  <a:gd name="T65" fmla="*/ 0 h 307"/>
                  <a:gd name="T66" fmla="*/ 89 w 302"/>
                  <a:gd name="T67" fmla="*/ 0 h 307"/>
                  <a:gd name="T68" fmla="*/ 0 w 302"/>
                  <a:gd name="T69" fmla="*/ 91 h 307"/>
                  <a:gd name="T70" fmla="*/ 0 w 302"/>
                  <a:gd name="T71" fmla="*/ 217 h 307"/>
                  <a:gd name="T72" fmla="*/ 89 w 302"/>
                  <a:gd name="T73" fmla="*/ 307 h 307"/>
                  <a:gd name="T74" fmla="*/ 214 w 302"/>
                  <a:gd name="T75" fmla="*/ 307 h 307"/>
                  <a:gd name="T76" fmla="*/ 302 w 302"/>
                  <a:gd name="T77" fmla="*/ 217 h 307"/>
                  <a:gd name="T78" fmla="*/ 302 w 302"/>
                  <a:gd name="T79" fmla="*/ 91 h 307"/>
                  <a:gd name="T80" fmla="*/ 214 w 302"/>
                  <a:gd name="T81" fmla="*/ 0 h 307"/>
                  <a:gd name="T82" fmla="*/ 278 w 302"/>
                  <a:gd name="T83" fmla="*/ 207 h 307"/>
                  <a:gd name="T84" fmla="*/ 204 w 302"/>
                  <a:gd name="T85" fmla="*/ 282 h 307"/>
                  <a:gd name="T86" fmla="*/ 100 w 302"/>
                  <a:gd name="T87" fmla="*/ 282 h 307"/>
                  <a:gd name="T88" fmla="*/ 25 w 302"/>
                  <a:gd name="T89" fmla="*/ 207 h 307"/>
                  <a:gd name="T90" fmla="*/ 25 w 302"/>
                  <a:gd name="T91" fmla="*/ 101 h 307"/>
                  <a:gd name="T92" fmla="*/ 100 w 302"/>
                  <a:gd name="T93" fmla="*/ 26 h 307"/>
                  <a:gd name="T94" fmla="*/ 204 w 302"/>
                  <a:gd name="T95" fmla="*/ 26 h 307"/>
                  <a:gd name="T96" fmla="*/ 278 w 302"/>
                  <a:gd name="T97" fmla="*/ 101 h 307"/>
                  <a:gd name="T98" fmla="*/ 278 w 302"/>
                  <a:gd name="T99" fmla="*/ 2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 h="307">
                    <a:moveTo>
                      <a:pt x="163" y="59"/>
                    </a:moveTo>
                    <a:lnTo>
                      <a:pt x="141" y="59"/>
                    </a:lnTo>
                    <a:lnTo>
                      <a:pt x="116" y="108"/>
                    </a:lnTo>
                    <a:lnTo>
                      <a:pt x="63" y="116"/>
                    </a:lnTo>
                    <a:lnTo>
                      <a:pt x="55" y="138"/>
                    </a:lnTo>
                    <a:lnTo>
                      <a:pt x="94" y="176"/>
                    </a:lnTo>
                    <a:lnTo>
                      <a:pt x="85" y="230"/>
                    </a:lnTo>
                    <a:lnTo>
                      <a:pt x="104" y="243"/>
                    </a:lnTo>
                    <a:lnTo>
                      <a:pt x="151" y="217"/>
                    </a:lnTo>
                    <a:lnTo>
                      <a:pt x="199" y="243"/>
                    </a:lnTo>
                    <a:lnTo>
                      <a:pt x="217" y="230"/>
                    </a:lnTo>
                    <a:lnTo>
                      <a:pt x="209" y="176"/>
                    </a:lnTo>
                    <a:lnTo>
                      <a:pt x="248" y="138"/>
                    </a:lnTo>
                    <a:lnTo>
                      <a:pt x="240" y="116"/>
                    </a:lnTo>
                    <a:lnTo>
                      <a:pt x="187" y="108"/>
                    </a:lnTo>
                    <a:lnTo>
                      <a:pt x="163" y="59"/>
                    </a:lnTo>
                    <a:close/>
                    <a:moveTo>
                      <a:pt x="187" y="162"/>
                    </a:moveTo>
                    <a:lnTo>
                      <a:pt x="183" y="174"/>
                    </a:lnTo>
                    <a:lnTo>
                      <a:pt x="189" y="209"/>
                    </a:lnTo>
                    <a:lnTo>
                      <a:pt x="157" y="192"/>
                    </a:lnTo>
                    <a:lnTo>
                      <a:pt x="146" y="192"/>
                    </a:lnTo>
                    <a:lnTo>
                      <a:pt x="114" y="209"/>
                    </a:lnTo>
                    <a:lnTo>
                      <a:pt x="121" y="174"/>
                    </a:lnTo>
                    <a:lnTo>
                      <a:pt x="116" y="162"/>
                    </a:lnTo>
                    <a:lnTo>
                      <a:pt x="91" y="138"/>
                    </a:lnTo>
                    <a:lnTo>
                      <a:pt x="127" y="132"/>
                    </a:lnTo>
                    <a:lnTo>
                      <a:pt x="135" y="125"/>
                    </a:lnTo>
                    <a:lnTo>
                      <a:pt x="151" y="93"/>
                    </a:lnTo>
                    <a:lnTo>
                      <a:pt x="167" y="125"/>
                    </a:lnTo>
                    <a:lnTo>
                      <a:pt x="176" y="132"/>
                    </a:lnTo>
                    <a:lnTo>
                      <a:pt x="212" y="138"/>
                    </a:lnTo>
                    <a:lnTo>
                      <a:pt x="187" y="162"/>
                    </a:lnTo>
                    <a:close/>
                    <a:moveTo>
                      <a:pt x="214" y="0"/>
                    </a:moveTo>
                    <a:lnTo>
                      <a:pt x="89" y="0"/>
                    </a:lnTo>
                    <a:lnTo>
                      <a:pt x="0" y="91"/>
                    </a:lnTo>
                    <a:lnTo>
                      <a:pt x="0" y="217"/>
                    </a:lnTo>
                    <a:lnTo>
                      <a:pt x="89" y="307"/>
                    </a:lnTo>
                    <a:lnTo>
                      <a:pt x="214" y="307"/>
                    </a:lnTo>
                    <a:lnTo>
                      <a:pt x="302" y="217"/>
                    </a:lnTo>
                    <a:lnTo>
                      <a:pt x="302" y="91"/>
                    </a:lnTo>
                    <a:lnTo>
                      <a:pt x="214" y="0"/>
                    </a:lnTo>
                    <a:close/>
                    <a:moveTo>
                      <a:pt x="278" y="207"/>
                    </a:moveTo>
                    <a:lnTo>
                      <a:pt x="204" y="282"/>
                    </a:lnTo>
                    <a:lnTo>
                      <a:pt x="100" y="282"/>
                    </a:lnTo>
                    <a:lnTo>
                      <a:pt x="25" y="207"/>
                    </a:lnTo>
                    <a:lnTo>
                      <a:pt x="25" y="101"/>
                    </a:lnTo>
                    <a:lnTo>
                      <a:pt x="100" y="26"/>
                    </a:lnTo>
                    <a:lnTo>
                      <a:pt x="204" y="26"/>
                    </a:lnTo>
                    <a:lnTo>
                      <a:pt x="278" y="101"/>
                    </a:lnTo>
                    <a:lnTo>
                      <a:pt x="278"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4" name="Group 23">
              <a:extLst>
                <a:ext uri="{FF2B5EF4-FFF2-40B4-BE49-F238E27FC236}">
                  <a16:creationId xmlns:a16="http://schemas.microsoft.com/office/drawing/2014/main" id="{C6C84246-DAAF-A553-9F95-B95D6055F9D7}"/>
                </a:ext>
              </a:extLst>
            </p:cNvPr>
            <p:cNvGrpSpPr/>
            <p:nvPr/>
          </p:nvGrpSpPr>
          <p:grpSpPr>
            <a:xfrm rot="320689">
              <a:off x="9683762" y="3454965"/>
              <a:ext cx="276441" cy="277272"/>
              <a:chOff x="8204540" y="3740729"/>
              <a:chExt cx="222531" cy="224158"/>
            </a:xfrm>
          </p:grpSpPr>
          <p:sp>
            <p:nvSpPr>
              <p:cNvPr id="75" name="Rectangle 74">
                <a:extLst>
                  <a:ext uri="{FF2B5EF4-FFF2-40B4-BE49-F238E27FC236}">
                    <a16:creationId xmlns:a16="http://schemas.microsoft.com/office/drawing/2014/main" id="{2A7AC2F7-E618-F69F-16E3-02FFA3585FBA}"/>
                  </a:ext>
                </a:extLst>
              </p:cNvPr>
              <p:cNvSpPr>
                <a:spLocks noChangeAspect="1"/>
              </p:cNvSpPr>
              <p:nvPr/>
            </p:nvSpPr>
            <p:spPr>
              <a:xfrm>
                <a:off x="8204540" y="3740729"/>
                <a:ext cx="222531" cy="224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6" name="Freeform 279">
                <a:extLst>
                  <a:ext uri="{FF2B5EF4-FFF2-40B4-BE49-F238E27FC236}">
                    <a16:creationId xmlns:a16="http://schemas.microsoft.com/office/drawing/2014/main" id="{32BBE01B-FC6F-9642-3DD1-62FF59085FC0}"/>
                  </a:ext>
                </a:extLst>
              </p:cNvPr>
              <p:cNvSpPr>
                <a:spLocks noChangeAspect="1" noEditPoints="1"/>
              </p:cNvSpPr>
              <p:nvPr/>
            </p:nvSpPr>
            <p:spPr bwMode="auto">
              <a:xfrm>
                <a:off x="8261390" y="3785878"/>
                <a:ext cx="119334" cy="140394"/>
              </a:xfrm>
              <a:custGeom>
                <a:avLst/>
                <a:gdLst>
                  <a:gd name="T0" fmla="*/ 131 w 262"/>
                  <a:gd name="T1" fmla="*/ 0 h 306"/>
                  <a:gd name="T2" fmla="*/ 0 w 262"/>
                  <a:gd name="T3" fmla="*/ 76 h 306"/>
                  <a:gd name="T4" fmla="*/ 0 w 262"/>
                  <a:gd name="T5" fmla="*/ 230 h 306"/>
                  <a:gd name="T6" fmla="*/ 131 w 262"/>
                  <a:gd name="T7" fmla="*/ 306 h 306"/>
                  <a:gd name="T8" fmla="*/ 262 w 262"/>
                  <a:gd name="T9" fmla="*/ 230 h 306"/>
                  <a:gd name="T10" fmla="*/ 262 w 262"/>
                  <a:gd name="T11" fmla="*/ 76 h 306"/>
                  <a:gd name="T12" fmla="*/ 131 w 262"/>
                  <a:gd name="T13" fmla="*/ 0 h 306"/>
                  <a:gd name="T14" fmla="*/ 131 w 262"/>
                  <a:gd name="T15" fmla="*/ 31 h 306"/>
                  <a:gd name="T16" fmla="*/ 223 w 262"/>
                  <a:gd name="T17" fmla="*/ 84 h 306"/>
                  <a:gd name="T18" fmla="*/ 190 w 262"/>
                  <a:gd name="T19" fmla="*/ 104 h 306"/>
                  <a:gd name="T20" fmla="*/ 101 w 262"/>
                  <a:gd name="T21" fmla="*/ 49 h 306"/>
                  <a:gd name="T22" fmla="*/ 131 w 262"/>
                  <a:gd name="T23" fmla="*/ 31 h 306"/>
                  <a:gd name="T24" fmla="*/ 117 w 262"/>
                  <a:gd name="T25" fmla="*/ 269 h 306"/>
                  <a:gd name="T26" fmla="*/ 26 w 262"/>
                  <a:gd name="T27" fmla="*/ 215 h 306"/>
                  <a:gd name="T28" fmla="*/ 26 w 262"/>
                  <a:gd name="T29" fmla="*/ 107 h 306"/>
                  <a:gd name="T30" fmla="*/ 117 w 262"/>
                  <a:gd name="T31" fmla="*/ 160 h 306"/>
                  <a:gd name="T32" fmla="*/ 117 w 262"/>
                  <a:gd name="T33" fmla="*/ 269 h 306"/>
                  <a:gd name="T34" fmla="*/ 39 w 262"/>
                  <a:gd name="T35" fmla="*/ 84 h 306"/>
                  <a:gd name="T36" fmla="*/ 74 w 262"/>
                  <a:gd name="T37" fmla="*/ 64 h 306"/>
                  <a:gd name="T38" fmla="*/ 165 w 262"/>
                  <a:gd name="T39" fmla="*/ 119 h 306"/>
                  <a:gd name="T40" fmla="*/ 131 w 262"/>
                  <a:gd name="T41" fmla="*/ 138 h 306"/>
                  <a:gd name="T42" fmla="*/ 39 w 262"/>
                  <a:gd name="T43" fmla="*/ 84 h 306"/>
                  <a:gd name="T44" fmla="*/ 236 w 262"/>
                  <a:gd name="T45" fmla="*/ 215 h 306"/>
                  <a:gd name="T46" fmla="*/ 144 w 262"/>
                  <a:gd name="T47" fmla="*/ 269 h 306"/>
                  <a:gd name="T48" fmla="*/ 144 w 262"/>
                  <a:gd name="T49" fmla="*/ 160 h 306"/>
                  <a:gd name="T50" fmla="*/ 236 w 262"/>
                  <a:gd name="T51" fmla="*/ 107 h 306"/>
                  <a:gd name="T52" fmla="*/ 236 w 262"/>
                  <a:gd name="T53" fmla="*/ 215 h 306"/>
                  <a:gd name="T54" fmla="*/ 91 w 262"/>
                  <a:gd name="T55" fmla="*/ 222 h 306"/>
                  <a:gd name="T56" fmla="*/ 52 w 262"/>
                  <a:gd name="T57" fmla="*/ 199 h 306"/>
                  <a:gd name="T58" fmla="*/ 52 w 262"/>
                  <a:gd name="T59" fmla="*/ 154 h 306"/>
                  <a:gd name="T60" fmla="*/ 91 w 262"/>
                  <a:gd name="T61" fmla="*/ 176 h 306"/>
                  <a:gd name="T62" fmla="*/ 91 w 262"/>
                  <a:gd name="T63" fmla="*/ 2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131" y="0"/>
                    </a:moveTo>
                    <a:lnTo>
                      <a:pt x="0" y="76"/>
                    </a:lnTo>
                    <a:lnTo>
                      <a:pt x="0" y="230"/>
                    </a:lnTo>
                    <a:lnTo>
                      <a:pt x="131" y="306"/>
                    </a:lnTo>
                    <a:lnTo>
                      <a:pt x="262" y="230"/>
                    </a:lnTo>
                    <a:lnTo>
                      <a:pt x="262" y="76"/>
                    </a:lnTo>
                    <a:lnTo>
                      <a:pt x="131" y="0"/>
                    </a:lnTo>
                    <a:close/>
                    <a:moveTo>
                      <a:pt x="131" y="31"/>
                    </a:moveTo>
                    <a:lnTo>
                      <a:pt x="223" y="84"/>
                    </a:lnTo>
                    <a:lnTo>
                      <a:pt x="190" y="104"/>
                    </a:lnTo>
                    <a:lnTo>
                      <a:pt x="101" y="49"/>
                    </a:lnTo>
                    <a:lnTo>
                      <a:pt x="131" y="31"/>
                    </a:lnTo>
                    <a:close/>
                    <a:moveTo>
                      <a:pt x="117" y="269"/>
                    </a:moveTo>
                    <a:lnTo>
                      <a:pt x="26" y="215"/>
                    </a:lnTo>
                    <a:lnTo>
                      <a:pt x="26" y="107"/>
                    </a:lnTo>
                    <a:lnTo>
                      <a:pt x="117" y="160"/>
                    </a:lnTo>
                    <a:lnTo>
                      <a:pt x="117" y="269"/>
                    </a:lnTo>
                    <a:close/>
                    <a:moveTo>
                      <a:pt x="39" y="84"/>
                    </a:moveTo>
                    <a:lnTo>
                      <a:pt x="74" y="64"/>
                    </a:lnTo>
                    <a:lnTo>
                      <a:pt x="165" y="119"/>
                    </a:lnTo>
                    <a:lnTo>
                      <a:pt x="131" y="138"/>
                    </a:lnTo>
                    <a:lnTo>
                      <a:pt x="39" y="84"/>
                    </a:lnTo>
                    <a:close/>
                    <a:moveTo>
                      <a:pt x="236" y="215"/>
                    </a:moveTo>
                    <a:lnTo>
                      <a:pt x="144" y="269"/>
                    </a:lnTo>
                    <a:lnTo>
                      <a:pt x="144" y="160"/>
                    </a:lnTo>
                    <a:lnTo>
                      <a:pt x="236" y="107"/>
                    </a:lnTo>
                    <a:lnTo>
                      <a:pt x="236" y="215"/>
                    </a:lnTo>
                    <a:close/>
                    <a:moveTo>
                      <a:pt x="91" y="222"/>
                    </a:moveTo>
                    <a:lnTo>
                      <a:pt x="52" y="199"/>
                    </a:lnTo>
                    <a:lnTo>
                      <a:pt x="52" y="154"/>
                    </a:lnTo>
                    <a:lnTo>
                      <a:pt x="91" y="176"/>
                    </a:lnTo>
                    <a:lnTo>
                      <a:pt x="9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05A976EC-D017-FA40-41AD-8A4BF3198040}"/>
                </a:ext>
              </a:extLst>
            </p:cNvPr>
            <p:cNvGrpSpPr>
              <a:grpSpLocks noChangeAspect="1"/>
            </p:cNvGrpSpPr>
            <p:nvPr/>
          </p:nvGrpSpPr>
          <p:grpSpPr>
            <a:xfrm rot="20680804">
              <a:off x="7156423" y="1397674"/>
              <a:ext cx="275484" cy="277200"/>
              <a:chOff x="3655521" y="3236087"/>
              <a:chExt cx="221818" cy="221817"/>
            </a:xfrm>
          </p:grpSpPr>
          <p:sp>
            <p:nvSpPr>
              <p:cNvPr id="73" name="Rectangle 72">
                <a:extLst>
                  <a:ext uri="{FF2B5EF4-FFF2-40B4-BE49-F238E27FC236}">
                    <a16:creationId xmlns:a16="http://schemas.microsoft.com/office/drawing/2014/main" id="{B46AC7C9-F723-4381-0591-BB9EBB13A2E2}"/>
                  </a:ext>
                </a:extLst>
              </p:cNvPr>
              <p:cNvSpPr>
                <a:spLocks noChangeAspect="1"/>
              </p:cNvSpPr>
              <p:nvPr/>
            </p:nvSpPr>
            <p:spPr>
              <a:xfrm flipH="1">
                <a:off x="3655521" y="3236087"/>
                <a:ext cx="221818" cy="22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Freeform 262">
                <a:extLst>
                  <a:ext uri="{FF2B5EF4-FFF2-40B4-BE49-F238E27FC236}">
                    <a16:creationId xmlns:a16="http://schemas.microsoft.com/office/drawing/2014/main" id="{AD21FEA3-1271-C166-071F-A7B6BAE8D0C8}"/>
                  </a:ext>
                </a:extLst>
              </p:cNvPr>
              <p:cNvSpPr>
                <a:spLocks noChangeAspect="1" noEditPoints="1"/>
              </p:cNvSpPr>
              <p:nvPr/>
            </p:nvSpPr>
            <p:spPr bwMode="auto">
              <a:xfrm flipH="1">
                <a:off x="3699028" y="3274274"/>
                <a:ext cx="136285" cy="138084"/>
              </a:xfrm>
              <a:custGeom>
                <a:avLst/>
                <a:gdLst>
                  <a:gd name="T0" fmla="*/ 105 w 303"/>
                  <a:gd name="T1" fmla="*/ 115 h 307"/>
                  <a:gd name="T2" fmla="*/ 139 w 303"/>
                  <a:gd name="T3" fmla="*/ 82 h 307"/>
                  <a:gd name="T4" fmla="*/ 139 w 303"/>
                  <a:gd name="T5" fmla="*/ 34 h 307"/>
                  <a:gd name="T6" fmla="*/ 105 w 303"/>
                  <a:gd name="T7" fmla="*/ 0 h 307"/>
                  <a:gd name="T8" fmla="*/ 58 w 303"/>
                  <a:gd name="T9" fmla="*/ 0 h 307"/>
                  <a:gd name="T10" fmla="*/ 25 w 303"/>
                  <a:gd name="T11" fmla="*/ 34 h 307"/>
                  <a:gd name="T12" fmla="*/ 25 w 303"/>
                  <a:gd name="T13" fmla="*/ 82 h 307"/>
                  <a:gd name="T14" fmla="*/ 58 w 303"/>
                  <a:gd name="T15" fmla="*/ 115 h 307"/>
                  <a:gd name="T16" fmla="*/ 105 w 303"/>
                  <a:gd name="T17" fmla="*/ 115 h 307"/>
                  <a:gd name="T18" fmla="*/ 51 w 303"/>
                  <a:gd name="T19" fmla="*/ 45 h 307"/>
                  <a:gd name="T20" fmla="*/ 68 w 303"/>
                  <a:gd name="T21" fmla="*/ 26 h 307"/>
                  <a:gd name="T22" fmla="*/ 95 w 303"/>
                  <a:gd name="T23" fmla="*/ 26 h 307"/>
                  <a:gd name="T24" fmla="*/ 114 w 303"/>
                  <a:gd name="T25" fmla="*/ 45 h 307"/>
                  <a:gd name="T26" fmla="*/ 114 w 303"/>
                  <a:gd name="T27" fmla="*/ 72 h 307"/>
                  <a:gd name="T28" fmla="*/ 95 w 303"/>
                  <a:gd name="T29" fmla="*/ 90 h 307"/>
                  <a:gd name="T30" fmla="*/ 68 w 303"/>
                  <a:gd name="T31" fmla="*/ 90 h 307"/>
                  <a:gd name="T32" fmla="*/ 51 w 303"/>
                  <a:gd name="T33" fmla="*/ 72 h 307"/>
                  <a:gd name="T34" fmla="*/ 51 w 303"/>
                  <a:gd name="T35" fmla="*/ 45 h 307"/>
                  <a:gd name="T36" fmla="*/ 244 w 303"/>
                  <a:gd name="T37" fmla="*/ 154 h 307"/>
                  <a:gd name="T38" fmla="*/ 278 w 303"/>
                  <a:gd name="T39" fmla="*/ 121 h 307"/>
                  <a:gd name="T40" fmla="*/ 278 w 303"/>
                  <a:gd name="T41" fmla="*/ 73 h 307"/>
                  <a:gd name="T42" fmla="*/ 244 w 303"/>
                  <a:gd name="T43" fmla="*/ 39 h 307"/>
                  <a:gd name="T44" fmla="*/ 197 w 303"/>
                  <a:gd name="T45" fmla="*/ 39 h 307"/>
                  <a:gd name="T46" fmla="*/ 164 w 303"/>
                  <a:gd name="T47" fmla="*/ 73 h 307"/>
                  <a:gd name="T48" fmla="*/ 164 w 303"/>
                  <a:gd name="T49" fmla="*/ 121 h 307"/>
                  <a:gd name="T50" fmla="*/ 197 w 303"/>
                  <a:gd name="T51" fmla="*/ 154 h 307"/>
                  <a:gd name="T52" fmla="*/ 244 w 303"/>
                  <a:gd name="T53" fmla="*/ 154 h 307"/>
                  <a:gd name="T54" fmla="*/ 189 w 303"/>
                  <a:gd name="T55" fmla="*/ 83 h 307"/>
                  <a:gd name="T56" fmla="*/ 207 w 303"/>
                  <a:gd name="T57" fmla="*/ 64 h 307"/>
                  <a:gd name="T58" fmla="*/ 233 w 303"/>
                  <a:gd name="T59" fmla="*/ 64 h 307"/>
                  <a:gd name="T60" fmla="*/ 252 w 303"/>
                  <a:gd name="T61" fmla="*/ 83 h 307"/>
                  <a:gd name="T62" fmla="*/ 252 w 303"/>
                  <a:gd name="T63" fmla="*/ 110 h 307"/>
                  <a:gd name="T64" fmla="*/ 233 w 303"/>
                  <a:gd name="T65" fmla="*/ 128 h 307"/>
                  <a:gd name="T66" fmla="*/ 207 w 303"/>
                  <a:gd name="T67" fmla="*/ 128 h 307"/>
                  <a:gd name="T68" fmla="*/ 189 w 303"/>
                  <a:gd name="T69" fmla="*/ 110 h 307"/>
                  <a:gd name="T70" fmla="*/ 189 w 303"/>
                  <a:gd name="T71" fmla="*/ 83 h 307"/>
                  <a:gd name="T72" fmla="*/ 283 w 303"/>
                  <a:gd name="T73" fmla="*/ 179 h 307"/>
                  <a:gd name="T74" fmla="*/ 164 w 303"/>
                  <a:gd name="T75" fmla="*/ 179 h 307"/>
                  <a:gd name="T76" fmla="*/ 164 w 303"/>
                  <a:gd name="T77" fmla="*/ 161 h 307"/>
                  <a:gd name="T78" fmla="*/ 144 w 303"/>
                  <a:gd name="T79" fmla="*/ 141 h 307"/>
                  <a:gd name="T80" fmla="*/ 20 w 303"/>
                  <a:gd name="T81" fmla="*/ 141 h 307"/>
                  <a:gd name="T82" fmla="*/ 0 w 303"/>
                  <a:gd name="T83" fmla="*/ 162 h 307"/>
                  <a:gd name="T84" fmla="*/ 0 w 303"/>
                  <a:gd name="T85" fmla="*/ 307 h 307"/>
                  <a:gd name="T86" fmla="*/ 139 w 303"/>
                  <a:gd name="T87" fmla="*/ 307 h 307"/>
                  <a:gd name="T88" fmla="*/ 164 w 303"/>
                  <a:gd name="T89" fmla="*/ 307 h 307"/>
                  <a:gd name="T90" fmla="*/ 303 w 303"/>
                  <a:gd name="T91" fmla="*/ 307 h 307"/>
                  <a:gd name="T92" fmla="*/ 303 w 303"/>
                  <a:gd name="T93" fmla="*/ 199 h 307"/>
                  <a:gd name="T94" fmla="*/ 283 w 303"/>
                  <a:gd name="T95" fmla="*/ 179 h 307"/>
                  <a:gd name="T96" fmla="*/ 139 w 303"/>
                  <a:gd name="T97" fmla="*/ 200 h 307"/>
                  <a:gd name="T98" fmla="*/ 139 w 303"/>
                  <a:gd name="T99" fmla="*/ 282 h 307"/>
                  <a:gd name="T100" fmla="*/ 25 w 303"/>
                  <a:gd name="T101" fmla="*/ 282 h 307"/>
                  <a:gd name="T102" fmla="*/ 25 w 303"/>
                  <a:gd name="T103" fmla="*/ 173 h 307"/>
                  <a:gd name="T104" fmla="*/ 31 w 303"/>
                  <a:gd name="T105" fmla="*/ 166 h 307"/>
                  <a:gd name="T106" fmla="*/ 134 w 303"/>
                  <a:gd name="T107" fmla="*/ 166 h 307"/>
                  <a:gd name="T108" fmla="*/ 139 w 303"/>
                  <a:gd name="T109" fmla="*/ 172 h 307"/>
                  <a:gd name="T110" fmla="*/ 139 w 303"/>
                  <a:gd name="T111" fmla="*/ 200 h 307"/>
                  <a:gd name="T112" fmla="*/ 278 w 303"/>
                  <a:gd name="T113" fmla="*/ 282 h 307"/>
                  <a:gd name="T114" fmla="*/ 164 w 303"/>
                  <a:gd name="T115" fmla="*/ 282 h 307"/>
                  <a:gd name="T116" fmla="*/ 164 w 303"/>
                  <a:gd name="T117" fmla="*/ 211 h 307"/>
                  <a:gd name="T118" fmla="*/ 169 w 303"/>
                  <a:gd name="T119" fmla="*/ 205 h 307"/>
                  <a:gd name="T120" fmla="*/ 272 w 303"/>
                  <a:gd name="T121" fmla="*/ 205 h 307"/>
                  <a:gd name="T122" fmla="*/ 278 w 303"/>
                  <a:gd name="T123" fmla="*/ 210 h 307"/>
                  <a:gd name="T124" fmla="*/ 278 w 303"/>
                  <a:gd name="T125"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307">
                    <a:moveTo>
                      <a:pt x="105" y="115"/>
                    </a:moveTo>
                    <a:lnTo>
                      <a:pt x="139" y="82"/>
                    </a:lnTo>
                    <a:lnTo>
                      <a:pt x="139" y="34"/>
                    </a:lnTo>
                    <a:lnTo>
                      <a:pt x="105" y="0"/>
                    </a:lnTo>
                    <a:lnTo>
                      <a:pt x="58" y="0"/>
                    </a:lnTo>
                    <a:lnTo>
                      <a:pt x="25" y="34"/>
                    </a:lnTo>
                    <a:lnTo>
                      <a:pt x="25" y="82"/>
                    </a:lnTo>
                    <a:lnTo>
                      <a:pt x="58" y="115"/>
                    </a:lnTo>
                    <a:lnTo>
                      <a:pt x="105" y="115"/>
                    </a:lnTo>
                    <a:close/>
                    <a:moveTo>
                      <a:pt x="51" y="45"/>
                    </a:moveTo>
                    <a:lnTo>
                      <a:pt x="68" y="26"/>
                    </a:lnTo>
                    <a:lnTo>
                      <a:pt x="95" y="26"/>
                    </a:lnTo>
                    <a:lnTo>
                      <a:pt x="114" y="45"/>
                    </a:lnTo>
                    <a:lnTo>
                      <a:pt x="114" y="72"/>
                    </a:lnTo>
                    <a:lnTo>
                      <a:pt x="95" y="90"/>
                    </a:lnTo>
                    <a:lnTo>
                      <a:pt x="68" y="90"/>
                    </a:lnTo>
                    <a:lnTo>
                      <a:pt x="51" y="72"/>
                    </a:lnTo>
                    <a:lnTo>
                      <a:pt x="51" y="45"/>
                    </a:lnTo>
                    <a:close/>
                    <a:moveTo>
                      <a:pt x="244" y="154"/>
                    </a:moveTo>
                    <a:lnTo>
                      <a:pt x="278" y="121"/>
                    </a:lnTo>
                    <a:lnTo>
                      <a:pt x="278" y="73"/>
                    </a:lnTo>
                    <a:lnTo>
                      <a:pt x="244" y="39"/>
                    </a:lnTo>
                    <a:lnTo>
                      <a:pt x="197" y="39"/>
                    </a:lnTo>
                    <a:lnTo>
                      <a:pt x="164" y="73"/>
                    </a:lnTo>
                    <a:lnTo>
                      <a:pt x="164" y="121"/>
                    </a:lnTo>
                    <a:lnTo>
                      <a:pt x="197" y="154"/>
                    </a:lnTo>
                    <a:lnTo>
                      <a:pt x="244" y="154"/>
                    </a:lnTo>
                    <a:close/>
                    <a:moveTo>
                      <a:pt x="189" y="83"/>
                    </a:moveTo>
                    <a:lnTo>
                      <a:pt x="207" y="64"/>
                    </a:lnTo>
                    <a:lnTo>
                      <a:pt x="233" y="64"/>
                    </a:lnTo>
                    <a:lnTo>
                      <a:pt x="252" y="83"/>
                    </a:lnTo>
                    <a:lnTo>
                      <a:pt x="252" y="110"/>
                    </a:lnTo>
                    <a:lnTo>
                      <a:pt x="233" y="128"/>
                    </a:lnTo>
                    <a:lnTo>
                      <a:pt x="207" y="128"/>
                    </a:lnTo>
                    <a:lnTo>
                      <a:pt x="189" y="110"/>
                    </a:lnTo>
                    <a:lnTo>
                      <a:pt x="189" y="83"/>
                    </a:lnTo>
                    <a:close/>
                    <a:moveTo>
                      <a:pt x="283" y="179"/>
                    </a:moveTo>
                    <a:lnTo>
                      <a:pt x="164" y="179"/>
                    </a:lnTo>
                    <a:lnTo>
                      <a:pt x="164" y="161"/>
                    </a:lnTo>
                    <a:lnTo>
                      <a:pt x="144" y="141"/>
                    </a:lnTo>
                    <a:lnTo>
                      <a:pt x="20" y="141"/>
                    </a:lnTo>
                    <a:lnTo>
                      <a:pt x="0" y="162"/>
                    </a:lnTo>
                    <a:lnTo>
                      <a:pt x="0" y="307"/>
                    </a:lnTo>
                    <a:lnTo>
                      <a:pt x="139" y="307"/>
                    </a:lnTo>
                    <a:lnTo>
                      <a:pt x="164" y="307"/>
                    </a:lnTo>
                    <a:lnTo>
                      <a:pt x="303" y="307"/>
                    </a:lnTo>
                    <a:lnTo>
                      <a:pt x="303" y="199"/>
                    </a:lnTo>
                    <a:lnTo>
                      <a:pt x="283" y="179"/>
                    </a:lnTo>
                    <a:close/>
                    <a:moveTo>
                      <a:pt x="139" y="200"/>
                    </a:moveTo>
                    <a:lnTo>
                      <a:pt x="139" y="282"/>
                    </a:lnTo>
                    <a:lnTo>
                      <a:pt x="25" y="282"/>
                    </a:lnTo>
                    <a:lnTo>
                      <a:pt x="25" y="173"/>
                    </a:lnTo>
                    <a:lnTo>
                      <a:pt x="31" y="166"/>
                    </a:lnTo>
                    <a:lnTo>
                      <a:pt x="134" y="166"/>
                    </a:lnTo>
                    <a:lnTo>
                      <a:pt x="139" y="172"/>
                    </a:lnTo>
                    <a:lnTo>
                      <a:pt x="139" y="200"/>
                    </a:lnTo>
                    <a:close/>
                    <a:moveTo>
                      <a:pt x="278" y="282"/>
                    </a:moveTo>
                    <a:lnTo>
                      <a:pt x="164" y="282"/>
                    </a:lnTo>
                    <a:lnTo>
                      <a:pt x="164" y="211"/>
                    </a:lnTo>
                    <a:lnTo>
                      <a:pt x="169" y="205"/>
                    </a:lnTo>
                    <a:lnTo>
                      <a:pt x="272" y="205"/>
                    </a:lnTo>
                    <a:lnTo>
                      <a:pt x="278" y="210"/>
                    </a:lnTo>
                    <a:lnTo>
                      <a:pt x="278"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6" name="Group 25">
              <a:extLst>
                <a:ext uri="{FF2B5EF4-FFF2-40B4-BE49-F238E27FC236}">
                  <a16:creationId xmlns:a16="http://schemas.microsoft.com/office/drawing/2014/main" id="{35601DAB-AEA9-98A5-A576-207DB50DEC1A}"/>
                </a:ext>
              </a:extLst>
            </p:cNvPr>
            <p:cNvGrpSpPr>
              <a:grpSpLocks noChangeAspect="1"/>
            </p:cNvGrpSpPr>
            <p:nvPr/>
          </p:nvGrpSpPr>
          <p:grpSpPr>
            <a:xfrm rot="19772926">
              <a:off x="6671228" y="1627120"/>
              <a:ext cx="275484" cy="277200"/>
              <a:chOff x="3655521" y="3505215"/>
              <a:chExt cx="221818" cy="221817"/>
            </a:xfrm>
          </p:grpSpPr>
          <p:sp>
            <p:nvSpPr>
              <p:cNvPr id="71" name="Rectangle 70">
                <a:extLst>
                  <a:ext uri="{FF2B5EF4-FFF2-40B4-BE49-F238E27FC236}">
                    <a16:creationId xmlns:a16="http://schemas.microsoft.com/office/drawing/2014/main" id="{A075C5CB-907E-08FE-C403-124C4632CBB7}"/>
                  </a:ext>
                </a:extLst>
              </p:cNvPr>
              <p:cNvSpPr>
                <a:spLocks noChangeAspect="1"/>
              </p:cNvSpPr>
              <p:nvPr/>
            </p:nvSpPr>
            <p:spPr>
              <a:xfrm flipH="1">
                <a:off x="3655521" y="3505215"/>
                <a:ext cx="221818" cy="22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 name="Freeform 217">
                <a:extLst>
                  <a:ext uri="{FF2B5EF4-FFF2-40B4-BE49-F238E27FC236}">
                    <a16:creationId xmlns:a16="http://schemas.microsoft.com/office/drawing/2014/main" id="{1582F277-3946-C629-A9BE-1BF1F65FCD25}"/>
                  </a:ext>
                </a:extLst>
              </p:cNvPr>
              <p:cNvSpPr>
                <a:spLocks noChangeAspect="1" noEditPoints="1"/>
              </p:cNvSpPr>
              <p:nvPr/>
            </p:nvSpPr>
            <p:spPr bwMode="auto">
              <a:xfrm flipH="1">
                <a:off x="3702749" y="3557627"/>
                <a:ext cx="122532" cy="124156"/>
              </a:xfrm>
              <a:custGeom>
                <a:avLst/>
                <a:gdLst>
                  <a:gd name="T0" fmla="*/ 189 w 302"/>
                  <a:gd name="T1" fmla="*/ 153 h 306"/>
                  <a:gd name="T2" fmla="*/ 227 w 302"/>
                  <a:gd name="T3" fmla="*/ 115 h 306"/>
                  <a:gd name="T4" fmla="*/ 227 w 302"/>
                  <a:gd name="T5" fmla="*/ 38 h 306"/>
                  <a:gd name="T6" fmla="*/ 189 w 302"/>
                  <a:gd name="T7" fmla="*/ 0 h 306"/>
                  <a:gd name="T8" fmla="*/ 113 w 302"/>
                  <a:gd name="T9" fmla="*/ 0 h 306"/>
                  <a:gd name="T10" fmla="*/ 75 w 302"/>
                  <a:gd name="T11" fmla="*/ 38 h 306"/>
                  <a:gd name="T12" fmla="*/ 75 w 302"/>
                  <a:gd name="T13" fmla="*/ 115 h 306"/>
                  <a:gd name="T14" fmla="*/ 113 w 302"/>
                  <a:gd name="T15" fmla="*/ 153 h 306"/>
                  <a:gd name="T16" fmla="*/ 189 w 302"/>
                  <a:gd name="T17" fmla="*/ 153 h 306"/>
                  <a:gd name="T18" fmla="*/ 101 w 302"/>
                  <a:gd name="T19" fmla="*/ 89 h 306"/>
                  <a:gd name="T20" fmla="*/ 101 w 302"/>
                  <a:gd name="T21" fmla="*/ 64 h 306"/>
                  <a:gd name="T22" fmla="*/ 101 w 302"/>
                  <a:gd name="T23" fmla="*/ 51 h 306"/>
                  <a:gd name="T24" fmla="*/ 126 w 302"/>
                  <a:gd name="T25" fmla="*/ 25 h 306"/>
                  <a:gd name="T26" fmla="*/ 138 w 302"/>
                  <a:gd name="T27" fmla="*/ 25 h 306"/>
                  <a:gd name="T28" fmla="*/ 164 w 302"/>
                  <a:gd name="T29" fmla="*/ 25 h 306"/>
                  <a:gd name="T30" fmla="*/ 176 w 302"/>
                  <a:gd name="T31" fmla="*/ 25 h 306"/>
                  <a:gd name="T32" fmla="*/ 202 w 302"/>
                  <a:gd name="T33" fmla="*/ 51 h 306"/>
                  <a:gd name="T34" fmla="*/ 202 w 302"/>
                  <a:gd name="T35" fmla="*/ 64 h 306"/>
                  <a:gd name="T36" fmla="*/ 202 w 302"/>
                  <a:gd name="T37" fmla="*/ 89 h 306"/>
                  <a:gd name="T38" fmla="*/ 202 w 302"/>
                  <a:gd name="T39" fmla="*/ 102 h 306"/>
                  <a:gd name="T40" fmla="*/ 176 w 302"/>
                  <a:gd name="T41" fmla="*/ 128 h 306"/>
                  <a:gd name="T42" fmla="*/ 164 w 302"/>
                  <a:gd name="T43" fmla="*/ 128 h 306"/>
                  <a:gd name="T44" fmla="*/ 138 w 302"/>
                  <a:gd name="T45" fmla="*/ 128 h 306"/>
                  <a:gd name="T46" fmla="*/ 126 w 302"/>
                  <a:gd name="T47" fmla="*/ 128 h 306"/>
                  <a:gd name="T48" fmla="*/ 101 w 302"/>
                  <a:gd name="T49" fmla="*/ 102 h 306"/>
                  <a:gd name="T50" fmla="*/ 101 w 302"/>
                  <a:gd name="T51" fmla="*/ 89 h 306"/>
                  <a:gd name="T52" fmla="*/ 265 w 302"/>
                  <a:gd name="T53" fmla="*/ 179 h 306"/>
                  <a:gd name="T54" fmla="*/ 38 w 302"/>
                  <a:gd name="T55" fmla="*/ 179 h 306"/>
                  <a:gd name="T56" fmla="*/ 0 w 302"/>
                  <a:gd name="T57" fmla="*/ 217 h 306"/>
                  <a:gd name="T58" fmla="*/ 0 w 302"/>
                  <a:gd name="T59" fmla="*/ 306 h 306"/>
                  <a:gd name="T60" fmla="*/ 302 w 302"/>
                  <a:gd name="T61" fmla="*/ 306 h 306"/>
                  <a:gd name="T62" fmla="*/ 302 w 302"/>
                  <a:gd name="T63" fmla="*/ 217 h 306"/>
                  <a:gd name="T64" fmla="*/ 265 w 302"/>
                  <a:gd name="T65" fmla="*/ 179 h 306"/>
                  <a:gd name="T66" fmla="*/ 277 w 302"/>
                  <a:gd name="T67" fmla="*/ 242 h 306"/>
                  <a:gd name="T68" fmla="*/ 277 w 302"/>
                  <a:gd name="T69" fmla="*/ 281 h 306"/>
                  <a:gd name="T70" fmla="*/ 252 w 302"/>
                  <a:gd name="T71" fmla="*/ 281 h 306"/>
                  <a:gd name="T72" fmla="*/ 50 w 302"/>
                  <a:gd name="T73" fmla="*/ 281 h 306"/>
                  <a:gd name="T74" fmla="*/ 25 w 302"/>
                  <a:gd name="T75" fmla="*/ 281 h 306"/>
                  <a:gd name="T76" fmla="*/ 25 w 302"/>
                  <a:gd name="T77" fmla="*/ 242 h 306"/>
                  <a:gd name="T78" fmla="*/ 25 w 302"/>
                  <a:gd name="T79" fmla="*/ 230 h 306"/>
                  <a:gd name="T80" fmla="*/ 50 w 302"/>
                  <a:gd name="T81" fmla="*/ 204 h 306"/>
                  <a:gd name="T82" fmla="*/ 63 w 302"/>
                  <a:gd name="T83" fmla="*/ 204 h 306"/>
                  <a:gd name="T84" fmla="*/ 239 w 302"/>
                  <a:gd name="T85" fmla="*/ 204 h 306"/>
                  <a:gd name="T86" fmla="*/ 252 w 302"/>
                  <a:gd name="T87" fmla="*/ 204 h 306"/>
                  <a:gd name="T88" fmla="*/ 277 w 302"/>
                  <a:gd name="T89" fmla="*/ 230 h 306"/>
                  <a:gd name="T90" fmla="*/ 277 w 302"/>
                  <a:gd name="T91" fmla="*/ 2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 h="306">
                    <a:moveTo>
                      <a:pt x="189" y="153"/>
                    </a:moveTo>
                    <a:lnTo>
                      <a:pt x="227" y="115"/>
                    </a:lnTo>
                    <a:lnTo>
                      <a:pt x="227" y="38"/>
                    </a:lnTo>
                    <a:lnTo>
                      <a:pt x="189" y="0"/>
                    </a:lnTo>
                    <a:lnTo>
                      <a:pt x="113" y="0"/>
                    </a:lnTo>
                    <a:lnTo>
                      <a:pt x="75" y="38"/>
                    </a:lnTo>
                    <a:lnTo>
                      <a:pt x="75" y="115"/>
                    </a:lnTo>
                    <a:lnTo>
                      <a:pt x="113" y="153"/>
                    </a:lnTo>
                    <a:lnTo>
                      <a:pt x="189" y="153"/>
                    </a:lnTo>
                    <a:close/>
                    <a:moveTo>
                      <a:pt x="101" y="89"/>
                    </a:moveTo>
                    <a:lnTo>
                      <a:pt x="101" y="64"/>
                    </a:lnTo>
                    <a:lnTo>
                      <a:pt x="101" y="51"/>
                    </a:lnTo>
                    <a:lnTo>
                      <a:pt x="126" y="25"/>
                    </a:lnTo>
                    <a:lnTo>
                      <a:pt x="138" y="25"/>
                    </a:lnTo>
                    <a:lnTo>
                      <a:pt x="164" y="25"/>
                    </a:lnTo>
                    <a:lnTo>
                      <a:pt x="176" y="25"/>
                    </a:lnTo>
                    <a:lnTo>
                      <a:pt x="202" y="51"/>
                    </a:lnTo>
                    <a:lnTo>
                      <a:pt x="202" y="64"/>
                    </a:lnTo>
                    <a:lnTo>
                      <a:pt x="202" y="89"/>
                    </a:lnTo>
                    <a:lnTo>
                      <a:pt x="202" y="102"/>
                    </a:lnTo>
                    <a:lnTo>
                      <a:pt x="176" y="128"/>
                    </a:lnTo>
                    <a:lnTo>
                      <a:pt x="164" y="128"/>
                    </a:lnTo>
                    <a:lnTo>
                      <a:pt x="138" y="128"/>
                    </a:lnTo>
                    <a:lnTo>
                      <a:pt x="126" y="128"/>
                    </a:lnTo>
                    <a:lnTo>
                      <a:pt x="101" y="102"/>
                    </a:lnTo>
                    <a:lnTo>
                      <a:pt x="101" y="89"/>
                    </a:lnTo>
                    <a:close/>
                    <a:moveTo>
                      <a:pt x="265" y="179"/>
                    </a:moveTo>
                    <a:lnTo>
                      <a:pt x="38" y="179"/>
                    </a:lnTo>
                    <a:lnTo>
                      <a:pt x="0" y="217"/>
                    </a:lnTo>
                    <a:lnTo>
                      <a:pt x="0" y="306"/>
                    </a:lnTo>
                    <a:lnTo>
                      <a:pt x="302" y="306"/>
                    </a:lnTo>
                    <a:lnTo>
                      <a:pt x="302" y="217"/>
                    </a:lnTo>
                    <a:lnTo>
                      <a:pt x="265" y="179"/>
                    </a:lnTo>
                    <a:close/>
                    <a:moveTo>
                      <a:pt x="277" y="242"/>
                    </a:moveTo>
                    <a:lnTo>
                      <a:pt x="277" y="281"/>
                    </a:lnTo>
                    <a:lnTo>
                      <a:pt x="252" y="281"/>
                    </a:lnTo>
                    <a:lnTo>
                      <a:pt x="50" y="281"/>
                    </a:lnTo>
                    <a:lnTo>
                      <a:pt x="25" y="281"/>
                    </a:lnTo>
                    <a:lnTo>
                      <a:pt x="25" y="242"/>
                    </a:lnTo>
                    <a:lnTo>
                      <a:pt x="25" y="230"/>
                    </a:lnTo>
                    <a:lnTo>
                      <a:pt x="50" y="204"/>
                    </a:lnTo>
                    <a:lnTo>
                      <a:pt x="63" y="204"/>
                    </a:lnTo>
                    <a:lnTo>
                      <a:pt x="239" y="204"/>
                    </a:lnTo>
                    <a:lnTo>
                      <a:pt x="252" y="204"/>
                    </a:lnTo>
                    <a:lnTo>
                      <a:pt x="277" y="230"/>
                    </a:lnTo>
                    <a:lnTo>
                      <a:pt x="277"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7" name="Group 26">
              <a:extLst>
                <a:ext uri="{FF2B5EF4-FFF2-40B4-BE49-F238E27FC236}">
                  <a16:creationId xmlns:a16="http://schemas.microsoft.com/office/drawing/2014/main" id="{21661F1F-1512-5FEC-4AD1-EAFDDB756B48}"/>
                </a:ext>
              </a:extLst>
            </p:cNvPr>
            <p:cNvGrpSpPr>
              <a:grpSpLocks noChangeAspect="1"/>
            </p:cNvGrpSpPr>
            <p:nvPr/>
          </p:nvGrpSpPr>
          <p:grpSpPr>
            <a:xfrm rot="18901507">
              <a:off x="6252433" y="1962142"/>
              <a:ext cx="275484" cy="277200"/>
              <a:chOff x="3655521" y="3774343"/>
              <a:chExt cx="221818" cy="221817"/>
            </a:xfrm>
          </p:grpSpPr>
          <p:sp>
            <p:nvSpPr>
              <p:cNvPr id="69" name="Rectangle 68">
                <a:extLst>
                  <a:ext uri="{FF2B5EF4-FFF2-40B4-BE49-F238E27FC236}">
                    <a16:creationId xmlns:a16="http://schemas.microsoft.com/office/drawing/2014/main" id="{41970CA4-8201-7354-662D-23B9A1EAD98A}"/>
                  </a:ext>
                </a:extLst>
              </p:cNvPr>
              <p:cNvSpPr>
                <a:spLocks noChangeAspect="1"/>
              </p:cNvSpPr>
              <p:nvPr/>
            </p:nvSpPr>
            <p:spPr>
              <a:xfrm flipH="1">
                <a:off x="3655521" y="3774343"/>
                <a:ext cx="221818" cy="22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Freeform 251">
                <a:extLst>
                  <a:ext uri="{FF2B5EF4-FFF2-40B4-BE49-F238E27FC236}">
                    <a16:creationId xmlns:a16="http://schemas.microsoft.com/office/drawing/2014/main" id="{BB0306E9-6277-D6F6-A516-8DEC4DE32889}"/>
                  </a:ext>
                </a:extLst>
              </p:cNvPr>
              <p:cNvSpPr>
                <a:spLocks noChangeAspect="1" noEditPoints="1"/>
              </p:cNvSpPr>
              <p:nvPr/>
            </p:nvSpPr>
            <p:spPr bwMode="auto">
              <a:xfrm>
                <a:off x="3722147" y="3816001"/>
                <a:ext cx="86987" cy="133090"/>
              </a:xfrm>
              <a:custGeom>
                <a:avLst/>
                <a:gdLst>
                  <a:gd name="T0" fmla="*/ 160 w 200"/>
                  <a:gd name="T1" fmla="*/ 140 h 306"/>
                  <a:gd name="T2" fmla="*/ 138 w 200"/>
                  <a:gd name="T3" fmla="*/ 140 h 306"/>
                  <a:gd name="T4" fmla="*/ 138 w 200"/>
                  <a:gd name="T5" fmla="*/ 51 h 306"/>
                  <a:gd name="T6" fmla="*/ 149 w 200"/>
                  <a:gd name="T7" fmla="*/ 51 h 306"/>
                  <a:gd name="T8" fmla="*/ 179 w 200"/>
                  <a:gd name="T9" fmla="*/ 81 h 306"/>
                  <a:gd name="T10" fmla="*/ 197 w 200"/>
                  <a:gd name="T11" fmla="*/ 64 h 306"/>
                  <a:gd name="T12" fmla="*/ 160 w 200"/>
                  <a:gd name="T13" fmla="*/ 25 h 306"/>
                  <a:gd name="T14" fmla="*/ 138 w 200"/>
                  <a:gd name="T15" fmla="*/ 25 h 306"/>
                  <a:gd name="T16" fmla="*/ 138 w 200"/>
                  <a:gd name="T17" fmla="*/ 0 h 306"/>
                  <a:gd name="T18" fmla="*/ 113 w 200"/>
                  <a:gd name="T19" fmla="*/ 0 h 306"/>
                  <a:gd name="T20" fmla="*/ 113 w 200"/>
                  <a:gd name="T21" fmla="*/ 25 h 306"/>
                  <a:gd name="T22" fmla="*/ 87 w 200"/>
                  <a:gd name="T23" fmla="*/ 25 h 306"/>
                  <a:gd name="T24" fmla="*/ 87 w 200"/>
                  <a:gd name="T25" fmla="*/ 0 h 306"/>
                  <a:gd name="T26" fmla="*/ 62 w 200"/>
                  <a:gd name="T27" fmla="*/ 0 h 306"/>
                  <a:gd name="T28" fmla="*/ 62 w 200"/>
                  <a:gd name="T29" fmla="*/ 25 h 306"/>
                  <a:gd name="T30" fmla="*/ 41 w 200"/>
                  <a:gd name="T31" fmla="*/ 25 h 306"/>
                  <a:gd name="T32" fmla="*/ 0 w 200"/>
                  <a:gd name="T33" fmla="*/ 67 h 306"/>
                  <a:gd name="T34" fmla="*/ 0 w 200"/>
                  <a:gd name="T35" fmla="*/ 125 h 306"/>
                  <a:gd name="T36" fmla="*/ 41 w 200"/>
                  <a:gd name="T37" fmla="*/ 166 h 306"/>
                  <a:gd name="T38" fmla="*/ 62 w 200"/>
                  <a:gd name="T39" fmla="*/ 166 h 306"/>
                  <a:gd name="T40" fmla="*/ 62 w 200"/>
                  <a:gd name="T41" fmla="*/ 255 h 306"/>
                  <a:gd name="T42" fmla="*/ 51 w 200"/>
                  <a:gd name="T43" fmla="*/ 255 h 306"/>
                  <a:gd name="T44" fmla="*/ 21 w 200"/>
                  <a:gd name="T45" fmla="*/ 225 h 306"/>
                  <a:gd name="T46" fmla="*/ 3 w 200"/>
                  <a:gd name="T47" fmla="*/ 243 h 306"/>
                  <a:gd name="T48" fmla="*/ 41 w 200"/>
                  <a:gd name="T49" fmla="*/ 281 h 306"/>
                  <a:gd name="T50" fmla="*/ 62 w 200"/>
                  <a:gd name="T51" fmla="*/ 281 h 306"/>
                  <a:gd name="T52" fmla="*/ 62 w 200"/>
                  <a:gd name="T53" fmla="*/ 306 h 306"/>
                  <a:gd name="T54" fmla="*/ 87 w 200"/>
                  <a:gd name="T55" fmla="*/ 306 h 306"/>
                  <a:gd name="T56" fmla="*/ 87 w 200"/>
                  <a:gd name="T57" fmla="*/ 281 h 306"/>
                  <a:gd name="T58" fmla="*/ 113 w 200"/>
                  <a:gd name="T59" fmla="*/ 281 h 306"/>
                  <a:gd name="T60" fmla="*/ 113 w 200"/>
                  <a:gd name="T61" fmla="*/ 306 h 306"/>
                  <a:gd name="T62" fmla="*/ 138 w 200"/>
                  <a:gd name="T63" fmla="*/ 306 h 306"/>
                  <a:gd name="T64" fmla="*/ 138 w 200"/>
                  <a:gd name="T65" fmla="*/ 281 h 306"/>
                  <a:gd name="T66" fmla="*/ 160 w 200"/>
                  <a:gd name="T67" fmla="*/ 281 h 306"/>
                  <a:gd name="T68" fmla="*/ 200 w 200"/>
                  <a:gd name="T69" fmla="*/ 240 h 306"/>
                  <a:gd name="T70" fmla="*/ 200 w 200"/>
                  <a:gd name="T71" fmla="*/ 182 h 306"/>
                  <a:gd name="T72" fmla="*/ 160 w 200"/>
                  <a:gd name="T73" fmla="*/ 140 h 306"/>
                  <a:gd name="T74" fmla="*/ 62 w 200"/>
                  <a:gd name="T75" fmla="*/ 140 h 306"/>
                  <a:gd name="T76" fmla="*/ 51 w 200"/>
                  <a:gd name="T77" fmla="*/ 140 h 306"/>
                  <a:gd name="T78" fmla="*/ 25 w 200"/>
                  <a:gd name="T79" fmla="*/ 115 h 306"/>
                  <a:gd name="T80" fmla="*/ 25 w 200"/>
                  <a:gd name="T81" fmla="*/ 78 h 306"/>
                  <a:gd name="T82" fmla="*/ 51 w 200"/>
                  <a:gd name="T83" fmla="*/ 51 h 306"/>
                  <a:gd name="T84" fmla="*/ 62 w 200"/>
                  <a:gd name="T85" fmla="*/ 51 h 306"/>
                  <a:gd name="T86" fmla="*/ 62 w 200"/>
                  <a:gd name="T87" fmla="*/ 140 h 306"/>
                  <a:gd name="T88" fmla="*/ 113 w 200"/>
                  <a:gd name="T89" fmla="*/ 255 h 306"/>
                  <a:gd name="T90" fmla="*/ 87 w 200"/>
                  <a:gd name="T91" fmla="*/ 255 h 306"/>
                  <a:gd name="T92" fmla="*/ 87 w 200"/>
                  <a:gd name="T93" fmla="*/ 166 h 306"/>
                  <a:gd name="T94" fmla="*/ 100 w 200"/>
                  <a:gd name="T95" fmla="*/ 166 h 306"/>
                  <a:gd name="T96" fmla="*/ 113 w 200"/>
                  <a:gd name="T97" fmla="*/ 166 h 306"/>
                  <a:gd name="T98" fmla="*/ 113 w 200"/>
                  <a:gd name="T99" fmla="*/ 255 h 306"/>
                  <a:gd name="T100" fmla="*/ 113 w 200"/>
                  <a:gd name="T101" fmla="*/ 140 h 306"/>
                  <a:gd name="T102" fmla="*/ 100 w 200"/>
                  <a:gd name="T103" fmla="*/ 140 h 306"/>
                  <a:gd name="T104" fmla="*/ 87 w 200"/>
                  <a:gd name="T105" fmla="*/ 140 h 306"/>
                  <a:gd name="T106" fmla="*/ 87 w 200"/>
                  <a:gd name="T107" fmla="*/ 51 h 306"/>
                  <a:gd name="T108" fmla="*/ 113 w 200"/>
                  <a:gd name="T109" fmla="*/ 51 h 306"/>
                  <a:gd name="T110" fmla="*/ 113 w 200"/>
                  <a:gd name="T111" fmla="*/ 140 h 306"/>
                  <a:gd name="T112" fmla="*/ 176 w 200"/>
                  <a:gd name="T113" fmla="*/ 230 h 306"/>
                  <a:gd name="T114" fmla="*/ 149 w 200"/>
                  <a:gd name="T115" fmla="*/ 255 h 306"/>
                  <a:gd name="T116" fmla="*/ 138 w 200"/>
                  <a:gd name="T117" fmla="*/ 255 h 306"/>
                  <a:gd name="T118" fmla="*/ 138 w 200"/>
                  <a:gd name="T119" fmla="*/ 166 h 306"/>
                  <a:gd name="T120" fmla="*/ 149 w 200"/>
                  <a:gd name="T121" fmla="*/ 166 h 306"/>
                  <a:gd name="T122" fmla="*/ 176 w 200"/>
                  <a:gd name="T123" fmla="*/ 192 h 306"/>
                  <a:gd name="T124" fmla="*/ 176 w 200"/>
                  <a:gd name="T125" fmla="*/ 23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306">
                    <a:moveTo>
                      <a:pt x="160" y="140"/>
                    </a:moveTo>
                    <a:lnTo>
                      <a:pt x="138" y="140"/>
                    </a:lnTo>
                    <a:lnTo>
                      <a:pt x="138" y="51"/>
                    </a:lnTo>
                    <a:lnTo>
                      <a:pt x="149" y="51"/>
                    </a:lnTo>
                    <a:lnTo>
                      <a:pt x="179" y="81"/>
                    </a:lnTo>
                    <a:lnTo>
                      <a:pt x="197" y="64"/>
                    </a:lnTo>
                    <a:lnTo>
                      <a:pt x="160" y="25"/>
                    </a:lnTo>
                    <a:lnTo>
                      <a:pt x="138" y="25"/>
                    </a:lnTo>
                    <a:lnTo>
                      <a:pt x="138" y="0"/>
                    </a:lnTo>
                    <a:lnTo>
                      <a:pt x="113" y="0"/>
                    </a:lnTo>
                    <a:lnTo>
                      <a:pt x="113" y="25"/>
                    </a:lnTo>
                    <a:lnTo>
                      <a:pt x="87" y="25"/>
                    </a:lnTo>
                    <a:lnTo>
                      <a:pt x="87" y="0"/>
                    </a:lnTo>
                    <a:lnTo>
                      <a:pt x="62" y="0"/>
                    </a:lnTo>
                    <a:lnTo>
                      <a:pt x="62" y="25"/>
                    </a:lnTo>
                    <a:lnTo>
                      <a:pt x="41" y="25"/>
                    </a:lnTo>
                    <a:lnTo>
                      <a:pt x="0" y="67"/>
                    </a:lnTo>
                    <a:lnTo>
                      <a:pt x="0" y="125"/>
                    </a:lnTo>
                    <a:lnTo>
                      <a:pt x="41" y="166"/>
                    </a:lnTo>
                    <a:lnTo>
                      <a:pt x="62" y="166"/>
                    </a:lnTo>
                    <a:lnTo>
                      <a:pt x="62" y="255"/>
                    </a:lnTo>
                    <a:lnTo>
                      <a:pt x="51" y="255"/>
                    </a:lnTo>
                    <a:lnTo>
                      <a:pt x="21" y="225"/>
                    </a:lnTo>
                    <a:lnTo>
                      <a:pt x="3" y="243"/>
                    </a:lnTo>
                    <a:lnTo>
                      <a:pt x="41" y="281"/>
                    </a:lnTo>
                    <a:lnTo>
                      <a:pt x="62" y="281"/>
                    </a:lnTo>
                    <a:lnTo>
                      <a:pt x="62" y="306"/>
                    </a:lnTo>
                    <a:lnTo>
                      <a:pt x="87" y="306"/>
                    </a:lnTo>
                    <a:lnTo>
                      <a:pt x="87" y="281"/>
                    </a:lnTo>
                    <a:lnTo>
                      <a:pt x="113" y="281"/>
                    </a:lnTo>
                    <a:lnTo>
                      <a:pt x="113" y="306"/>
                    </a:lnTo>
                    <a:lnTo>
                      <a:pt x="138" y="306"/>
                    </a:lnTo>
                    <a:lnTo>
                      <a:pt x="138" y="281"/>
                    </a:lnTo>
                    <a:lnTo>
                      <a:pt x="160" y="281"/>
                    </a:lnTo>
                    <a:lnTo>
                      <a:pt x="200" y="240"/>
                    </a:lnTo>
                    <a:lnTo>
                      <a:pt x="200" y="182"/>
                    </a:lnTo>
                    <a:lnTo>
                      <a:pt x="160" y="140"/>
                    </a:lnTo>
                    <a:close/>
                    <a:moveTo>
                      <a:pt x="62" y="140"/>
                    </a:moveTo>
                    <a:lnTo>
                      <a:pt x="51" y="140"/>
                    </a:lnTo>
                    <a:lnTo>
                      <a:pt x="25" y="115"/>
                    </a:lnTo>
                    <a:lnTo>
                      <a:pt x="25" y="78"/>
                    </a:lnTo>
                    <a:lnTo>
                      <a:pt x="51" y="51"/>
                    </a:lnTo>
                    <a:lnTo>
                      <a:pt x="62" y="51"/>
                    </a:lnTo>
                    <a:lnTo>
                      <a:pt x="62" y="140"/>
                    </a:lnTo>
                    <a:close/>
                    <a:moveTo>
                      <a:pt x="113" y="255"/>
                    </a:moveTo>
                    <a:lnTo>
                      <a:pt x="87" y="255"/>
                    </a:lnTo>
                    <a:lnTo>
                      <a:pt x="87" y="166"/>
                    </a:lnTo>
                    <a:lnTo>
                      <a:pt x="100" y="166"/>
                    </a:lnTo>
                    <a:lnTo>
                      <a:pt x="113" y="166"/>
                    </a:lnTo>
                    <a:lnTo>
                      <a:pt x="113" y="255"/>
                    </a:lnTo>
                    <a:close/>
                    <a:moveTo>
                      <a:pt x="113" y="140"/>
                    </a:moveTo>
                    <a:lnTo>
                      <a:pt x="100" y="140"/>
                    </a:lnTo>
                    <a:lnTo>
                      <a:pt x="87" y="140"/>
                    </a:lnTo>
                    <a:lnTo>
                      <a:pt x="87" y="51"/>
                    </a:lnTo>
                    <a:lnTo>
                      <a:pt x="113" y="51"/>
                    </a:lnTo>
                    <a:lnTo>
                      <a:pt x="113" y="140"/>
                    </a:lnTo>
                    <a:close/>
                    <a:moveTo>
                      <a:pt x="176" y="230"/>
                    </a:moveTo>
                    <a:lnTo>
                      <a:pt x="149" y="255"/>
                    </a:lnTo>
                    <a:lnTo>
                      <a:pt x="138" y="255"/>
                    </a:lnTo>
                    <a:lnTo>
                      <a:pt x="138" y="166"/>
                    </a:lnTo>
                    <a:lnTo>
                      <a:pt x="149" y="166"/>
                    </a:lnTo>
                    <a:lnTo>
                      <a:pt x="176" y="192"/>
                    </a:lnTo>
                    <a:lnTo>
                      <a:pt x="176"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8" name="Group 27">
              <a:extLst>
                <a:ext uri="{FF2B5EF4-FFF2-40B4-BE49-F238E27FC236}">
                  <a16:creationId xmlns:a16="http://schemas.microsoft.com/office/drawing/2014/main" id="{AC453903-E38F-BE8A-0177-F3E949042ECD}"/>
                </a:ext>
              </a:extLst>
            </p:cNvPr>
            <p:cNvGrpSpPr>
              <a:grpSpLocks noChangeAspect="1"/>
            </p:cNvGrpSpPr>
            <p:nvPr/>
          </p:nvGrpSpPr>
          <p:grpSpPr>
            <a:xfrm rot="1679827">
              <a:off x="5938261" y="2409380"/>
              <a:ext cx="275484" cy="277200"/>
              <a:chOff x="3655521" y="4043471"/>
              <a:chExt cx="221818" cy="221817"/>
            </a:xfrm>
          </p:grpSpPr>
          <p:sp>
            <p:nvSpPr>
              <p:cNvPr id="67" name="Rectangle 66">
                <a:extLst>
                  <a:ext uri="{FF2B5EF4-FFF2-40B4-BE49-F238E27FC236}">
                    <a16:creationId xmlns:a16="http://schemas.microsoft.com/office/drawing/2014/main" id="{4FF41262-AB62-D049-CEB8-61FF9BFD7021}"/>
                  </a:ext>
                </a:extLst>
              </p:cNvPr>
              <p:cNvSpPr>
                <a:spLocks noChangeAspect="1"/>
              </p:cNvSpPr>
              <p:nvPr/>
            </p:nvSpPr>
            <p:spPr>
              <a:xfrm flipH="1">
                <a:off x="3655521" y="4043471"/>
                <a:ext cx="221818" cy="22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 name="Freeform 55">
                <a:extLst>
                  <a:ext uri="{FF2B5EF4-FFF2-40B4-BE49-F238E27FC236}">
                    <a16:creationId xmlns:a16="http://schemas.microsoft.com/office/drawing/2014/main" id="{906DE2AB-127D-AA9F-A1F8-F57B55EEDE49}"/>
                  </a:ext>
                </a:extLst>
              </p:cNvPr>
              <p:cNvSpPr>
                <a:spLocks noChangeAspect="1" noEditPoints="1"/>
              </p:cNvSpPr>
              <p:nvPr/>
            </p:nvSpPr>
            <p:spPr bwMode="auto">
              <a:xfrm flipH="1">
                <a:off x="3697041" y="4084209"/>
                <a:ext cx="138779" cy="125181"/>
              </a:xfrm>
              <a:custGeom>
                <a:avLst/>
                <a:gdLst>
                  <a:gd name="T0" fmla="*/ 276 w 296"/>
                  <a:gd name="T1" fmla="*/ 109 h 267"/>
                  <a:gd name="T2" fmla="*/ 168 w 296"/>
                  <a:gd name="T3" fmla="*/ 0 h 267"/>
                  <a:gd name="T4" fmla="*/ 152 w 296"/>
                  <a:gd name="T5" fmla="*/ 17 h 267"/>
                  <a:gd name="T6" fmla="*/ 244 w 296"/>
                  <a:gd name="T7" fmla="*/ 109 h 267"/>
                  <a:gd name="T8" fmla="*/ 54 w 296"/>
                  <a:gd name="T9" fmla="*/ 109 h 267"/>
                  <a:gd name="T10" fmla="*/ 145 w 296"/>
                  <a:gd name="T11" fmla="*/ 17 h 267"/>
                  <a:gd name="T12" fmla="*/ 129 w 296"/>
                  <a:gd name="T13" fmla="*/ 0 h 267"/>
                  <a:gd name="T14" fmla="*/ 21 w 296"/>
                  <a:gd name="T15" fmla="*/ 109 h 267"/>
                  <a:gd name="T16" fmla="*/ 0 w 296"/>
                  <a:gd name="T17" fmla="*/ 109 h 267"/>
                  <a:gd name="T18" fmla="*/ 0 w 296"/>
                  <a:gd name="T19" fmla="*/ 131 h 267"/>
                  <a:gd name="T20" fmla="*/ 18 w 296"/>
                  <a:gd name="T21" fmla="*/ 131 h 267"/>
                  <a:gd name="T22" fmla="*/ 55 w 296"/>
                  <a:gd name="T23" fmla="*/ 267 h 267"/>
                  <a:gd name="T24" fmla="*/ 244 w 296"/>
                  <a:gd name="T25" fmla="*/ 267 h 267"/>
                  <a:gd name="T26" fmla="*/ 280 w 296"/>
                  <a:gd name="T27" fmla="*/ 131 h 267"/>
                  <a:gd name="T28" fmla="*/ 296 w 296"/>
                  <a:gd name="T29" fmla="*/ 131 h 267"/>
                  <a:gd name="T30" fmla="*/ 296 w 296"/>
                  <a:gd name="T31" fmla="*/ 109 h 267"/>
                  <a:gd name="T32" fmla="*/ 276 w 296"/>
                  <a:gd name="T33" fmla="*/ 109 h 267"/>
                  <a:gd name="T34" fmla="*/ 228 w 296"/>
                  <a:gd name="T35" fmla="*/ 247 h 267"/>
                  <a:gd name="T36" fmla="*/ 71 w 296"/>
                  <a:gd name="T37" fmla="*/ 247 h 267"/>
                  <a:gd name="T38" fmla="*/ 39 w 296"/>
                  <a:gd name="T39" fmla="*/ 131 h 267"/>
                  <a:gd name="T40" fmla="*/ 259 w 296"/>
                  <a:gd name="T41" fmla="*/ 131 h 267"/>
                  <a:gd name="T42" fmla="*/ 228 w 296"/>
                  <a:gd name="T43" fmla="*/ 247 h 267"/>
                  <a:gd name="T44" fmla="*/ 110 w 296"/>
                  <a:gd name="T45" fmla="*/ 230 h 267"/>
                  <a:gd name="T46" fmla="*/ 87 w 296"/>
                  <a:gd name="T47" fmla="*/ 230 h 267"/>
                  <a:gd name="T48" fmla="*/ 87 w 296"/>
                  <a:gd name="T49" fmla="*/ 145 h 267"/>
                  <a:gd name="T50" fmla="*/ 110 w 296"/>
                  <a:gd name="T51" fmla="*/ 145 h 267"/>
                  <a:gd name="T52" fmla="*/ 110 w 296"/>
                  <a:gd name="T53" fmla="*/ 230 h 267"/>
                  <a:gd name="T54" fmla="*/ 160 w 296"/>
                  <a:gd name="T55" fmla="*/ 230 h 267"/>
                  <a:gd name="T56" fmla="*/ 137 w 296"/>
                  <a:gd name="T57" fmla="*/ 230 h 267"/>
                  <a:gd name="T58" fmla="*/ 137 w 296"/>
                  <a:gd name="T59" fmla="*/ 145 h 267"/>
                  <a:gd name="T60" fmla="*/ 160 w 296"/>
                  <a:gd name="T61" fmla="*/ 145 h 267"/>
                  <a:gd name="T62" fmla="*/ 160 w 296"/>
                  <a:gd name="T63" fmla="*/ 230 h 267"/>
                  <a:gd name="T64" fmla="*/ 208 w 296"/>
                  <a:gd name="T65" fmla="*/ 230 h 267"/>
                  <a:gd name="T66" fmla="*/ 186 w 296"/>
                  <a:gd name="T67" fmla="*/ 230 h 267"/>
                  <a:gd name="T68" fmla="*/ 186 w 296"/>
                  <a:gd name="T69" fmla="*/ 145 h 267"/>
                  <a:gd name="T70" fmla="*/ 208 w 296"/>
                  <a:gd name="T71" fmla="*/ 145 h 267"/>
                  <a:gd name="T72" fmla="*/ 208 w 296"/>
                  <a:gd name="T73" fmla="*/ 2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6" h="267">
                    <a:moveTo>
                      <a:pt x="276" y="109"/>
                    </a:moveTo>
                    <a:lnTo>
                      <a:pt x="168" y="0"/>
                    </a:lnTo>
                    <a:lnTo>
                      <a:pt x="152" y="17"/>
                    </a:lnTo>
                    <a:lnTo>
                      <a:pt x="244" y="109"/>
                    </a:lnTo>
                    <a:lnTo>
                      <a:pt x="54" y="109"/>
                    </a:lnTo>
                    <a:lnTo>
                      <a:pt x="145" y="17"/>
                    </a:lnTo>
                    <a:lnTo>
                      <a:pt x="129" y="0"/>
                    </a:lnTo>
                    <a:lnTo>
                      <a:pt x="21" y="109"/>
                    </a:lnTo>
                    <a:lnTo>
                      <a:pt x="0" y="109"/>
                    </a:lnTo>
                    <a:lnTo>
                      <a:pt x="0" y="131"/>
                    </a:lnTo>
                    <a:lnTo>
                      <a:pt x="18" y="131"/>
                    </a:lnTo>
                    <a:lnTo>
                      <a:pt x="55" y="267"/>
                    </a:lnTo>
                    <a:lnTo>
                      <a:pt x="244" y="267"/>
                    </a:lnTo>
                    <a:lnTo>
                      <a:pt x="280" y="131"/>
                    </a:lnTo>
                    <a:lnTo>
                      <a:pt x="296" y="131"/>
                    </a:lnTo>
                    <a:lnTo>
                      <a:pt x="296" y="109"/>
                    </a:lnTo>
                    <a:lnTo>
                      <a:pt x="276" y="109"/>
                    </a:lnTo>
                    <a:close/>
                    <a:moveTo>
                      <a:pt x="228" y="247"/>
                    </a:moveTo>
                    <a:lnTo>
                      <a:pt x="71" y="247"/>
                    </a:lnTo>
                    <a:lnTo>
                      <a:pt x="39" y="131"/>
                    </a:lnTo>
                    <a:lnTo>
                      <a:pt x="259" y="131"/>
                    </a:lnTo>
                    <a:lnTo>
                      <a:pt x="228" y="247"/>
                    </a:lnTo>
                    <a:close/>
                    <a:moveTo>
                      <a:pt x="110" y="230"/>
                    </a:moveTo>
                    <a:lnTo>
                      <a:pt x="87" y="230"/>
                    </a:lnTo>
                    <a:lnTo>
                      <a:pt x="87" y="145"/>
                    </a:lnTo>
                    <a:lnTo>
                      <a:pt x="110" y="145"/>
                    </a:lnTo>
                    <a:lnTo>
                      <a:pt x="110" y="230"/>
                    </a:lnTo>
                    <a:close/>
                    <a:moveTo>
                      <a:pt x="160" y="230"/>
                    </a:moveTo>
                    <a:lnTo>
                      <a:pt x="137" y="230"/>
                    </a:lnTo>
                    <a:lnTo>
                      <a:pt x="137" y="145"/>
                    </a:lnTo>
                    <a:lnTo>
                      <a:pt x="160" y="145"/>
                    </a:lnTo>
                    <a:lnTo>
                      <a:pt x="160" y="230"/>
                    </a:lnTo>
                    <a:close/>
                    <a:moveTo>
                      <a:pt x="208" y="230"/>
                    </a:moveTo>
                    <a:lnTo>
                      <a:pt x="186" y="230"/>
                    </a:lnTo>
                    <a:lnTo>
                      <a:pt x="186" y="145"/>
                    </a:lnTo>
                    <a:lnTo>
                      <a:pt x="208" y="145"/>
                    </a:lnTo>
                    <a:lnTo>
                      <a:pt x="208" y="23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29" name="Group 28">
              <a:extLst>
                <a:ext uri="{FF2B5EF4-FFF2-40B4-BE49-F238E27FC236}">
                  <a16:creationId xmlns:a16="http://schemas.microsoft.com/office/drawing/2014/main" id="{18D9D9F5-E363-53AF-6B8E-B090205979FD}"/>
                </a:ext>
              </a:extLst>
            </p:cNvPr>
            <p:cNvGrpSpPr>
              <a:grpSpLocks noChangeAspect="1"/>
            </p:cNvGrpSpPr>
            <p:nvPr/>
          </p:nvGrpSpPr>
          <p:grpSpPr>
            <a:xfrm rot="20390928">
              <a:off x="5828626" y="3976703"/>
              <a:ext cx="275484" cy="277200"/>
              <a:chOff x="3655521" y="4312599"/>
              <a:chExt cx="221818" cy="221817"/>
            </a:xfrm>
          </p:grpSpPr>
          <p:sp>
            <p:nvSpPr>
              <p:cNvPr id="65" name="Rectangle 64">
                <a:extLst>
                  <a:ext uri="{FF2B5EF4-FFF2-40B4-BE49-F238E27FC236}">
                    <a16:creationId xmlns:a16="http://schemas.microsoft.com/office/drawing/2014/main" id="{139EACEE-EAFE-FE5C-F9F6-E0D23F01CF3F}"/>
                  </a:ext>
                </a:extLst>
              </p:cNvPr>
              <p:cNvSpPr>
                <a:spLocks noChangeAspect="1"/>
              </p:cNvSpPr>
              <p:nvPr/>
            </p:nvSpPr>
            <p:spPr>
              <a:xfrm flipH="1">
                <a:off x="3655521" y="4312599"/>
                <a:ext cx="221818" cy="22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6" name="Freeform 325">
                <a:extLst>
                  <a:ext uri="{FF2B5EF4-FFF2-40B4-BE49-F238E27FC236}">
                    <a16:creationId xmlns:a16="http://schemas.microsoft.com/office/drawing/2014/main" id="{C820341C-06BE-DFB8-B285-0AAF2A86E19B}"/>
                  </a:ext>
                </a:extLst>
              </p:cNvPr>
              <p:cNvSpPr>
                <a:spLocks noChangeAspect="1" noEditPoints="1"/>
              </p:cNvSpPr>
              <p:nvPr/>
            </p:nvSpPr>
            <p:spPr bwMode="auto">
              <a:xfrm flipH="1">
                <a:off x="3705855" y="4355944"/>
                <a:ext cx="133804" cy="135128"/>
              </a:xfrm>
              <a:custGeom>
                <a:avLst/>
                <a:gdLst>
                  <a:gd name="T0" fmla="*/ 291 w 303"/>
                  <a:gd name="T1" fmla="*/ 281 h 306"/>
                  <a:gd name="T2" fmla="*/ 291 w 303"/>
                  <a:gd name="T3" fmla="*/ 20 h 306"/>
                  <a:gd name="T4" fmla="*/ 271 w 303"/>
                  <a:gd name="T5" fmla="*/ 0 h 306"/>
                  <a:gd name="T6" fmla="*/ 235 w 303"/>
                  <a:gd name="T7" fmla="*/ 0 h 306"/>
                  <a:gd name="T8" fmla="*/ 215 w 303"/>
                  <a:gd name="T9" fmla="*/ 20 h 306"/>
                  <a:gd name="T10" fmla="*/ 215 w 303"/>
                  <a:gd name="T11" fmla="*/ 281 h 306"/>
                  <a:gd name="T12" fmla="*/ 190 w 303"/>
                  <a:gd name="T13" fmla="*/ 281 h 306"/>
                  <a:gd name="T14" fmla="*/ 190 w 303"/>
                  <a:gd name="T15" fmla="*/ 122 h 306"/>
                  <a:gd name="T16" fmla="*/ 170 w 303"/>
                  <a:gd name="T17" fmla="*/ 102 h 306"/>
                  <a:gd name="T18" fmla="*/ 134 w 303"/>
                  <a:gd name="T19" fmla="*/ 102 h 306"/>
                  <a:gd name="T20" fmla="*/ 114 w 303"/>
                  <a:gd name="T21" fmla="*/ 122 h 306"/>
                  <a:gd name="T22" fmla="*/ 114 w 303"/>
                  <a:gd name="T23" fmla="*/ 281 h 306"/>
                  <a:gd name="T24" fmla="*/ 89 w 303"/>
                  <a:gd name="T25" fmla="*/ 281 h 306"/>
                  <a:gd name="T26" fmla="*/ 89 w 303"/>
                  <a:gd name="T27" fmla="*/ 224 h 306"/>
                  <a:gd name="T28" fmla="*/ 68 w 303"/>
                  <a:gd name="T29" fmla="*/ 204 h 306"/>
                  <a:gd name="T30" fmla="*/ 33 w 303"/>
                  <a:gd name="T31" fmla="*/ 204 h 306"/>
                  <a:gd name="T32" fmla="*/ 13 w 303"/>
                  <a:gd name="T33" fmla="*/ 224 h 306"/>
                  <a:gd name="T34" fmla="*/ 13 w 303"/>
                  <a:gd name="T35" fmla="*/ 281 h 306"/>
                  <a:gd name="T36" fmla="*/ 0 w 303"/>
                  <a:gd name="T37" fmla="*/ 281 h 306"/>
                  <a:gd name="T38" fmla="*/ 0 w 303"/>
                  <a:gd name="T39" fmla="*/ 306 h 306"/>
                  <a:gd name="T40" fmla="*/ 13 w 303"/>
                  <a:gd name="T41" fmla="*/ 306 h 306"/>
                  <a:gd name="T42" fmla="*/ 89 w 303"/>
                  <a:gd name="T43" fmla="*/ 306 h 306"/>
                  <a:gd name="T44" fmla="*/ 114 w 303"/>
                  <a:gd name="T45" fmla="*/ 306 h 306"/>
                  <a:gd name="T46" fmla="*/ 190 w 303"/>
                  <a:gd name="T47" fmla="*/ 306 h 306"/>
                  <a:gd name="T48" fmla="*/ 215 w 303"/>
                  <a:gd name="T49" fmla="*/ 306 h 306"/>
                  <a:gd name="T50" fmla="*/ 291 w 303"/>
                  <a:gd name="T51" fmla="*/ 306 h 306"/>
                  <a:gd name="T52" fmla="*/ 303 w 303"/>
                  <a:gd name="T53" fmla="*/ 306 h 306"/>
                  <a:gd name="T54" fmla="*/ 303 w 303"/>
                  <a:gd name="T55" fmla="*/ 281 h 306"/>
                  <a:gd name="T56" fmla="*/ 291 w 303"/>
                  <a:gd name="T57" fmla="*/ 281 h 306"/>
                  <a:gd name="T58" fmla="*/ 64 w 303"/>
                  <a:gd name="T59" fmla="*/ 281 h 306"/>
                  <a:gd name="T60" fmla="*/ 38 w 303"/>
                  <a:gd name="T61" fmla="*/ 281 h 306"/>
                  <a:gd name="T62" fmla="*/ 38 w 303"/>
                  <a:gd name="T63" fmla="*/ 235 h 306"/>
                  <a:gd name="T64" fmla="*/ 44 w 303"/>
                  <a:gd name="T65" fmla="*/ 230 h 306"/>
                  <a:gd name="T66" fmla="*/ 58 w 303"/>
                  <a:gd name="T67" fmla="*/ 230 h 306"/>
                  <a:gd name="T68" fmla="*/ 64 w 303"/>
                  <a:gd name="T69" fmla="*/ 235 h 306"/>
                  <a:gd name="T70" fmla="*/ 64 w 303"/>
                  <a:gd name="T71" fmla="*/ 281 h 306"/>
                  <a:gd name="T72" fmla="*/ 164 w 303"/>
                  <a:gd name="T73" fmla="*/ 281 h 306"/>
                  <a:gd name="T74" fmla="*/ 139 w 303"/>
                  <a:gd name="T75" fmla="*/ 281 h 306"/>
                  <a:gd name="T76" fmla="*/ 139 w 303"/>
                  <a:gd name="T77" fmla="*/ 133 h 306"/>
                  <a:gd name="T78" fmla="*/ 144 w 303"/>
                  <a:gd name="T79" fmla="*/ 128 h 306"/>
                  <a:gd name="T80" fmla="*/ 159 w 303"/>
                  <a:gd name="T81" fmla="*/ 128 h 306"/>
                  <a:gd name="T82" fmla="*/ 164 w 303"/>
                  <a:gd name="T83" fmla="*/ 133 h 306"/>
                  <a:gd name="T84" fmla="*/ 164 w 303"/>
                  <a:gd name="T85" fmla="*/ 281 h 306"/>
                  <a:gd name="T86" fmla="*/ 265 w 303"/>
                  <a:gd name="T87" fmla="*/ 281 h 306"/>
                  <a:gd name="T88" fmla="*/ 240 w 303"/>
                  <a:gd name="T89" fmla="*/ 281 h 306"/>
                  <a:gd name="T90" fmla="*/ 240 w 303"/>
                  <a:gd name="T91" fmla="*/ 31 h 306"/>
                  <a:gd name="T92" fmla="*/ 245 w 303"/>
                  <a:gd name="T93" fmla="*/ 26 h 306"/>
                  <a:gd name="T94" fmla="*/ 260 w 303"/>
                  <a:gd name="T95" fmla="*/ 26 h 306"/>
                  <a:gd name="T96" fmla="*/ 265 w 303"/>
                  <a:gd name="T97" fmla="*/ 31 h 306"/>
                  <a:gd name="T98" fmla="*/ 265 w 303"/>
                  <a:gd name="T99"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 h="306">
                    <a:moveTo>
                      <a:pt x="291" y="281"/>
                    </a:moveTo>
                    <a:lnTo>
                      <a:pt x="291" y="20"/>
                    </a:lnTo>
                    <a:lnTo>
                      <a:pt x="271" y="0"/>
                    </a:lnTo>
                    <a:lnTo>
                      <a:pt x="235" y="0"/>
                    </a:lnTo>
                    <a:lnTo>
                      <a:pt x="215" y="20"/>
                    </a:lnTo>
                    <a:lnTo>
                      <a:pt x="215" y="281"/>
                    </a:lnTo>
                    <a:lnTo>
                      <a:pt x="190" y="281"/>
                    </a:lnTo>
                    <a:lnTo>
                      <a:pt x="190" y="122"/>
                    </a:lnTo>
                    <a:lnTo>
                      <a:pt x="170" y="102"/>
                    </a:lnTo>
                    <a:lnTo>
                      <a:pt x="134" y="102"/>
                    </a:lnTo>
                    <a:lnTo>
                      <a:pt x="114" y="122"/>
                    </a:lnTo>
                    <a:lnTo>
                      <a:pt x="114" y="281"/>
                    </a:lnTo>
                    <a:lnTo>
                      <a:pt x="89" y="281"/>
                    </a:lnTo>
                    <a:lnTo>
                      <a:pt x="89" y="224"/>
                    </a:lnTo>
                    <a:lnTo>
                      <a:pt x="68" y="204"/>
                    </a:lnTo>
                    <a:lnTo>
                      <a:pt x="33" y="204"/>
                    </a:lnTo>
                    <a:lnTo>
                      <a:pt x="13" y="224"/>
                    </a:lnTo>
                    <a:lnTo>
                      <a:pt x="13" y="281"/>
                    </a:lnTo>
                    <a:lnTo>
                      <a:pt x="0" y="281"/>
                    </a:lnTo>
                    <a:lnTo>
                      <a:pt x="0" y="306"/>
                    </a:lnTo>
                    <a:lnTo>
                      <a:pt x="13" y="306"/>
                    </a:lnTo>
                    <a:lnTo>
                      <a:pt x="89" y="306"/>
                    </a:lnTo>
                    <a:lnTo>
                      <a:pt x="114" y="306"/>
                    </a:lnTo>
                    <a:lnTo>
                      <a:pt x="190" y="306"/>
                    </a:lnTo>
                    <a:lnTo>
                      <a:pt x="215" y="306"/>
                    </a:lnTo>
                    <a:lnTo>
                      <a:pt x="291" y="306"/>
                    </a:lnTo>
                    <a:lnTo>
                      <a:pt x="303" y="306"/>
                    </a:lnTo>
                    <a:lnTo>
                      <a:pt x="303" y="281"/>
                    </a:lnTo>
                    <a:lnTo>
                      <a:pt x="291" y="281"/>
                    </a:lnTo>
                    <a:close/>
                    <a:moveTo>
                      <a:pt x="64" y="281"/>
                    </a:moveTo>
                    <a:lnTo>
                      <a:pt x="38" y="281"/>
                    </a:lnTo>
                    <a:lnTo>
                      <a:pt x="38" y="235"/>
                    </a:lnTo>
                    <a:lnTo>
                      <a:pt x="44" y="230"/>
                    </a:lnTo>
                    <a:lnTo>
                      <a:pt x="58" y="230"/>
                    </a:lnTo>
                    <a:lnTo>
                      <a:pt x="64" y="235"/>
                    </a:lnTo>
                    <a:lnTo>
                      <a:pt x="64" y="281"/>
                    </a:lnTo>
                    <a:close/>
                    <a:moveTo>
                      <a:pt x="164" y="281"/>
                    </a:moveTo>
                    <a:lnTo>
                      <a:pt x="139" y="281"/>
                    </a:lnTo>
                    <a:lnTo>
                      <a:pt x="139" y="133"/>
                    </a:lnTo>
                    <a:lnTo>
                      <a:pt x="144" y="128"/>
                    </a:lnTo>
                    <a:lnTo>
                      <a:pt x="159" y="128"/>
                    </a:lnTo>
                    <a:lnTo>
                      <a:pt x="164" y="133"/>
                    </a:lnTo>
                    <a:lnTo>
                      <a:pt x="164" y="281"/>
                    </a:lnTo>
                    <a:close/>
                    <a:moveTo>
                      <a:pt x="265" y="281"/>
                    </a:moveTo>
                    <a:lnTo>
                      <a:pt x="240" y="281"/>
                    </a:lnTo>
                    <a:lnTo>
                      <a:pt x="240" y="31"/>
                    </a:lnTo>
                    <a:lnTo>
                      <a:pt x="245" y="26"/>
                    </a:lnTo>
                    <a:lnTo>
                      <a:pt x="260" y="26"/>
                    </a:lnTo>
                    <a:lnTo>
                      <a:pt x="265" y="31"/>
                    </a:lnTo>
                    <a:lnTo>
                      <a:pt x="265"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F8A9CEA5-7F3C-1C11-0A0F-B5CB44C4B775}"/>
                </a:ext>
              </a:extLst>
            </p:cNvPr>
            <p:cNvGrpSpPr>
              <a:grpSpLocks noChangeAspect="1"/>
            </p:cNvGrpSpPr>
            <p:nvPr/>
          </p:nvGrpSpPr>
          <p:grpSpPr>
            <a:xfrm rot="743738">
              <a:off x="5752018" y="2907912"/>
              <a:ext cx="275484" cy="277200"/>
              <a:chOff x="3655521" y="4850270"/>
              <a:chExt cx="221818" cy="221817"/>
            </a:xfrm>
          </p:grpSpPr>
          <p:sp>
            <p:nvSpPr>
              <p:cNvPr id="63" name="Rectangle 62">
                <a:extLst>
                  <a:ext uri="{FF2B5EF4-FFF2-40B4-BE49-F238E27FC236}">
                    <a16:creationId xmlns:a16="http://schemas.microsoft.com/office/drawing/2014/main" id="{33BE63B1-B621-3ED6-DBDA-DA15ABFC6ADB}"/>
                  </a:ext>
                </a:extLst>
              </p:cNvPr>
              <p:cNvSpPr>
                <a:spLocks noChangeAspect="1"/>
              </p:cNvSpPr>
              <p:nvPr/>
            </p:nvSpPr>
            <p:spPr>
              <a:xfrm flipH="1">
                <a:off x="3655521" y="4850270"/>
                <a:ext cx="221818" cy="22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4" name="Freeform 338">
                <a:extLst>
                  <a:ext uri="{FF2B5EF4-FFF2-40B4-BE49-F238E27FC236}">
                    <a16:creationId xmlns:a16="http://schemas.microsoft.com/office/drawing/2014/main" id="{BCCF4016-1D60-93E0-A166-02428C908359}"/>
                  </a:ext>
                </a:extLst>
              </p:cNvPr>
              <p:cNvSpPr>
                <a:spLocks noChangeAspect="1" noEditPoints="1"/>
              </p:cNvSpPr>
              <p:nvPr/>
            </p:nvSpPr>
            <p:spPr bwMode="auto">
              <a:xfrm flipH="1">
                <a:off x="3696819" y="4901489"/>
                <a:ext cx="138493" cy="119377"/>
              </a:xfrm>
              <a:custGeom>
                <a:avLst/>
                <a:gdLst>
                  <a:gd name="T0" fmla="*/ 278 w 355"/>
                  <a:gd name="T1" fmla="*/ 18 h 306"/>
                  <a:gd name="T2" fmla="*/ 247 w 355"/>
                  <a:gd name="T3" fmla="*/ 21 h 306"/>
                  <a:gd name="T4" fmla="*/ 198 w 355"/>
                  <a:gd name="T5" fmla="*/ 0 h 306"/>
                  <a:gd name="T6" fmla="*/ 156 w 355"/>
                  <a:gd name="T7" fmla="*/ 0 h 306"/>
                  <a:gd name="T8" fmla="*/ 108 w 355"/>
                  <a:gd name="T9" fmla="*/ 21 h 306"/>
                  <a:gd name="T10" fmla="*/ 76 w 355"/>
                  <a:gd name="T11" fmla="*/ 18 h 306"/>
                  <a:gd name="T12" fmla="*/ 0 w 355"/>
                  <a:gd name="T13" fmla="*/ 123 h 306"/>
                  <a:gd name="T14" fmla="*/ 34 w 355"/>
                  <a:gd name="T15" fmla="*/ 165 h 306"/>
                  <a:gd name="T16" fmla="*/ 129 w 355"/>
                  <a:gd name="T17" fmla="*/ 288 h 306"/>
                  <a:gd name="T18" fmla="*/ 159 w 355"/>
                  <a:gd name="T19" fmla="*/ 284 h 306"/>
                  <a:gd name="T20" fmla="*/ 209 w 355"/>
                  <a:gd name="T21" fmla="*/ 306 h 306"/>
                  <a:gd name="T22" fmla="*/ 285 w 355"/>
                  <a:gd name="T23" fmla="*/ 200 h 306"/>
                  <a:gd name="T24" fmla="*/ 355 w 355"/>
                  <a:gd name="T25" fmla="*/ 123 h 306"/>
                  <a:gd name="T26" fmla="*/ 156 w 355"/>
                  <a:gd name="T27" fmla="*/ 254 h 306"/>
                  <a:gd name="T28" fmla="*/ 138 w 355"/>
                  <a:gd name="T29" fmla="*/ 263 h 306"/>
                  <a:gd name="T30" fmla="*/ 58 w 355"/>
                  <a:gd name="T31" fmla="*/ 175 h 306"/>
                  <a:gd name="T32" fmla="*/ 76 w 355"/>
                  <a:gd name="T33" fmla="*/ 165 h 306"/>
                  <a:gd name="T34" fmla="*/ 156 w 355"/>
                  <a:gd name="T35" fmla="*/ 254 h 306"/>
                  <a:gd name="T36" fmla="*/ 198 w 355"/>
                  <a:gd name="T37" fmla="*/ 281 h 306"/>
                  <a:gd name="T38" fmla="*/ 177 w 355"/>
                  <a:gd name="T39" fmla="*/ 267 h 306"/>
                  <a:gd name="T40" fmla="*/ 180 w 355"/>
                  <a:gd name="T41" fmla="*/ 236 h 306"/>
                  <a:gd name="T42" fmla="*/ 59 w 355"/>
                  <a:gd name="T43" fmla="*/ 140 h 306"/>
                  <a:gd name="T44" fmla="*/ 24 w 355"/>
                  <a:gd name="T45" fmla="*/ 112 h 306"/>
                  <a:gd name="T46" fmla="*/ 87 w 355"/>
                  <a:gd name="T47" fmla="*/ 42 h 306"/>
                  <a:gd name="T48" fmla="*/ 108 w 355"/>
                  <a:gd name="T49" fmla="*/ 56 h 306"/>
                  <a:gd name="T50" fmla="*/ 108 w 355"/>
                  <a:gd name="T51" fmla="*/ 56 h 306"/>
                  <a:gd name="T52" fmla="*/ 125 w 355"/>
                  <a:gd name="T53" fmla="*/ 38 h 306"/>
                  <a:gd name="T54" fmla="*/ 138 w 355"/>
                  <a:gd name="T55" fmla="*/ 24 h 306"/>
                  <a:gd name="T56" fmla="*/ 160 w 355"/>
                  <a:gd name="T57" fmla="*/ 38 h 306"/>
                  <a:gd name="T58" fmla="*/ 137 w 355"/>
                  <a:gd name="T59" fmla="*/ 139 h 306"/>
                  <a:gd name="T60" fmla="*/ 177 w 355"/>
                  <a:gd name="T61" fmla="*/ 126 h 306"/>
                  <a:gd name="T62" fmla="*/ 260 w 355"/>
                  <a:gd name="T63" fmla="*/ 217 h 306"/>
                  <a:gd name="T64" fmla="*/ 264 w 355"/>
                  <a:gd name="T65" fmla="*/ 179 h 306"/>
                  <a:gd name="T66" fmla="*/ 229 w 355"/>
                  <a:gd name="T67" fmla="*/ 74 h 306"/>
                  <a:gd name="T68" fmla="*/ 160 w 355"/>
                  <a:gd name="T69" fmla="*/ 109 h 306"/>
                  <a:gd name="T70" fmla="*/ 148 w 355"/>
                  <a:gd name="T71" fmla="*/ 114 h 306"/>
                  <a:gd name="T72" fmla="*/ 143 w 355"/>
                  <a:gd name="T73" fmla="*/ 91 h 306"/>
                  <a:gd name="T74" fmla="*/ 194 w 355"/>
                  <a:gd name="T75" fmla="*/ 38 h 306"/>
                  <a:gd name="T76" fmla="*/ 209 w 355"/>
                  <a:gd name="T77" fmla="*/ 24 h 306"/>
                  <a:gd name="T78" fmla="*/ 247 w 355"/>
                  <a:gd name="T79" fmla="*/ 56 h 306"/>
                  <a:gd name="T80" fmla="*/ 268 w 355"/>
                  <a:gd name="T81" fmla="*/ 42 h 306"/>
                  <a:gd name="T82" fmla="*/ 331 w 355"/>
                  <a:gd name="T83" fmla="*/ 11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 h="306">
                    <a:moveTo>
                      <a:pt x="355" y="95"/>
                    </a:moveTo>
                    <a:lnTo>
                      <a:pt x="278" y="18"/>
                    </a:lnTo>
                    <a:lnTo>
                      <a:pt x="251" y="18"/>
                    </a:lnTo>
                    <a:lnTo>
                      <a:pt x="247" y="21"/>
                    </a:lnTo>
                    <a:lnTo>
                      <a:pt x="226" y="0"/>
                    </a:lnTo>
                    <a:lnTo>
                      <a:pt x="198" y="0"/>
                    </a:lnTo>
                    <a:lnTo>
                      <a:pt x="177" y="21"/>
                    </a:lnTo>
                    <a:lnTo>
                      <a:pt x="156" y="0"/>
                    </a:lnTo>
                    <a:lnTo>
                      <a:pt x="129" y="0"/>
                    </a:lnTo>
                    <a:lnTo>
                      <a:pt x="108" y="21"/>
                    </a:lnTo>
                    <a:lnTo>
                      <a:pt x="104" y="18"/>
                    </a:lnTo>
                    <a:lnTo>
                      <a:pt x="76" y="18"/>
                    </a:lnTo>
                    <a:lnTo>
                      <a:pt x="0" y="95"/>
                    </a:lnTo>
                    <a:lnTo>
                      <a:pt x="0" y="123"/>
                    </a:lnTo>
                    <a:lnTo>
                      <a:pt x="38" y="161"/>
                    </a:lnTo>
                    <a:lnTo>
                      <a:pt x="34" y="165"/>
                    </a:lnTo>
                    <a:lnTo>
                      <a:pt x="34" y="193"/>
                    </a:lnTo>
                    <a:lnTo>
                      <a:pt x="129" y="288"/>
                    </a:lnTo>
                    <a:lnTo>
                      <a:pt x="156" y="288"/>
                    </a:lnTo>
                    <a:lnTo>
                      <a:pt x="159" y="284"/>
                    </a:lnTo>
                    <a:lnTo>
                      <a:pt x="180" y="306"/>
                    </a:lnTo>
                    <a:lnTo>
                      <a:pt x="209" y="306"/>
                    </a:lnTo>
                    <a:lnTo>
                      <a:pt x="285" y="228"/>
                    </a:lnTo>
                    <a:lnTo>
                      <a:pt x="285" y="200"/>
                    </a:lnTo>
                    <a:lnTo>
                      <a:pt x="281" y="196"/>
                    </a:lnTo>
                    <a:lnTo>
                      <a:pt x="355" y="123"/>
                    </a:lnTo>
                    <a:lnTo>
                      <a:pt x="355" y="95"/>
                    </a:lnTo>
                    <a:close/>
                    <a:moveTo>
                      <a:pt x="156" y="254"/>
                    </a:moveTo>
                    <a:lnTo>
                      <a:pt x="146" y="263"/>
                    </a:lnTo>
                    <a:lnTo>
                      <a:pt x="138" y="263"/>
                    </a:lnTo>
                    <a:lnTo>
                      <a:pt x="58" y="182"/>
                    </a:lnTo>
                    <a:lnTo>
                      <a:pt x="58" y="175"/>
                    </a:lnTo>
                    <a:lnTo>
                      <a:pt x="69" y="165"/>
                    </a:lnTo>
                    <a:lnTo>
                      <a:pt x="76" y="165"/>
                    </a:lnTo>
                    <a:lnTo>
                      <a:pt x="156" y="246"/>
                    </a:lnTo>
                    <a:lnTo>
                      <a:pt x="156" y="254"/>
                    </a:lnTo>
                    <a:close/>
                    <a:moveTo>
                      <a:pt x="260" y="217"/>
                    </a:moveTo>
                    <a:lnTo>
                      <a:pt x="198" y="281"/>
                    </a:lnTo>
                    <a:lnTo>
                      <a:pt x="191" y="281"/>
                    </a:lnTo>
                    <a:lnTo>
                      <a:pt x="177" y="267"/>
                    </a:lnTo>
                    <a:lnTo>
                      <a:pt x="180" y="263"/>
                    </a:lnTo>
                    <a:lnTo>
                      <a:pt x="180" y="236"/>
                    </a:lnTo>
                    <a:lnTo>
                      <a:pt x="87" y="140"/>
                    </a:lnTo>
                    <a:lnTo>
                      <a:pt x="59" y="140"/>
                    </a:lnTo>
                    <a:lnTo>
                      <a:pt x="55" y="144"/>
                    </a:lnTo>
                    <a:lnTo>
                      <a:pt x="24" y="112"/>
                    </a:lnTo>
                    <a:lnTo>
                      <a:pt x="24" y="105"/>
                    </a:lnTo>
                    <a:lnTo>
                      <a:pt x="87" y="42"/>
                    </a:lnTo>
                    <a:lnTo>
                      <a:pt x="94" y="42"/>
                    </a:lnTo>
                    <a:lnTo>
                      <a:pt x="108" y="56"/>
                    </a:lnTo>
                    <a:lnTo>
                      <a:pt x="108" y="56"/>
                    </a:lnTo>
                    <a:lnTo>
                      <a:pt x="108" y="56"/>
                    </a:lnTo>
                    <a:lnTo>
                      <a:pt x="116" y="47"/>
                    </a:lnTo>
                    <a:lnTo>
                      <a:pt x="125" y="38"/>
                    </a:lnTo>
                    <a:lnTo>
                      <a:pt x="125" y="38"/>
                    </a:lnTo>
                    <a:lnTo>
                      <a:pt x="138" y="24"/>
                    </a:lnTo>
                    <a:lnTo>
                      <a:pt x="146" y="24"/>
                    </a:lnTo>
                    <a:lnTo>
                      <a:pt x="160" y="38"/>
                    </a:lnTo>
                    <a:lnTo>
                      <a:pt x="99" y="99"/>
                    </a:lnTo>
                    <a:lnTo>
                      <a:pt x="137" y="139"/>
                    </a:lnTo>
                    <a:lnTo>
                      <a:pt x="165" y="139"/>
                    </a:lnTo>
                    <a:lnTo>
                      <a:pt x="177" y="126"/>
                    </a:lnTo>
                    <a:lnTo>
                      <a:pt x="260" y="210"/>
                    </a:lnTo>
                    <a:lnTo>
                      <a:pt x="260" y="217"/>
                    </a:lnTo>
                    <a:close/>
                    <a:moveTo>
                      <a:pt x="331" y="112"/>
                    </a:moveTo>
                    <a:lnTo>
                      <a:pt x="264" y="179"/>
                    </a:lnTo>
                    <a:lnTo>
                      <a:pt x="194" y="109"/>
                    </a:lnTo>
                    <a:lnTo>
                      <a:pt x="229" y="74"/>
                    </a:lnTo>
                    <a:lnTo>
                      <a:pt x="212" y="56"/>
                    </a:lnTo>
                    <a:lnTo>
                      <a:pt x="160" y="109"/>
                    </a:lnTo>
                    <a:lnTo>
                      <a:pt x="155" y="114"/>
                    </a:lnTo>
                    <a:lnTo>
                      <a:pt x="148" y="114"/>
                    </a:lnTo>
                    <a:lnTo>
                      <a:pt x="133" y="99"/>
                    </a:lnTo>
                    <a:lnTo>
                      <a:pt x="143" y="91"/>
                    </a:lnTo>
                    <a:lnTo>
                      <a:pt x="143" y="91"/>
                    </a:lnTo>
                    <a:lnTo>
                      <a:pt x="194" y="38"/>
                    </a:lnTo>
                    <a:lnTo>
                      <a:pt x="194" y="38"/>
                    </a:lnTo>
                    <a:lnTo>
                      <a:pt x="209" y="24"/>
                    </a:lnTo>
                    <a:lnTo>
                      <a:pt x="216" y="24"/>
                    </a:lnTo>
                    <a:lnTo>
                      <a:pt x="247" y="56"/>
                    </a:lnTo>
                    <a:lnTo>
                      <a:pt x="260" y="42"/>
                    </a:lnTo>
                    <a:lnTo>
                      <a:pt x="268" y="42"/>
                    </a:lnTo>
                    <a:lnTo>
                      <a:pt x="331" y="105"/>
                    </a:lnTo>
                    <a:lnTo>
                      <a:pt x="331"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31" name="Group 30">
              <a:extLst>
                <a:ext uri="{FF2B5EF4-FFF2-40B4-BE49-F238E27FC236}">
                  <a16:creationId xmlns:a16="http://schemas.microsoft.com/office/drawing/2014/main" id="{77AB8866-A7AD-3588-6432-F861863EA1FF}"/>
                </a:ext>
              </a:extLst>
            </p:cNvPr>
            <p:cNvGrpSpPr>
              <a:grpSpLocks noChangeAspect="1"/>
            </p:cNvGrpSpPr>
            <p:nvPr/>
          </p:nvGrpSpPr>
          <p:grpSpPr>
            <a:xfrm rot="-180000">
              <a:off x="5712147" y="3454555"/>
              <a:ext cx="275484" cy="277200"/>
              <a:chOff x="3655521" y="4581728"/>
              <a:chExt cx="221818" cy="221817"/>
            </a:xfrm>
          </p:grpSpPr>
          <p:sp>
            <p:nvSpPr>
              <p:cNvPr id="61" name="Rectangle 60">
                <a:extLst>
                  <a:ext uri="{FF2B5EF4-FFF2-40B4-BE49-F238E27FC236}">
                    <a16:creationId xmlns:a16="http://schemas.microsoft.com/office/drawing/2014/main" id="{A11C4B2B-01BF-4A6F-CBC9-67397FB0CCDC}"/>
                  </a:ext>
                </a:extLst>
              </p:cNvPr>
              <p:cNvSpPr>
                <a:spLocks noChangeAspect="1"/>
              </p:cNvSpPr>
              <p:nvPr/>
            </p:nvSpPr>
            <p:spPr>
              <a:xfrm flipH="1">
                <a:off x="3655521" y="4581728"/>
                <a:ext cx="221818" cy="22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2" name="Freeform 43">
                <a:extLst>
                  <a:ext uri="{FF2B5EF4-FFF2-40B4-BE49-F238E27FC236}">
                    <a16:creationId xmlns:a16="http://schemas.microsoft.com/office/drawing/2014/main" id="{1609634E-7D44-8B5E-D812-0C6E5F9D884F}"/>
                  </a:ext>
                </a:extLst>
              </p:cNvPr>
              <p:cNvSpPr>
                <a:spLocks noChangeAspect="1" noEditPoints="1"/>
              </p:cNvSpPr>
              <p:nvPr/>
            </p:nvSpPr>
            <p:spPr bwMode="auto">
              <a:xfrm>
                <a:off x="3692962" y="4660592"/>
                <a:ext cx="146936" cy="87899"/>
              </a:xfrm>
              <a:custGeom>
                <a:avLst/>
                <a:gdLst>
                  <a:gd name="T0" fmla="*/ 244 w 336"/>
                  <a:gd name="T1" fmla="*/ 108 h 201"/>
                  <a:gd name="T2" fmla="*/ 244 w 336"/>
                  <a:gd name="T3" fmla="*/ 44 h 201"/>
                  <a:gd name="T4" fmla="*/ 200 w 336"/>
                  <a:gd name="T5" fmla="*/ 0 h 201"/>
                  <a:gd name="T6" fmla="*/ 137 w 336"/>
                  <a:gd name="T7" fmla="*/ 0 h 201"/>
                  <a:gd name="T8" fmla="*/ 93 w 336"/>
                  <a:gd name="T9" fmla="*/ 44 h 201"/>
                  <a:gd name="T10" fmla="*/ 93 w 336"/>
                  <a:gd name="T11" fmla="*/ 108 h 201"/>
                  <a:gd name="T12" fmla="*/ 137 w 336"/>
                  <a:gd name="T13" fmla="*/ 153 h 201"/>
                  <a:gd name="T14" fmla="*/ 200 w 336"/>
                  <a:gd name="T15" fmla="*/ 153 h 201"/>
                  <a:gd name="T16" fmla="*/ 212 w 336"/>
                  <a:gd name="T17" fmla="*/ 139 h 201"/>
                  <a:gd name="T18" fmla="*/ 273 w 336"/>
                  <a:gd name="T19" fmla="*/ 201 h 201"/>
                  <a:gd name="T20" fmla="*/ 290 w 336"/>
                  <a:gd name="T21" fmla="*/ 183 h 201"/>
                  <a:gd name="T22" fmla="*/ 230 w 336"/>
                  <a:gd name="T23" fmla="*/ 122 h 201"/>
                  <a:gd name="T24" fmla="*/ 244 w 336"/>
                  <a:gd name="T25" fmla="*/ 108 h 201"/>
                  <a:gd name="T26" fmla="*/ 219 w 336"/>
                  <a:gd name="T27" fmla="*/ 98 h 201"/>
                  <a:gd name="T28" fmla="*/ 189 w 336"/>
                  <a:gd name="T29" fmla="*/ 127 h 201"/>
                  <a:gd name="T30" fmla="*/ 147 w 336"/>
                  <a:gd name="T31" fmla="*/ 127 h 201"/>
                  <a:gd name="T32" fmla="*/ 117 w 336"/>
                  <a:gd name="T33" fmla="*/ 98 h 201"/>
                  <a:gd name="T34" fmla="*/ 117 w 336"/>
                  <a:gd name="T35" fmla="*/ 55 h 201"/>
                  <a:gd name="T36" fmla="*/ 147 w 336"/>
                  <a:gd name="T37" fmla="*/ 25 h 201"/>
                  <a:gd name="T38" fmla="*/ 189 w 336"/>
                  <a:gd name="T39" fmla="*/ 25 h 201"/>
                  <a:gd name="T40" fmla="*/ 219 w 336"/>
                  <a:gd name="T41" fmla="*/ 55 h 201"/>
                  <a:gd name="T42" fmla="*/ 219 w 336"/>
                  <a:gd name="T43" fmla="*/ 98 h 201"/>
                  <a:gd name="T44" fmla="*/ 0 w 336"/>
                  <a:gd name="T45" fmla="*/ 13 h 201"/>
                  <a:gd name="T46" fmla="*/ 49 w 336"/>
                  <a:gd name="T47" fmla="*/ 13 h 201"/>
                  <a:gd name="T48" fmla="*/ 49 w 336"/>
                  <a:gd name="T49" fmla="*/ 38 h 201"/>
                  <a:gd name="T50" fmla="*/ 24 w 336"/>
                  <a:gd name="T51" fmla="*/ 38 h 201"/>
                  <a:gd name="T52" fmla="*/ 24 w 336"/>
                  <a:gd name="T53" fmla="*/ 115 h 201"/>
                  <a:gd name="T54" fmla="*/ 49 w 336"/>
                  <a:gd name="T55" fmla="*/ 115 h 201"/>
                  <a:gd name="T56" fmla="*/ 49 w 336"/>
                  <a:gd name="T57" fmla="*/ 140 h 201"/>
                  <a:gd name="T58" fmla="*/ 0 w 336"/>
                  <a:gd name="T59" fmla="*/ 140 h 201"/>
                  <a:gd name="T60" fmla="*/ 0 w 336"/>
                  <a:gd name="T61" fmla="*/ 13 h 201"/>
                  <a:gd name="T62" fmla="*/ 336 w 336"/>
                  <a:gd name="T63" fmla="*/ 13 h 201"/>
                  <a:gd name="T64" fmla="*/ 336 w 336"/>
                  <a:gd name="T65" fmla="*/ 140 h 201"/>
                  <a:gd name="T66" fmla="*/ 286 w 336"/>
                  <a:gd name="T67" fmla="*/ 140 h 201"/>
                  <a:gd name="T68" fmla="*/ 286 w 336"/>
                  <a:gd name="T69" fmla="*/ 115 h 201"/>
                  <a:gd name="T70" fmla="*/ 311 w 336"/>
                  <a:gd name="T71" fmla="*/ 115 h 201"/>
                  <a:gd name="T72" fmla="*/ 311 w 336"/>
                  <a:gd name="T73" fmla="*/ 38 h 201"/>
                  <a:gd name="T74" fmla="*/ 286 w 336"/>
                  <a:gd name="T75" fmla="*/ 38 h 201"/>
                  <a:gd name="T76" fmla="*/ 286 w 336"/>
                  <a:gd name="T77" fmla="*/ 13 h 201"/>
                  <a:gd name="T78" fmla="*/ 336 w 336"/>
                  <a:gd name="T79" fmla="*/ 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201">
                    <a:moveTo>
                      <a:pt x="244" y="108"/>
                    </a:moveTo>
                    <a:lnTo>
                      <a:pt x="244" y="44"/>
                    </a:lnTo>
                    <a:lnTo>
                      <a:pt x="200" y="0"/>
                    </a:lnTo>
                    <a:lnTo>
                      <a:pt x="137" y="0"/>
                    </a:lnTo>
                    <a:lnTo>
                      <a:pt x="93" y="44"/>
                    </a:lnTo>
                    <a:lnTo>
                      <a:pt x="93" y="108"/>
                    </a:lnTo>
                    <a:lnTo>
                      <a:pt x="137" y="153"/>
                    </a:lnTo>
                    <a:lnTo>
                      <a:pt x="200" y="153"/>
                    </a:lnTo>
                    <a:lnTo>
                      <a:pt x="212" y="139"/>
                    </a:lnTo>
                    <a:lnTo>
                      <a:pt x="273" y="201"/>
                    </a:lnTo>
                    <a:lnTo>
                      <a:pt x="290" y="183"/>
                    </a:lnTo>
                    <a:lnTo>
                      <a:pt x="230" y="122"/>
                    </a:lnTo>
                    <a:lnTo>
                      <a:pt x="244" y="108"/>
                    </a:lnTo>
                    <a:close/>
                    <a:moveTo>
                      <a:pt x="219" y="98"/>
                    </a:moveTo>
                    <a:lnTo>
                      <a:pt x="189" y="127"/>
                    </a:lnTo>
                    <a:lnTo>
                      <a:pt x="147" y="127"/>
                    </a:lnTo>
                    <a:lnTo>
                      <a:pt x="117" y="98"/>
                    </a:lnTo>
                    <a:lnTo>
                      <a:pt x="117" y="55"/>
                    </a:lnTo>
                    <a:lnTo>
                      <a:pt x="147" y="25"/>
                    </a:lnTo>
                    <a:lnTo>
                      <a:pt x="189" y="25"/>
                    </a:lnTo>
                    <a:lnTo>
                      <a:pt x="219" y="55"/>
                    </a:lnTo>
                    <a:lnTo>
                      <a:pt x="219" y="98"/>
                    </a:lnTo>
                    <a:close/>
                    <a:moveTo>
                      <a:pt x="0" y="13"/>
                    </a:moveTo>
                    <a:lnTo>
                      <a:pt x="49" y="13"/>
                    </a:lnTo>
                    <a:lnTo>
                      <a:pt x="49" y="38"/>
                    </a:lnTo>
                    <a:lnTo>
                      <a:pt x="24" y="38"/>
                    </a:lnTo>
                    <a:lnTo>
                      <a:pt x="24" y="115"/>
                    </a:lnTo>
                    <a:lnTo>
                      <a:pt x="49" y="115"/>
                    </a:lnTo>
                    <a:lnTo>
                      <a:pt x="49" y="140"/>
                    </a:lnTo>
                    <a:lnTo>
                      <a:pt x="0" y="140"/>
                    </a:lnTo>
                    <a:lnTo>
                      <a:pt x="0" y="13"/>
                    </a:lnTo>
                    <a:close/>
                    <a:moveTo>
                      <a:pt x="336" y="13"/>
                    </a:moveTo>
                    <a:lnTo>
                      <a:pt x="336" y="140"/>
                    </a:lnTo>
                    <a:lnTo>
                      <a:pt x="286" y="140"/>
                    </a:lnTo>
                    <a:lnTo>
                      <a:pt x="286" y="115"/>
                    </a:lnTo>
                    <a:lnTo>
                      <a:pt x="311" y="115"/>
                    </a:lnTo>
                    <a:lnTo>
                      <a:pt x="311" y="38"/>
                    </a:lnTo>
                    <a:lnTo>
                      <a:pt x="286" y="38"/>
                    </a:lnTo>
                    <a:lnTo>
                      <a:pt x="286" y="13"/>
                    </a:lnTo>
                    <a:lnTo>
                      <a:pt x="33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4F6F266A-330A-599B-8C28-2F3C277ED7FD}"/>
                </a:ext>
              </a:extLst>
            </p:cNvPr>
            <p:cNvGrpSpPr>
              <a:grpSpLocks noChangeAspect="1"/>
            </p:cNvGrpSpPr>
            <p:nvPr/>
          </p:nvGrpSpPr>
          <p:grpSpPr>
            <a:xfrm rot="2080741">
              <a:off x="9325833" y="4470358"/>
              <a:ext cx="275397" cy="277200"/>
              <a:chOff x="8199551" y="4130221"/>
              <a:chExt cx="221748" cy="221747"/>
            </a:xfrm>
          </p:grpSpPr>
          <p:sp>
            <p:nvSpPr>
              <p:cNvPr id="59" name="Rectangle 58">
                <a:extLst>
                  <a:ext uri="{FF2B5EF4-FFF2-40B4-BE49-F238E27FC236}">
                    <a16:creationId xmlns:a16="http://schemas.microsoft.com/office/drawing/2014/main" id="{555DB4E2-BDA8-C998-050C-B3EB51E6A2F3}"/>
                  </a:ext>
                </a:extLst>
              </p:cNvPr>
              <p:cNvSpPr>
                <a:spLocks noChangeAspect="1"/>
              </p:cNvSpPr>
              <p:nvPr/>
            </p:nvSpPr>
            <p:spPr>
              <a:xfrm>
                <a:off x="8199551" y="4130221"/>
                <a:ext cx="221748" cy="2217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0" name="Freeform 5">
                <a:extLst>
                  <a:ext uri="{FF2B5EF4-FFF2-40B4-BE49-F238E27FC236}">
                    <a16:creationId xmlns:a16="http://schemas.microsoft.com/office/drawing/2014/main" id="{5C4441CB-0671-B0A6-8138-D0E1C1E36CBC}"/>
                  </a:ext>
                </a:extLst>
              </p:cNvPr>
              <p:cNvSpPr>
                <a:spLocks noChangeAspect="1" noEditPoints="1"/>
              </p:cNvSpPr>
              <p:nvPr/>
            </p:nvSpPr>
            <p:spPr bwMode="auto">
              <a:xfrm>
                <a:off x="8239528" y="4165322"/>
                <a:ext cx="141795" cy="151544"/>
              </a:xfrm>
              <a:custGeom>
                <a:avLst/>
                <a:gdLst>
                  <a:gd name="T0" fmla="*/ 150 w 160"/>
                  <a:gd name="T1" fmla="*/ 50 h 171"/>
                  <a:gd name="T2" fmla="*/ 160 w 160"/>
                  <a:gd name="T3" fmla="*/ 10 h 171"/>
                  <a:gd name="T4" fmla="*/ 123 w 160"/>
                  <a:gd name="T5" fmla="*/ 0 h 171"/>
                  <a:gd name="T6" fmla="*/ 111 w 160"/>
                  <a:gd name="T7" fmla="*/ 19 h 171"/>
                  <a:gd name="T8" fmla="*/ 71 w 160"/>
                  <a:gd name="T9" fmla="*/ 29 h 171"/>
                  <a:gd name="T10" fmla="*/ 49 w 160"/>
                  <a:gd name="T11" fmla="*/ 79 h 171"/>
                  <a:gd name="T12" fmla="*/ 49 w 160"/>
                  <a:gd name="T13" fmla="*/ 79 h 171"/>
                  <a:gd name="T14" fmla="*/ 38 w 160"/>
                  <a:gd name="T15" fmla="*/ 60 h 171"/>
                  <a:gd name="T16" fmla="*/ 0 w 160"/>
                  <a:gd name="T17" fmla="*/ 73 h 171"/>
                  <a:gd name="T18" fmla="*/ 12 w 160"/>
                  <a:gd name="T19" fmla="*/ 110 h 171"/>
                  <a:gd name="T20" fmla="*/ 49 w 160"/>
                  <a:gd name="T21" fmla="*/ 100 h 171"/>
                  <a:gd name="T22" fmla="*/ 49 w 160"/>
                  <a:gd name="T23" fmla="*/ 94 h 171"/>
                  <a:gd name="T24" fmla="*/ 71 w 160"/>
                  <a:gd name="T25" fmla="*/ 94 h 171"/>
                  <a:gd name="T26" fmla="*/ 81 w 160"/>
                  <a:gd name="T27" fmla="*/ 154 h 171"/>
                  <a:gd name="T28" fmla="*/ 111 w 160"/>
                  <a:gd name="T29" fmla="*/ 161 h 171"/>
                  <a:gd name="T30" fmla="*/ 150 w 160"/>
                  <a:gd name="T31" fmla="*/ 171 h 171"/>
                  <a:gd name="T32" fmla="*/ 160 w 160"/>
                  <a:gd name="T33" fmla="*/ 133 h 171"/>
                  <a:gd name="T34" fmla="*/ 123 w 160"/>
                  <a:gd name="T35" fmla="*/ 123 h 171"/>
                  <a:gd name="T36" fmla="*/ 111 w 160"/>
                  <a:gd name="T37" fmla="*/ 140 h 171"/>
                  <a:gd name="T38" fmla="*/ 83 w 160"/>
                  <a:gd name="T39" fmla="*/ 138 h 171"/>
                  <a:gd name="T40" fmla="*/ 111 w 160"/>
                  <a:gd name="T41" fmla="*/ 94 h 171"/>
                  <a:gd name="T42" fmla="*/ 123 w 160"/>
                  <a:gd name="T43" fmla="*/ 110 h 171"/>
                  <a:gd name="T44" fmla="*/ 160 w 160"/>
                  <a:gd name="T45" fmla="*/ 100 h 171"/>
                  <a:gd name="T46" fmla="*/ 150 w 160"/>
                  <a:gd name="T47" fmla="*/ 60 h 171"/>
                  <a:gd name="T48" fmla="*/ 111 w 160"/>
                  <a:gd name="T49" fmla="*/ 73 h 171"/>
                  <a:gd name="T50" fmla="*/ 83 w 160"/>
                  <a:gd name="T51" fmla="*/ 79 h 171"/>
                  <a:gd name="T52" fmla="*/ 87 w 160"/>
                  <a:gd name="T53" fmla="*/ 31 h 171"/>
                  <a:gd name="T54" fmla="*/ 111 w 160"/>
                  <a:gd name="T55" fmla="*/ 40 h 171"/>
                  <a:gd name="T56" fmla="*/ 125 w 160"/>
                  <a:gd name="T57" fmla="*/ 17 h 171"/>
                  <a:gd name="T58" fmla="*/ 144 w 160"/>
                  <a:gd name="T59" fmla="*/ 15 h 171"/>
                  <a:gd name="T60" fmla="*/ 146 w 160"/>
                  <a:gd name="T61" fmla="*/ 33 h 171"/>
                  <a:gd name="T62" fmla="*/ 127 w 160"/>
                  <a:gd name="T63" fmla="*/ 35 h 171"/>
                  <a:gd name="T64" fmla="*/ 125 w 160"/>
                  <a:gd name="T65" fmla="*/ 17 h 171"/>
                  <a:gd name="T66" fmla="*/ 32 w 160"/>
                  <a:gd name="T67" fmla="*/ 96 h 171"/>
                  <a:gd name="T68" fmla="*/ 14 w 160"/>
                  <a:gd name="T69" fmla="*/ 94 h 171"/>
                  <a:gd name="T70" fmla="*/ 18 w 160"/>
                  <a:gd name="T71" fmla="*/ 75 h 171"/>
                  <a:gd name="T72" fmla="*/ 36 w 160"/>
                  <a:gd name="T73" fmla="*/ 79 h 171"/>
                  <a:gd name="T74" fmla="*/ 125 w 160"/>
                  <a:gd name="T75" fmla="*/ 140 h 171"/>
                  <a:gd name="T76" fmla="*/ 144 w 160"/>
                  <a:gd name="T77" fmla="*/ 135 h 171"/>
                  <a:gd name="T78" fmla="*/ 146 w 160"/>
                  <a:gd name="T79" fmla="*/ 154 h 171"/>
                  <a:gd name="T80" fmla="*/ 127 w 160"/>
                  <a:gd name="T81" fmla="*/ 158 h 171"/>
                  <a:gd name="T82" fmla="*/ 125 w 160"/>
                  <a:gd name="T83" fmla="*/ 140 h 171"/>
                  <a:gd name="T84" fmla="*/ 127 w 160"/>
                  <a:gd name="T85" fmla="*/ 75 h 171"/>
                  <a:gd name="T86" fmla="*/ 146 w 160"/>
                  <a:gd name="T87" fmla="*/ 79 h 171"/>
                  <a:gd name="T88" fmla="*/ 144 w 160"/>
                  <a:gd name="T89" fmla="*/ 96 h 171"/>
                  <a:gd name="T90" fmla="*/ 125 w 160"/>
                  <a:gd name="T91" fmla="*/ 9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71">
                    <a:moveTo>
                      <a:pt x="123" y="50"/>
                    </a:moveTo>
                    <a:lnTo>
                      <a:pt x="150" y="50"/>
                    </a:lnTo>
                    <a:lnTo>
                      <a:pt x="160" y="40"/>
                    </a:lnTo>
                    <a:lnTo>
                      <a:pt x="160" y="10"/>
                    </a:lnTo>
                    <a:lnTo>
                      <a:pt x="150" y="0"/>
                    </a:lnTo>
                    <a:lnTo>
                      <a:pt x="123" y="0"/>
                    </a:lnTo>
                    <a:lnTo>
                      <a:pt x="111" y="10"/>
                    </a:lnTo>
                    <a:lnTo>
                      <a:pt x="111" y="19"/>
                    </a:lnTo>
                    <a:lnTo>
                      <a:pt x="81" y="19"/>
                    </a:lnTo>
                    <a:lnTo>
                      <a:pt x="71" y="29"/>
                    </a:lnTo>
                    <a:lnTo>
                      <a:pt x="71" y="79"/>
                    </a:lnTo>
                    <a:lnTo>
                      <a:pt x="49" y="79"/>
                    </a:lnTo>
                    <a:lnTo>
                      <a:pt x="49" y="79"/>
                    </a:lnTo>
                    <a:lnTo>
                      <a:pt x="49" y="79"/>
                    </a:lnTo>
                    <a:lnTo>
                      <a:pt x="49" y="73"/>
                    </a:lnTo>
                    <a:lnTo>
                      <a:pt x="38" y="60"/>
                    </a:lnTo>
                    <a:lnTo>
                      <a:pt x="12" y="60"/>
                    </a:lnTo>
                    <a:lnTo>
                      <a:pt x="0" y="73"/>
                    </a:lnTo>
                    <a:lnTo>
                      <a:pt x="0" y="100"/>
                    </a:lnTo>
                    <a:lnTo>
                      <a:pt x="12" y="110"/>
                    </a:lnTo>
                    <a:lnTo>
                      <a:pt x="38" y="110"/>
                    </a:lnTo>
                    <a:lnTo>
                      <a:pt x="49" y="100"/>
                    </a:lnTo>
                    <a:lnTo>
                      <a:pt x="49" y="94"/>
                    </a:lnTo>
                    <a:lnTo>
                      <a:pt x="49" y="94"/>
                    </a:lnTo>
                    <a:lnTo>
                      <a:pt x="49" y="94"/>
                    </a:lnTo>
                    <a:lnTo>
                      <a:pt x="71" y="94"/>
                    </a:lnTo>
                    <a:lnTo>
                      <a:pt x="71" y="142"/>
                    </a:lnTo>
                    <a:lnTo>
                      <a:pt x="81" y="154"/>
                    </a:lnTo>
                    <a:lnTo>
                      <a:pt x="111" y="154"/>
                    </a:lnTo>
                    <a:lnTo>
                      <a:pt x="111" y="161"/>
                    </a:lnTo>
                    <a:lnTo>
                      <a:pt x="123" y="171"/>
                    </a:lnTo>
                    <a:lnTo>
                      <a:pt x="150" y="171"/>
                    </a:lnTo>
                    <a:lnTo>
                      <a:pt x="160" y="161"/>
                    </a:lnTo>
                    <a:lnTo>
                      <a:pt x="160" y="133"/>
                    </a:lnTo>
                    <a:lnTo>
                      <a:pt x="150" y="123"/>
                    </a:lnTo>
                    <a:lnTo>
                      <a:pt x="123" y="123"/>
                    </a:lnTo>
                    <a:lnTo>
                      <a:pt x="111" y="133"/>
                    </a:lnTo>
                    <a:lnTo>
                      <a:pt x="111" y="140"/>
                    </a:lnTo>
                    <a:lnTo>
                      <a:pt x="87" y="140"/>
                    </a:lnTo>
                    <a:lnTo>
                      <a:pt x="83" y="138"/>
                    </a:lnTo>
                    <a:lnTo>
                      <a:pt x="83" y="94"/>
                    </a:lnTo>
                    <a:lnTo>
                      <a:pt x="111" y="94"/>
                    </a:lnTo>
                    <a:lnTo>
                      <a:pt x="111" y="100"/>
                    </a:lnTo>
                    <a:lnTo>
                      <a:pt x="123" y="110"/>
                    </a:lnTo>
                    <a:lnTo>
                      <a:pt x="150" y="110"/>
                    </a:lnTo>
                    <a:lnTo>
                      <a:pt x="160" y="100"/>
                    </a:lnTo>
                    <a:lnTo>
                      <a:pt x="160" y="73"/>
                    </a:lnTo>
                    <a:lnTo>
                      <a:pt x="150" y="60"/>
                    </a:lnTo>
                    <a:lnTo>
                      <a:pt x="123" y="60"/>
                    </a:lnTo>
                    <a:lnTo>
                      <a:pt x="111" y="73"/>
                    </a:lnTo>
                    <a:lnTo>
                      <a:pt x="111" y="79"/>
                    </a:lnTo>
                    <a:lnTo>
                      <a:pt x="83" y="79"/>
                    </a:lnTo>
                    <a:lnTo>
                      <a:pt x="83" y="35"/>
                    </a:lnTo>
                    <a:lnTo>
                      <a:pt x="87" y="31"/>
                    </a:lnTo>
                    <a:lnTo>
                      <a:pt x="111" y="31"/>
                    </a:lnTo>
                    <a:lnTo>
                      <a:pt x="111" y="40"/>
                    </a:lnTo>
                    <a:lnTo>
                      <a:pt x="123" y="50"/>
                    </a:lnTo>
                    <a:close/>
                    <a:moveTo>
                      <a:pt x="125" y="17"/>
                    </a:moveTo>
                    <a:lnTo>
                      <a:pt x="127" y="15"/>
                    </a:lnTo>
                    <a:lnTo>
                      <a:pt x="144" y="15"/>
                    </a:lnTo>
                    <a:lnTo>
                      <a:pt x="146" y="17"/>
                    </a:lnTo>
                    <a:lnTo>
                      <a:pt x="146" y="33"/>
                    </a:lnTo>
                    <a:lnTo>
                      <a:pt x="144" y="35"/>
                    </a:lnTo>
                    <a:lnTo>
                      <a:pt x="127" y="35"/>
                    </a:lnTo>
                    <a:lnTo>
                      <a:pt x="125" y="33"/>
                    </a:lnTo>
                    <a:lnTo>
                      <a:pt x="125" y="17"/>
                    </a:lnTo>
                    <a:close/>
                    <a:moveTo>
                      <a:pt x="36" y="94"/>
                    </a:moveTo>
                    <a:lnTo>
                      <a:pt x="32" y="96"/>
                    </a:lnTo>
                    <a:lnTo>
                      <a:pt x="18" y="96"/>
                    </a:lnTo>
                    <a:lnTo>
                      <a:pt x="14" y="94"/>
                    </a:lnTo>
                    <a:lnTo>
                      <a:pt x="14" y="79"/>
                    </a:lnTo>
                    <a:lnTo>
                      <a:pt x="18" y="75"/>
                    </a:lnTo>
                    <a:lnTo>
                      <a:pt x="32" y="75"/>
                    </a:lnTo>
                    <a:lnTo>
                      <a:pt x="36" y="79"/>
                    </a:lnTo>
                    <a:lnTo>
                      <a:pt x="36" y="94"/>
                    </a:lnTo>
                    <a:close/>
                    <a:moveTo>
                      <a:pt x="125" y="140"/>
                    </a:moveTo>
                    <a:lnTo>
                      <a:pt x="127" y="135"/>
                    </a:lnTo>
                    <a:lnTo>
                      <a:pt x="144" y="135"/>
                    </a:lnTo>
                    <a:lnTo>
                      <a:pt x="146" y="140"/>
                    </a:lnTo>
                    <a:lnTo>
                      <a:pt x="146" y="154"/>
                    </a:lnTo>
                    <a:lnTo>
                      <a:pt x="144" y="158"/>
                    </a:lnTo>
                    <a:lnTo>
                      <a:pt x="127" y="158"/>
                    </a:lnTo>
                    <a:lnTo>
                      <a:pt x="125" y="154"/>
                    </a:lnTo>
                    <a:lnTo>
                      <a:pt x="125" y="140"/>
                    </a:lnTo>
                    <a:close/>
                    <a:moveTo>
                      <a:pt x="125" y="79"/>
                    </a:moveTo>
                    <a:lnTo>
                      <a:pt x="127" y="75"/>
                    </a:lnTo>
                    <a:lnTo>
                      <a:pt x="144" y="75"/>
                    </a:lnTo>
                    <a:lnTo>
                      <a:pt x="146" y="79"/>
                    </a:lnTo>
                    <a:lnTo>
                      <a:pt x="146" y="94"/>
                    </a:lnTo>
                    <a:lnTo>
                      <a:pt x="144" y="96"/>
                    </a:lnTo>
                    <a:lnTo>
                      <a:pt x="127" y="96"/>
                    </a:lnTo>
                    <a:lnTo>
                      <a:pt x="125" y="94"/>
                    </a:lnTo>
                    <a:lnTo>
                      <a:pt x="125"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grpSp>
          <p:nvGrpSpPr>
            <p:cNvPr id="33" name="Group 32">
              <a:extLst>
                <a:ext uri="{FF2B5EF4-FFF2-40B4-BE49-F238E27FC236}">
                  <a16:creationId xmlns:a16="http://schemas.microsoft.com/office/drawing/2014/main" id="{97D609E4-EC2F-7158-EE41-F2282B353909}"/>
                </a:ext>
              </a:extLst>
            </p:cNvPr>
            <p:cNvGrpSpPr>
              <a:grpSpLocks noChangeAspect="1"/>
            </p:cNvGrpSpPr>
            <p:nvPr/>
          </p:nvGrpSpPr>
          <p:grpSpPr>
            <a:xfrm rot="-1620000">
              <a:off x="9467214" y="2402974"/>
              <a:ext cx="276369" cy="277200"/>
              <a:chOff x="8204540" y="3196792"/>
              <a:chExt cx="222531" cy="224158"/>
            </a:xfrm>
          </p:grpSpPr>
          <p:sp>
            <p:nvSpPr>
              <p:cNvPr id="57" name="Rectangle 56">
                <a:extLst>
                  <a:ext uri="{FF2B5EF4-FFF2-40B4-BE49-F238E27FC236}">
                    <a16:creationId xmlns:a16="http://schemas.microsoft.com/office/drawing/2014/main" id="{79BA9D4F-58A9-7EE3-88B5-487C97D46D84}"/>
                  </a:ext>
                </a:extLst>
              </p:cNvPr>
              <p:cNvSpPr>
                <a:spLocks noChangeAspect="1"/>
              </p:cNvSpPr>
              <p:nvPr/>
            </p:nvSpPr>
            <p:spPr>
              <a:xfrm>
                <a:off x="8204540" y="3196792"/>
                <a:ext cx="222531" cy="224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 name="Freeform 6">
                <a:extLst>
                  <a:ext uri="{FF2B5EF4-FFF2-40B4-BE49-F238E27FC236}">
                    <a16:creationId xmlns:a16="http://schemas.microsoft.com/office/drawing/2014/main" id="{3B94FDE0-AC65-63D2-C41A-424DDA1310AB}"/>
                  </a:ext>
                </a:extLst>
              </p:cNvPr>
              <p:cNvSpPr>
                <a:spLocks noChangeAspect="1" noEditPoints="1"/>
              </p:cNvSpPr>
              <p:nvPr/>
            </p:nvSpPr>
            <p:spPr bwMode="auto">
              <a:xfrm>
                <a:off x="8269696" y="3231144"/>
                <a:ext cx="92219" cy="155455"/>
              </a:xfrm>
              <a:custGeom>
                <a:avLst/>
                <a:gdLst>
                  <a:gd name="T0" fmla="*/ 41 w 52"/>
                  <a:gd name="T1" fmla="*/ 47 h 85"/>
                  <a:gd name="T2" fmla="*/ 33 w 52"/>
                  <a:gd name="T3" fmla="*/ 51 h 85"/>
                  <a:gd name="T4" fmla="*/ 28 w 52"/>
                  <a:gd name="T5" fmla="*/ 48 h 85"/>
                  <a:gd name="T6" fmla="*/ 28 w 52"/>
                  <a:gd name="T7" fmla="*/ 43 h 85"/>
                  <a:gd name="T8" fmla="*/ 28 w 52"/>
                  <a:gd name="T9" fmla="*/ 38 h 85"/>
                  <a:gd name="T10" fmla="*/ 33 w 52"/>
                  <a:gd name="T11" fmla="*/ 34 h 85"/>
                  <a:gd name="T12" fmla="*/ 41 w 52"/>
                  <a:gd name="T13" fmla="*/ 38 h 85"/>
                  <a:gd name="T14" fmla="*/ 52 w 52"/>
                  <a:gd name="T15" fmla="*/ 27 h 85"/>
                  <a:gd name="T16" fmla="*/ 41 w 52"/>
                  <a:gd name="T17" fmla="*/ 16 h 85"/>
                  <a:gd name="T18" fmla="*/ 30 w 52"/>
                  <a:gd name="T19" fmla="*/ 27 h 85"/>
                  <a:gd name="T20" fmla="*/ 31 w 52"/>
                  <a:gd name="T21" fmla="*/ 30 h 85"/>
                  <a:gd name="T22" fmla="*/ 25 w 52"/>
                  <a:gd name="T23" fmla="*/ 34 h 85"/>
                  <a:gd name="T24" fmla="*/ 16 w 52"/>
                  <a:gd name="T25" fmla="*/ 29 h 85"/>
                  <a:gd name="T26" fmla="*/ 16 w 52"/>
                  <a:gd name="T27" fmla="*/ 22 h 85"/>
                  <a:gd name="T28" fmla="*/ 25 w 52"/>
                  <a:gd name="T29" fmla="*/ 11 h 85"/>
                  <a:gd name="T30" fmla="*/ 14 w 52"/>
                  <a:gd name="T31" fmla="*/ 0 h 85"/>
                  <a:gd name="T32" fmla="*/ 3 w 52"/>
                  <a:gd name="T33" fmla="*/ 11 h 85"/>
                  <a:gd name="T34" fmla="*/ 12 w 52"/>
                  <a:gd name="T35" fmla="*/ 22 h 85"/>
                  <a:gd name="T36" fmla="*/ 12 w 52"/>
                  <a:gd name="T37" fmla="*/ 29 h 85"/>
                  <a:gd name="T38" fmla="*/ 0 w 52"/>
                  <a:gd name="T39" fmla="*/ 43 h 85"/>
                  <a:gd name="T40" fmla="*/ 12 w 52"/>
                  <a:gd name="T41" fmla="*/ 57 h 85"/>
                  <a:gd name="T42" fmla="*/ 12 w 52"/>
                  <a:gd name="T43" fmla="*/ 64 h 85"/>
                  <a:gd name="T44" fmla="*/ 3 w 52"/>
                  <a:gd name="T45" fmla="*/ 74 h 85"/>
                  <a:gd name="T46" fmla="*/ 14 w 52"/>
                  <a:gd name="T47" fmla="*/ 85 h 85"/>
                  <a:gd name="T48" fmla="*/ 25 w 52"/>
                  <a:gd name="T49" fmla="*/ 74 h 85"/>
                  <a:gd name="T50" fmla="*/ 17 w 52"/>
                  <a:gd name="T51" fmla="*/ 64 h 85"/>
                  <a:gd name="T52" fmla="*/ 17 w 52"/>
                  <a:gd name="T53" fmla="*/ 57 h 85"/>
                  <a:gd name="T54" fmla="*/ 25 w 52"/>
                  <a:gd name="T55" fmla="*/ 52 h 85"/>
                  <a:gd name="T56" fmla="*/ 31 w 52"/>
                  <a:gd name="T57" fmla="*/ 55 h 85"/>
                  <a:gd name="T58" fmla="*/ 30 w 52"/>
                  <a:gd name="T59" fmla="*/ 59 h 85"/>
                  <a:gd name="T60" fmla="*/ 41 w 52"/>
                  <a:gd name="T61" fmla="*/ 70 h 85"/>
                  <a:gd name="T62" fmla="*/ 52 w 52"/>
                  <a:gd name="T63" fmla="*/ 59 h 85"/>
                  <a:gd name="T64" fmla="*/ 41 w 52"/>
                  <a:gd name="T65" fmla="*/ 47 h 85"/>
                  <a:gd name="T66" fmla="*/ 41 w 52"/>
                  <a:gd name="T67" fmla="*/ 22 h 85"/>
                  <a:gd name="T68" fmla="*/ 47 w 52"/>
                  <a:gd name="T69" fmla="*/ 27 h 85"/>
                  <a:gd name="T70" fmla="*/ 41 w 52"/>
                  <a:gd name="T71" fmla="*/ 32 h 85"/>
                  <a:gd name="T72" fmla="*/ 36 w 52"/>
                  <a:gd name="T73" fmla="*/ 27 h 85"/>
                  <a:gd name="T74" fmla="*/ 41 w 52"/>
                  <a:gd name="T75" fmla="*/ 22 h 85"/>
                  <a:gd name="T76" fmla="*/ 9 w 52"/>
                  <a:gd name="T77" fmla="*/ 11 h 85"/>
                  <a:gd name="T78" fmla="*/ 14 w 52"/>
                  <a:gd name="T79" fmla="*/ 6 h 85"/>
                  <a:gd name="T80" fmla="*/ 20 w 52"/>
                  <a:gd name="T81" fmla="*/ 11 h 85"/>
                  <a:gd name="T82" fmla="*/ 14 w 52"/>
                  <a:gd name="T83" fmla="*/ 17 h 85"/>
                  <a:gd name="T84" fmla="*/ 9 w 52"/>
                  <a:gd name="T85" fmla="*/ 11 h 85"/>
                  <a:gd name="T86" fmla="*/ 20 w 52"/>
                  <a:gd name="T87" fmla="*/ 74 h 85"/>
                  <a:gd name="T88" fmla="*/ 14 w 52"/>
                  <a:gd name="T89" fmla="*/ 80 h 85"/>
                  <a:gd name="T90" fmla="*/ 9 w 52"/>
                  <a:gd name="T91" fmla="*/ 74 h 85"/>
                  <a:gd name="T92" fmla="*/ 14 w 52"/>
                  <a:gd name="T93" fmla="*/ 69 h 85"/>
                  <a:gd name="T94" fmla="*/ 20 w 52"/>
                  <a:gd name="T95" fmla="*/ 74 h 85"/>
                  <a:gd name="T96" fmla="*/ 14 w 52"/>
                  <a:gd name="T97" fmla="*/ 50 h 85"/>
                  <a:gd name="T98" fmla="*/ 7 w 52"/>
                  <a:gd name="T99" fmla="*/ 43 h 85"/>
                  <a:gd name="T100" fmla="*/ 14 w 52"/>
                  <a:gd name="T101" fmla="*/ 35 h 85"/>
                  <a:gd name="T102" fmla="*/ 22 w 52"/>
                  <a:gd name="T103" fmla="*/ 43 h 85"/>
                  <a:gd name="T104" fmla="*/ 14 w 52"/>
                  <a:gd name="T105" fmla="*/ 50 h 85"/>
                  <a:gd name="T106" fmla="*/ 41 w 52"/>
                  <a:gd name="T107" fmla="*/ 64 h 85"/>
                  <a:gd name="T108" fmla="*/ 36 w 52"/>
                  <a:gd name="T109" fmla="*/ 59 h 85"/>
                  <a:gd name="T110" fmla="*/ 41 w 52"/>
                  <a:gd name="T111" fmla="*/ 53 h 85"/>
                  <a:gd name="T112" fmla="*/ 47 w 52"/>
                  <a:gd name="T113" fmla="*/ 59 h 85"/>
                  <a:gd name="T114" fmla="*/ 41 w 52"/>
                  <a:gd name="T115" fmla="*/ 6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85">
                    <a:moveTo>
                      <a:pt x="41" y="47"/>
                    </a:moveTo>
                    <a:cubicBezTo>
                      <a:pt x="38" y="47"/>
                      <a:pt x="35" y="49"/>
                      <a:pt x="33" y="51"/>
                    </a:cubicBezTo>
                    <a:cubicBezTo>
                      <a:pt x="28" y="48"/>
                      <a:pt x="28" y="48"/>
                      <a:pt x="28" y="48"/>
                    </a:cubicBezTo>
                    <a:cubicBezTo>
                      <a:pt x="28" y="46"/>
                      <a:pt x="28" y="44"/>
                      <a:pt x="28" y="43"/>
                    </a:cubicBezTo>
                    <a:cubicBezTo>
                      <a:pt x="28" y="41"/>
                      <a:pt x="28" y="39"/>
                      <a:pt x="28" y="38"/>
                    </a:cubicBezTo>
                    <a:cubicBezTo>
                      <a:pt x="33" y="34"/>
                      <a:pt x="33" y="34"/>
                      <a:pt x="33" y="34"/>
                    </a:cubicBezTo>
                    <a:cubicBezTo>
                      <a:pt x="35" y="37"/>
                      <a:pt x="38" y="38"/>
                      <a:pt x="41" y="38"/>
                    </a:cubicBezTo>
                    <a:cubicBezTo>
                      <a:pt x="47" y="38"/>
                      <a:pt x="52" y="33"/>
                      <a:pt x="52" y="27"/>
                    </a:cubicBezTo>
                    <a:cubicBezTo>
                      <a:pt x="52" y="21"/>
                      <a:pt x="47" y="16"/>
                      <a:pt x="41" y="16"/>
                    </a:cubicBezTo>
                    <a:cubicBezTo>
                      <a:pt x="35" y="16"/>
                      <a:pt x="30" y="21"/>
                      <a:pt x="30" y="27"/>
                    </a:cubicBezTo>
                    <a:cubicBezTo>
                      <a:pt x="30" y="28"/>
                      <a:pt x="30" y="29"/>
                      <a:pt x="31" y="30"/>
                    </a:cubicBezTo>
                    <a:cubicBezTo>
                      <a:pt x="25" y="34"/>
                      <a:pt x="25" y="34"/>
                      <a:pt x="25" y="34"/>
                    </a:cubicBezTo>
                    <a:cubicBezTo>
                      <a:pt x="23" y="31"/>
                      <a:pt x="20" y="29"/>
                      <a:pt x="16" y="29"/>
                    </a:cubicBezTo>
                    <a:cubicBezTo>
                      <a:pt x="16" y="22"/>
                      <a:pt x="16" y="22"/>
                      <a:pt x="16" y="22"/>
                    </a:cubicBezTo>
                    <a:cubicBezTo>
                      <a:pt x="21" y="21"/>
                      <a:pt x="25" y="17"/>
                      <a:pt x="25" y="11"/>
                    </a:cubicBezTo>
                    <a:cubicBezTo>
                      <a:pt x="25" y="5"/>
                      <a:pt x="20" y="0"/>
                      <a:pt x="14" y="0"/>
                    </a:cubicBezTo>
                    <a:cubicBezTo>
                      <a:pt x="8" y="0"/>
                      <a:pt x="3" y="5"/>
                      <a:pt x="3" y="11"/>
                    </a:cubicBezTo>
                    <a:cubicBezTo>
                      <a:pt x="3" y="17"/>
                      <a:pt x="7" y="21"/>
                      <a:pt x="12" y="22"/>
                    </a:cubicBezTo>
                    <a:cubicBezTo>
                      <a:pt x="12" y="29"/>
                      <a:pt x="12" y="29"/>
                      <a:pt x="12" y="29"/>
                    </a:cubicBezTo>
                    <a:cubicBezTo>
                      <a:pt x="5" y="30"/>
                      <a:pt x="0" y="36"/>
                      <a:pt x="0" y="43"/>
                    </a:cubicBezTo>
                    <a:cubicBezTo>
                      <a:pt x="0" y="50"/>
                      <a:pt x="5" y="56"/>
                      <a:pt x="12" y="57"/>
                    </a:cubicBezTo>
                    <a:cubicBezTo>
                      <a:pt x="12" y="64"/>
                      <a:pt x="12" y="64"/>
                      <a:pt x="12" y="64"/>
                    </a:cubicBezTo>
                    <a:cubicBezTo>
                      <a:pt x="7" y="65"/>
                      <a:pt x="3" y="69"/>
                      <a:pt x="3" y="74"/>
                    </a:cubicBezTo>
                    <a:cubicBezTo>
                      <a:pt x="3" y="80"/>
                      <a:pt x="8" y="85"/>
                      <a:pt x="14" y="85"/>
                    </a:cubicBezTo>
                    <a:cubicBezTo>
                      <a:pt x="20" y="85"/>
                      <a:pt x="25" y="80"/>
                      <a:pt x="25" y="74"/>
                    </a:cubicBezTo>
                    <a:cubicBezTo>
                      <a:pt x="25" y="69"/>
                      <a:pt x="22" y="65"/>
                      <a:pt x="17" y="64"/>
                    </a:cubicBezTo>
                    <a:cubicBezTo>
                      <a:pt x="17" y="57"/>
                      <a:pt x="17" y="57"/>
                      <a:pt x="17" y="57"/>
                    </a:cubicBezTo>
                    <a:cubicBezTo>
                      <a:pt x="20" y="56"/>
                      <a:pt x="23" y="54"/>
                      <a:pt x="25" y="52"/>
                    </a:cubicBezTo>
                    <a:cubicBezTo>
                      <a:pt x="31" y="55"/>
                      <a:pt x="31" y="55"/>
                      <a:pt x="31" y="55"/>
                    </a:cubicBezTo>
                    <a:cubicBezTo>
                      <a:pt x="30" y="56"/>
                      <a:pt x="30" y="57"/>
                      <a:pt x="30" y="59"/>
                    </a:cubicBezTo>
                    <a:cubicBezTo>
                      <a:pt x="30" y="65"/>
                      <a:pt x="35" y="70"/>
                      <a:pt x="41" y="70"/>
                    </a:cubicBezTo>
                    <a:cubicBezTo>
                      <a:pt x="47" y="70"/>
                      <a:pt x="52" y="65"/>
                      <a:pt x="52" y="59"/>
                    </a:cubicBezTo>
                    <a:cubicBezTo>
                      <a:pt x="52" y="52"/>
                      <a:pt x="47" y="47"/>
                      <a:pt x="41" y="47"/>
                    </a:cubicBezTo>
                    <a:close/>
                    <a:moveTo>
                      <a:pt x="41" y="22"/>
                    </a:moveTo>
                    <a:cubicBezTo>
                      <a:pt x="44" y="22"/>
                      <a:pt x="47" y="24"/>
                      <a:pt x="47" y="27"/>
                    </a:cubicBezTo>
                    <a:cubicBezTo>
                      <a:pt x="47" y="30"/>
                      <a:pt x="44" y="32"/>
                      <a:pt x="41" y="32"/>
                    </a:cubicBezTo>
                    <a:cubicBezTo>
                      <a:pt x="38" y="32"/>
                      <a:pt x="36" y="30"/>
                      <a:pt x="36" y="27"/>
                    </a:cubicBezTo>
                    <a:cubicBezTo>
                      <a:pt x="36" y="24"/>
                      <a:pt x="38" y="22"/>
                      <a:pt x="41" y="22"/>
                    </a:cubicBezTo>
                    <a:close/>
                    <a:moveTo>
                      <a:pt x="9" y="11"/>
                    </a:moveTo>
                    <a:cubicBezTo>
                      <a:pt x="9" y="9"/>
                      <a:pt x="11" y="6"/>
                      <a:pt x="14" y="6"/>
                    </a:cubicBezTo>
                    <a:cubicBezTo>
                      <a:pt x="17" y="6"/>
                      <a:pt x="20" y="9"/>
                      <a:pt x="20" y="11"/>
                    </a:cubicBezTo>
                    <a:cubicBezTo>
                      <a:pt x="20" y="14"/>
                      <a:pt x="17" y="17"/>
                      <a:pt x="14" y="17"/>
                    </a:cubicBezTo>
                    <a:cubicBezTo>
                      <a:pt x="11" y="17"/>
                      <a:pt x="9" y="14"/>
                      <a:pt x="9" y="11"/>
                    </a:cubicBezTo>
                    <a:close/>
                    <a:moveTo>
                      <a:pt x="20" y="74"/>
                    </a:moveTo>
                    <a:cubicBezTo>
                      <a:pt x="20" y="77"/>
                      <a:pt x="17" y="80"/>
                      <a:pt x="14" y="80"/>
                    </a:cubicBezTo>
                    <a:cubicBezTo>
                      <a:pt x="11" y="80"/>
                      <a:pt x="9" y="77"/>
                      <a:pt x="9" y="74"/>
                    </a:cubicBezTo>
                    <a:cubicBezTo>
                      <a:pt x="9" y="71"/>
                      <a:pt x="11" y="69"/>
                      <a:pt x="14" y="69"/>
                    </a:cubicBezTo>
                    <a:cubicBezTo>
                      <a:pt x="17" y="69"/>
                      <a:pt x="20" y="71"/>
                      <a:pt x="20" y="74"/>
                    </a:cubicBezTo>
                    <a:close/>
                    <a:moveTo>
                      <a:pt x="14" y="50"/>
                    </a:moveTo>
                    <a:cubicBezTo>
                      <a:pt x="10" y="50"/>
                      <a:pt x="7" y="47"/>
                      <a:pt x="7" y="43"/>
                    </a:cubicBezTo>
                    <a:cubicBezTo>
                      <a:pt x="7" y="39"/>
                      <a:pt x="10" y="35"/>
                      <a:pt x="14" y="35"/>
                    </a:cubicBezTo>
                    <a:cubicBezTo>
                      <a:pt x="18" y="35"/>
                      <a:pt x="22" y="39"/>
                      <a:pt x="22" y="43"/>
                    </a:cubicBezTo>
                    <a:cubicBezTo>
                      <a:pt x="22" y="47"/>
                      <a:pt x="18" y="50"/>
                      <a:pt x="14" y="50"/>
                    </a:cubicBezTo>
                    <a:close/>
                    <a:moveTo>
                      <a:pt x="41" y="64"/>
                    </a:moveTo>
                    <a:cubicBezTo>
                      <a:pt x="38" y="64"/>
                      <a:pt x="36" y="62"/>
                      <a:pt x="36" y="59"/>
                    </a:cubicBezTo>
                    <a:cubicBezTo>
                      <a:pt x="36" y="56"/>
                      <a:pt x="38" y="53"/>
                      <a:pt x="41" y="53"/>
                    </a:cubicBezTo>
                    <a:cubicBezTo>
                      <a:pt x="44" y="53"/>
                      <a:pt x="47" y="56"/>
                      <a:pt x="47" y="59"/>
                    </a:cubicBezTo>
                    <a:cubicBezTo>
                      <a:pt x="47" y="62"/>
                      <a:pt x="44" y="64"/>
                      <a:pt x="41"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sp>
          <p:nvSpPr>
            <p:cNvPr id="34" name="Freeform 5">
              <a:extLst>
                <a:ext uri="{FF2B5EF4-FFF2-40B4-BE49-F238E27FC236}">
                  <a16:creationId xmlns:a16="http://schemas.microsoft.com/office/drawing/2014/main" id="{BE0BB660-6B66-8665-2017-C23A614FD875}"/>
                </a:ext>
              </a:extLst>
            </p:cNvPr>
            <p:cNvSpPr>
              <a:spLocks noChangeAspect="1" noEditPoints="1"/>
            </p:cNvSpPr>
            <p:nvPr/>
          </p:nvSpPr>
          <p:spPr bwMode="auto">
            <a:xfrm rot="4800000">
              <a:off x="6872587" y="2811491"/>
              <a:ext cx="195623" cy="198000"/>
            </a:xfrm>
            <a:custGeom>
              <a:avLst/>
              <a:gdLst>
                <a:gd name="T0" fmla="*/ 494 w 494"/>
                <a:gd name="T1" fmla="*/ 124 h 500"/>
                <a:gd name="T2" fmla="*/ 494 w 494"/>
                <a:gd name="T3" fmla="*/ 173 h 500"/>
                <a:gd name="T4" fmla="*/ 372 w 494"/>
                <a:gd name="T5" fmla="*/ 297 h 500"/>
                <a:gd name="T6" fmla="*/ 323 w 494"/>
                <a:gd name="T7" fmla="*/ 297 h 500"/>
                <a:gd name="T8" fmla="*/ 295 w 494"/>
                <a:gd name="T9" fmla="*/ 268 h 500"/>
                <a:gd name="T10" fmla="*/ 325 w 494"/>
                <a:gd name="T11" fmla="*/ 237 h 500"/>
                <a:gd name="T12" fmla="*/ 341 w 494"/>
                <a:gd name="T13" fmla="*/ 251 h 500"/>
                <a:gd name="T14" fmla="*/ 354 w 494"/>
                <a:gd name="T15" fmla="*/ 251 h 500"/>
                <a:gd name="T16" fmla="*/ 449 w 494"/>
                <a:gd name="T17" fmla="*/ 155 h 500"/>
                <a:gd name="T18" fmla="*/ 449 w 494"/>
                <a:gd name="T19" fmla="*/ 142 h 500"/>
                <a:gd name="T20" fmla="*/ 354 w 494"/>
                <a:gd name="T21" fmla="*/ 43 h 500"/>
                <a:gd name="T22" fmla="*/ 341 w 494"/>
                <a:gd name="T23" fmla="*/ 43 h 500"/>
                <a:gd name="T24" fmla="*/ 244 w 494"/>
                <a:gd name="T25" fmla="*/ 142 h 500"/>
                <a:gd name="T26" fmla="*/ 244 w 494"/>
                <a:gd name="T27" fmla="*/ 155 h 500"/>
                <a:gd name="T28" fmla="*/ 260 w 494"/>
                <a:gd name="T29" fmla="*/ 171 h 500"/>
                <a:gd name="T30" fmla="*/ 230 w 494"/>
                <a:gd name="T31" fmla="*/ 202 h 500"/>
                <a:gd name="T32" fmla="*/ 201 w 494"/>
                <a:gd name="T33" fmla="*/ 173 h 500"/>
                <a:gd name="T34" fmla="*/ 201 w 494"/>
                <a:gd name="T35" fmla="*/ 124 h 500"/>
                <a:gd name="T36" fmla="*/ 323 w 494"/>
                <a:gd name="T37" fmla="*/ 0 h 500"/>
                <a:gd name="T38" fmla="*/ 372 w 494"/>
                <a:gd name="T39" fmla="*/ 0 h 500"/>
                <a:gd name="T40" fmla="*/ 494 w 494"/>
                <a:gd name="T41" fmla="*/ 124 h 500"/>
                <a:gd name="T42" fmla="*/ 146 w 494"/>
                <a:gd name="T43" fmla="*/ 383 h 500"/>
                <a:gd name="T44" fmla="*/ 382 w 494"/>
                <a:gd name="T45" fmla="*/ 144 h 500"/>
                <a:gd name="T46" fmla="*/ 350 w 494"/>
                <a:gd name="T47" fmla="*/ 113 h 500"/>
                <a:gd name="T48" fmla="*/ 116 w 494"/>
                <a:gd name="T49" fmla="*/ 350 h 500"/>
                <a:gd name="T50" fmla="*/ 146 w 494"/>
                <a:gd name="T51" fmla="*/ 383 h 500"/>
                <a:gd name="T52" fmla="*/ 232 w 494"/>
                <a:gd name="T53" fmla="*/ 329 h 500"/>
                <a:gd name="T54" fmla="*/ 248 w 494"/>
                <a:gd name="T55" fmla="*/ 346 h 500"/>
                <a:gd name="T56" fmla="*/ 248 w 494"/>
                <a:gd name="T57" fmla="*/ 358 h 500"/>
                <a:gd name="T58" fmla="*/ 152 w 494"/>
                <a:gd name="T59" fmla="*/ 457 h 500"/>
                <a:gd name="T60" fmla="*/ 138 w 494"/>
                <a:gd name="T61" fmla="*/ 457 h 500"/>
                <a:gd name="T62" fmla="*/ 43 w 494"/>
                <a:gd name="T63" fmla="*/ 358 h 500"/>
                <a:gd name="T64" fmla="*/ 43 w 494"/>
                <a:gd name="T65" fmla="*/ 346 h 500"/>
                <a:gd name="T66" fmla="*/ 138 w 494"/>
                <a:gd name="T67" fmla="*/ 249 h 500"/>
                <a:gd name="T68" fmla="*/ 152 w 494"/>
                <a:gd name="T69" fmla="*/ 249 h 500"/>
                <a:gd name="T70" fmla="*/ 167 w 494"/>
                <a:gd name="T71" fmla="*/ 264 h 500"/>
                <a:gd name="T72" fmla="*/ 197 w 494"/>
                <a:gd name="T73" fmla="*/ 233 h 500"/>
                <a:gd name="T74" fmla="*/ 171 w 494"/>
                <a:gd name="T75" fmla="*/ 204 h 500"/>
                <a:gd name="T76" fmla="*/ 120 w 494"/>
                <a:gd name="T77" fmla="*/ 204 h 500"/>
                <a:gd name="T78" fmla="*/ 0 w 494"/>
                <a:gd name="T79" fmla="*/ 327 h 500"/>
                <a:gd name="T80" fmla="*/ 0 w 494"/>
                <a:gd name="T81" fmla="*/ 377 h 500"/>
                <a:gd name="T82" fmla="*/ 120 w 494"/>
                <a:gd name="T83" fmla="*/ 500 h 500"/>
                <a:gd name="T84" fmla="*/ 171 w 494"/>
                <a:gd name="T85" fmla="*/ 500 h 500"/>
                <a:gd name="T86" fmla="*/ 291 w 494"/>
                <a:gd name="T87" fmla="*/ 377 h 500"/>
                <a:gd name="T88" fmla="*/ 291 w 494"/>
                <a:gd name="T89" fmla="*/ 327 h 500"/>
                <a:gd name="T90" fmla="*/ 262 w 494"/>
                <a:gd name="T91" fmla="*/ 299 h 500"/>
                <a:gd name="T92" fmla="*/ 232 w 494"/>
                <a:gd name="T93" fmla="*/ 32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4" h="500">
                  <a:moveTo>
                    <a:pt x="494" y="124"/>
                  </a:moveTo>
                  <a:lnTo>
                    <a:pt x="494" y="173"/>
                  </a:lnTo>
                  <a:lnTo>
                    <a:pt x="372" y="297"/>
                  </a:lnTo>
                  <a:lnTo>
                    <a:pt x="323" y="297"/>
                  </a:lnTo>
                  <a:lnTo>
                    <a:pt x="295" y="268"/>
                  </a:lnTo>
                  <a:lnTo>
                    <a:pt x="325" y="237"/>
                  </a:lnTo>
                  <a:lnTo>
                    <a:pt x="341" y="251"/>
                  </a:lnTo>
                  <a:lnTo>
                    <a:pt x="354" y="251"/>
                  </a:lnTo>
                  <a:lnTo>
                    <a:pt x="449" y="155"/>
                  </a:lnTo>
                  <a:lnTo>
                    <a:pt x="449" y="142"/>
                  </a:lnTo>
                  <a:lnTo>
                    <a:pt x="354" y="43"/>
                  </a:lnTo>
                  <a:lnTo>
                    <a:pt x="341" y="43"/>
                  </a:lnTo>
                  <a:lnTo>
                    <a:pt x="244" y="142"/>
                  </a:lnTo>
                  <a:lnTo>
                    <a:pt x="244" y="155"/>
                  </a:lnTo>
                  <a:lnTo>
                    <a:pt x="260" y="171"/>
                  </a:lnTo>
                  <a:lnTo>
                    <a:pt x="230" y="202"/>
                  </a:lnTo>
                  <a:lnTo>
                    <a:pt x="201" y="173"/>
                  </a:lnTo>
                  <a:lnTo>
                    <a:pt x="201" y="124"/>
                  </a:lnTo>
                  <a:lnTo>
                    <a:pt x="323" y="0"/>
                  </a:lnTo>
                  <a:lnTo>
                    <a:pt x="372" y="0"/>
                  </a:lnTo>
                  <a:lnTo>
                    <a:pt x="494" y="124"/>
                  </a:lnTo>
                  <a:close/>
                  <a:moveTo>
                    <a:pt x="146" y="383"/>
                  </a:moveTo>
                  <a:lnTo>
                    <a:pt x="382" y="144"/>
                  </a:lnTo>
                  <a:lnTo>
                    <a:pt x="350" y="113"/>
                  </a:lnTo>
                  <a:lnTo>
                    <a:pt x="116" y="350"/>
                  </a:lnTo>
                  <a:lnTo>
                    <a:pt x="146" y="383"/>
                  </a:lnTo>
                  <a:close/>
                  <a:moveTo>
                    <a:pt x="232" y="329"/>
                  </a:moveTo>
                  <a:lnTo>
                    <a:pt x="248" y="346"/>
                  </a:lnTo>
                  <a:lnTo>
                    <a:pt x="248" y="358"/>
                  </a:lnTo>
                  <a:lnTo>
                    <a:pt x="152" y="457"/>
                  </a:lnTo>
                  <a:lnTo>
                    <a:pt x="138" y="457"/>
                  </a:lnTo>
                  <a:lnTo>
                    <a:pt x="43" y="358"/>
                  </a:lnTo>
                  <a:lnTo>
                    <a:pt x="43" y="346"/>
                  </a:lnTo>
                  <a:lnTo>
                    <a:pt x="138" y="249"/>
                  </a:lnTo>
                  <a:lnTo>
                    <a:pt x="152" y="249"/>
                  </a:lnTo>
                  <a:lnTo>
                    <a:pt x="167" y="264"/>
                  </a:lnTo>
                  <a:lnTo>
                    <a:pt x="197" y="233"/>
                  </a:lnTo>
                  <a:lnTo>
                    <a:pt x="171" y="204"/>
                  </a:lnTo>
                  <a:lnTo>
                    <a:pt x="120" y="204"/>
                  </a:lnTo>
                  <a:lnTo>
                    <a:pt x="0" y="327"/>
                  </a:lnTo>
                  <a:lnTo>
                    <a:pt x="0" y="377"/>
                  </a:lnTo>
                  <a:lnTo>
                    <a:pt x="120" y="500"/>
                  </a:lnTo>
                  <a:lnTo>
                    <a:pt x="171" y="500"/>
                  </a:lnTo>
                  <a:lnTo>
                    <a:pt x="291" y="377"/>
                  </a:lnTo>
                  <a:lnTo>
                    <a:pt x="291" y="327"/>
                  </a:lnTo>
                  <a:lnTo>
                    <a:pt x="262" y="299"/>
                  </a:lnTo>
                  <a:lnTo>
                    <a:pt x="232" y="3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F6EB359-E528-028F-09D1-AB22F1F37E6F}"/>
                </a:ext>
              </a:extLst>
            </p:cNvPr>
            <p:cNvSpPr txBox="1"/>
            <p:nvPr/>
          </p:nvSpPr>
          <p:spPr>
            <a:xfrm rot="3615745">
              <a:off x="5796129" y="903825"/>
              <a:ext cx="1250437" cy="319446"/>
            </a:xfrm>
            <a:prstGeom prst="rect">
              <a:avLst/>
            </a:prstGeom>
            <a:noFill/>
          </p:spPr>
          <p:txBody>
            <a:bodyPr wrap="square" rtlCol="0">
              <a:spAutoFit/>
            </a:body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Customers</a:t>
              </a:r>
            </a:p>
          </p:txBody>
        </p:sp>
        <p:sp>
          <p:nvSpPr>
            <p:cNvPr id="36" name="TextBox 35">
              <a:extLst>
                <a:ext uri="{FF2B5EF4-FFF2-40B4-BE49-F238E27FC236}">
                  <a16:creationId xmlns:a16="http://schemas.microsoft.com/office/drawing/2014/main" id="{91124F2B-BFCA-42C7-CE10-29DE7E946BD5}"/>
                </a:ext>
              </a:extLst>
            </p:cNvPr>
            <p:cNvSpPr txBox="1"/>
            <p:nvPr/>
          </p:nvSpPr>
          <p:spPr>
            <a:xfrm rot="2540856">
              <a:off x="4997328" y="1298220"/>
              <a:ext cx="1444229" cy="317395"/>
            </a:xfrm>
            <a:prstGeom prst="rect">
              <a:avLst/>
            </a:prstGeom>
            <a:noFill/>
          </p:spPr>
          <p:txBody>
            <a:bodyPr wrap="square" rtlCol="0">
              <a:spAutoFit/>
            </a:body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Transactions</a:t>
              </a:r>
            </a:p>
          </p:txBody>
        </p:sp>
        <p:sp>
          <p:nvSpPr>
            <p:cNvPr id="37" name="TextBox 36">
              <a:extLst>
                <a:ext uri="{FF2B5EF4-FFF2-40B4-BE49-F238E27FC236}">
                  <a16:creationId xmlns:a16="http://schemas.microsoft.com/office/drawing/2014/main" id="{ACB27B5D-50D1-344F-7BB1-73EA613D4C74}"/>
                </a:ext>
              </a:extLst>
            </p:cNvPr>
            <p:cNvSpPr txBox="1"/>
            <p:nvPr/>
          </p:nvSpPr>
          <p:spPr>
            <a:xfrm rot="1783428">
              <a:off x="4715979" y="1983533"/>
              <a:ext cx="1250437" cy="319446"/>
            </a:xfrm>
            <a:prstGeom prst="rect">
              <a:avLst/>
            </a:prstGeom>
            <a:noFill/>
          </p:spPr>
          <p:txBody>
            <a:bodyPr wrap="square" rtlCol="0">
              <a:spAutoFit/>
            </a:body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Markets</a:t>
              </a:r>
            </a:p>
          </p:txBody>
        </p:sp>
        <p:sp>
          <p:nvSpPr>
            <p:cNvPr id="38" name="TextBox 37">
              <a:extLst>
                <a:ext uri="{FF2B5EF4-FFF2-40B4-BE49-F238E27FC236}">
                  <a16:creationId xmlns:a16="http://schemas.microsoft.com/office/drawing/2014/main" id="{2D2F7BC3-560B-7D61-68C5-3B99448ECB40}"/>
                </a:ext>
              </a:extLst>
            </p:cNvPr>
            <p:cNvSpPr txBox="1"/>
            <p:nvPr/>
          </p:nvSpPr>
          <p:spPr>
            <a:xfrm rot="20449251">
              <a:off x="3612848" y="4399943"/>
              <a:ext cx="2230530" cy="319446"/>
            </a:xfrm>
            <a:prstGeom prst="rect">
              <a:avLst/>
            </a:prstGeom>
            <a:noFill/>
          </p:spPr>
          <p:txBody>
            <a:bodyPr wrap="square" rtlCol="0">
              <a:spAutoFit/>
            </a:body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Web Metrics</a:t>
              </a:r>
            </a:p>
          </p:txBody>
        </p:sp>
        <p:sp>
          <p:nvSpPr>
            <p:cNvPr id="39" name="TextBox 38">
              <a:extLst>
                <a:ext uri="{FF2B5EF4-FFF2-40B4-BE49-F238E27FC236}">
                  <a16:creationId xmlns:a16="http://schemas.microsoft.com/office/drawing/2014/main" id="{8625D8CA-910E-F4D6-5283-4E268CB4EB55}"/>
                </a:ext>
              </a:extLst>
            </p:cNvPr>
            <p:cNvSpPr txBox="1"/>
            <p:nvPr/>
          </p:nvSpPr>
          <p:spPr>
            <a:xfrm rot="21448023">
              <a:off x="4431012" y="3467157"/>
              <a:ext cx="1250437" cy="319446"/>
            </a:xfrm>
            <a:prstGeom prst="rect">
              <a:avLst/>
            </a:prstGeom>
            <a:noFill/>
          </p:spPr>
          <p:txBody>
            <a:bodyPr wrap="square" rtlCol="0">
              <a:spAutoFit/>
            </a:body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Inquiries</a:t>
              </a:r>
            </a:p>
          </p:txBody>
        </p:sp>
        <p:sp>
          <p:nvSpPr>
            <p:cNvPr id="40" name="TextBox 39">
              <a:extLst>
                <a:ext uri="{FF2B5EF4-FFF2-40B4-BE49-F238E27FC236}">
                  <a16:creationId xmlns:a16="http://schemas.microsoft.com/office/drawing/2014/main" id="{35920EDD-E8AB-53B1-D82B-7A602EDD34A6}"/>
                </a:ext>
              </a:extLst>
            </p:cNvPr>
            <p:cNvSpPr txBox="1"/>
            <p:nvPr/>
          </p:nvSpPr>
          <p:spPr>
            <a:xfrm rot="800925">
              <a:off x="4463740" y="2689195"/>
              <a:ext cx="1250437" cy="319446"/>
            </a:xfrm>
            <a:prstGeom prst="rect">
              <a:avLst/>
            </a:prstGeom>
            <a:noFill/>
          </p:spPr>
          <p:txBody>
            <a:bodyPr wrap="square" rtlCol="0">
              <a:spAutoFit/>
            </a:body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Deals</a:t>
              </a:r>
            </a:p>
          </p:txBody>
        </p:sp>
        <p:sp>
          <p:nvSpPr>
            <p:cNvPr id="41" name="TextBox 40">
              <a:extLst>
                <a:ext uri="{FF2B5EF4-FFF2-40B4-BE49-F238E27FC236}">
                  <a16:creationId xmlns:a16="http://schemas.microsoft.com/office/drawing/2014/main" id="{8AA9C3A4-ED1E-41EF-A1BD-6042731CD969}"/>
                </a:ext>
              </a:extLst>
            </p:cNvPr>
            <p:cNvSpPr txBox="1"/>
            <p:nvPr/>
          </p:nvSpPr>
          <p:spPr>
            <a:xfrm rot="18060000">
              <a:off x="8651063" y="863220"/>
              <a:ext cx="1274601" cy="319446"/>
            </a:xfrm>
            <a:prstGeom prst="rect">
              <a:avLst/>
            </a:prstGeom>
            <a:noFill/>
          </p:spPr>
          <p:txBody>
            <a:bodyPr wrap="square" rtlCol="0">
              <a:spAutoFit/>
            </a:bodyPr>
            <a:lstStyle>
              <a:defPPr>
                <a:defRPr lang="en-US"/>
              </a:defPPr>
              <a:lvl1pPr algn="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Projects</a:t>
              </a:r>
            </a:p>
          </p:txBody>
        </p:sp>
        <p:sp>
          <p:nvSpPr>
            <p:cNvPr id="42" name="TextBox 41">
              <a:extLst>
                <a:ext uri="{FF2B5EF4-FFF2-40B4-BE49-F238E27FC236}">
                  <a16:creationId xmlns:a16="http://schemas.microsoft.com/office/drawing/2014/main" id="{A76B2F27-9171-F375-DC45-6D65729CBBEB}"/>
                </a:ext>
              </a:extLst>
            </p:cNvPr>
            <p:cNvSpPr txBox="1"/>
            <p:nvPr/>
          </p:nvSpPr>
          <p:spPr>
            <a:xfrm rot="18960000">
              <a:off x="9243064" y="1343919"/>
              <a:ext cx="1274601" cy="319446"/>
            </a:xfrm>
            <a:prstGeom prst="rect">
              <a:avLst/>
            </a:prstGeom>
            <a:noFill/>
          </p:spPr>
          <p:txBody>
            <a:bodyPr wrap="square" rtlCol="0">
              <a:spAutoFit/>
            </a:bodyPr>
            <a:lstStyle>
              <a:defPPr>
                <a:defRPr lang="en-US"/>
              </a:defPPr>
              <a:lvl1pPr algn="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Products</a:t>
              </a:r>
            </a:p>
          </p:txBody>
        </p:sp>
        <p:sp>
          <p:nvSpPr>
            <p:cNvPr id="43" name="TextBox 42">
              <a:extLst>
                <a:ext uri="{FF2B5EF4-FFF2-40B4-BE49-F238E27FC236}">
                  <a16:creationId xmlns:a16="http://schemas.microsoft.com/office/drawing/2014/main" id="{F4FD8B89-A83A-E4A4-3411-AEAA969D9FB3}"/>
                </a:ext>
              </a:extLst>
            </p:cNvPr>
            <p:cNvSpPr txBox="1"/>
            <p:nvPr/>
          </p:nvSpPr>
          <p:spPr>
            <a:xfrm rot="-1620000">
              <a:off x="9675237" y="1886069"/>
              <a:ext cx="1701973" cy="319446"/>
            </a:xfrm>
            <a:prstGeom prst="rect">
              <a:avLst/>
            </a:prstGeom>
            <a:noFill/>
          </p:spPr>
          <p:txBody>
            <a:bodyPr wrap="square" rtlCol="0">
              <a:spAutoFit/>
            </a:bodyPr>
            <a:lstStyle>
              <a:defPPr>
                <a:defRPr lang="en-US"/>
              </a:defPPr>
              <a:lvl1pPr algn="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Photo Shoots</a:t>
              </a:r>
            </a:p>
          </p:txBody>
        </p:sp>
        <p:sp>
          <p:nvSpPr>
            <p:cNvPr id="44" name="TextBox 43">
              <a:extLst>
                <a:ext uri="{FF2B5EF4-FFF2-40B4-BE49-F238E27FC236}">
                  <a16:creationId xmlns:a16="http://schemas.microsoft.com/office/drawing/2014/main" id="{A0A89372-EBA5-C739-C3FF-9A55418DB07D}"/>
                </a:ext>
              </a:extLst>
            </p:cNvPr>
            <p:cNvSpPr txBox="1"/>
            <p:nvPr/>
          </p:nvSpPr>
          <p:spPr>
            <a:xfrm rot="-720000">
              <a:off x="9959733" y="2665443"/>
              <a:ext cx="1576226" cy="319446"/>
            </a:xfrm>
            <a:prstGeom prst="rect">
              <a:avLst/>
            </a:prstGeom>
            <a:noFill/>
          </p:spPr>
          <p:txBody>
            <a:bodyPr wrap="square" rtlCol="0">
              <a:spAutoFit/>
            </a:bodyPr>
            <a:lstStyle>
              <a:defPPr>
                <a:defRPr lang="en-US"/>
              </a:defPPr>
              <a:lvl1pPr algn="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Talent rights</a:t>
              </a:r>
            </a:p>
          </p:txBody>
        </p:sp>
        <p:sp>
          <p:nvSpPr>
            <p:cNvPr id="45" name="TextBox 44">
              <a:extLst>
                <a:ext uri="{FF2B5EF4-FFF2-40B4-BE49-F238E27FC236}">
                  <a16:creationId xmlns:a16="http://schemas.microsoft.com/office/drawing/2014/main" id="{1BCAA945-D368-9791-632E-B16248BE92EC}"/>
                </a:ext>
              </a:extLst>
            </p:cNvPr>
            <p:cNvSpPr txBox="1"/>
            <p:nvPr/>
          </p:nvSpPr>
          <p:spPr>
            <a:xfrm rot="300000">
              <a:off x="10102609" y="3503190"/>
              <a:ext cx="1751349" cy="319446"/>
            </a:xfrm>
            <a:prstGeom prst="rect">
              <a:avLst/>
            </a:prstGeom>
            <a:noFill/>
          </p:spPr>
          <p:txBody>
            <a:bodyPr wrap="square" rtlCol="0">
              <a:spAutoFit/>
            </a:bodyPr>
            <a:lstStyle>
              <a:defPPr>
                <a:defRPr lang="en-US"/>
              </a:defPPr>
              <a:lvl1pPr algn="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Social Posts</a:t>
              </a:r>
            </a:p>
          </p:txBody>
        </p:sp>
        <p:sp>
          <p:nvSpPr>
            <p:cNvPr id="46" name="TextBox 45">
              <a:extLst>
                <a:ext uri="{FF2B5EF4-FFF2-40B4-BE49-F238E27FC236}">
                  <a16:creationId xmlns:a16="http://schemas.microsoft.com/office/drawing/2014/main" id="{F1C7FDDE-F693-2E28-7EFC-CB3B4F187463}"/>
                </a:ext>
              </a:extLst>
            </p:cNvPr>
            <p:cNvSpPr txBox="1"/>
            <p:nvPr/>
          </p:nvSpPr>
          <p:spPr>
            <a:xfrm rot="3060000">
              <a:off x="9001968" y="5477075"/>
              <a:ext cx="1232609" cy="319446"/>
            </a:xfrm>
            <a:prstGeom prst="rect">
              <a:avLst/>
            </a:prstGeom>
            <a:noFill/>
          </p:spPr>
          <p:txBody>
            <a:bodyPr wrap="square" rtlCol="0">
              <a:spAutoFit/>
            </a:bodyPr>
            <a:lstStyle>
              <a:defPPr>
                <a:defRPr lang="en-US"/>
              </a:defPPr>
              <a:lvl1pP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Characters</a:t>
              </a:r>
            </a:p>
          </p:txBody>
        </p:sp>
        <p:sp>
          <p:nvSpPr>
            <p:cNvPr id="47" name="TextBox 46">
              <a:extLst>
                <a:ext uri="{FF2B5EF4-FFF2-40B4-BE49-F238E27FC236}">
                  <a16:creationId xmlns:a16="http://schemas.microsoft.com/office/drawing/2014/main" id="{492604EF-5CB6-479E-D775-BD1547CFC069}"/>
                </a:ext>
              </a:extLst>
            </p:cNvPr>
            <p:cNvSpPr txBox="1"/>
            <p:nvPr/>
          </p:nvSpPr>
          <p:spPr>
            <a:xfrm rot="3960000">
              <a:off x="8371909" y="5859238"/>
              <a:ext cx="1232609" cy="319446"/>
            </a:xfrm>
            <a:prstGeom prst="rect">
              <a:avLst/>
            </a:prstGeom>
            <a:noFill/>
          </p:spPr>
          <p:txBody>
            <a:bodyPr wrap="square" rtlCol="0">
              <a:spAutoFit/>
            </a:bodyPr>
            <a:lstStyle>
              <a:defPPr>
                <a:defRPr lang="en-US"/>
              </a:defPPr>
              <a:lvl1pP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Locations</a:t>
              </a:r>
            </a:p>
          </p:txBody>
        </p:sp>
        <p:sp>
          <p:nvSpPr>
            <p:cNvPr id="48" name="TextBox 47">
              <a:extLst>
                <a:ext uri="{FF2B5EF4-FFF2-40B4-BE49-F238E27FC236}">
                  <a16:creationId xmlns:a16="http://schemas.microsoft.com/office/drawing/2014/main" id="{44148E36-7877-730E-4CD3-CB2D96918CF5}"/>
                </a:ext>
              </a:extLst>
            </p:cNvPr>
            <p:cNvSpPr txBox="1"/>
            <p:nvPr/>
          </p:nvSpPr>
          <p:spPr>
            <a:xfrm rot="4800000">
              <a:off x="7638868" y="6085223"/>
              <a:ext cx="1232609" cy="319446"/>
            </a:xfrm>
            <a:prstGeom prst="rect">
              <a:avLst/>
            </a:prstGeom>
            <a:noFill/>
          </p:spPr>
          <p:txBody>
            <a:bodyPr wrap="square" rtlCol="0">
              <a:spAutoFit/>
            </a:bodyPr>
            <a:lstStyle>
              <a:defPPr>
                <a:defRPr lang="en-US"/>
              </a:defPPr>
              <a:lvl1pPr>
                <a:lnSpc>
                  <a:spcPct val="114000"/>
                </a:lnSpc>
                <a:spcAft>
                  <a:spcPts val="1100"/>
                </a:spcAft>
                <a:buClr>
                  <a:schemeClr val="accent3"/>
                </a:buClr>
                <a:buSzPct val="140000"/>
                <a:defRPr sz="700"/>
              </a:lvl1pPr>
            </a:lstStyle>
            <a:p>
              <a:pPr marL="0" marR="0" lvl="0" indent="0" algn="l"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Games</a:t>
              </a:r>
            </a:p>
          </p:txBody>
        </p:sp>
        <p:sp>
          <p:nvSpPr>
            <p:cNvPr id="49" name="TextBox 48">
              <a:extLst>
                <a:ext uri="{FF2B5EF4-FFF2-40B4-BE49-F238E27FC236}">
                  <a16:creationId xmlns:a16="http://schemas.microsoft.com/office/drawing/2014/main" id="{4550B36C-EDEF-66B7-64A4-9FCC2C2BDA1F}"/>
                </a:ext>
              </a:extLst>
            </p:cNvPr>
            <p:cNvSpPr txBox="1"/>
            <p:nvPr/>
          </p:nvSpPr>
          <p:spPr>
            <a:xfrm rot="16620000">
              <a:off x="6807990" y="6088622"/>
              <a:ext cx="1232609" cy="319446"/>
            </a:xfrm>
            <a:prstGeom prst="rect">
              <a:avLst/>
            </a:prstGeom>
            <a:noFill/>
          </p:spPr>
          <p:txBody>
            <a:bodyPr wrap="square" rtlCol="0">
              <a:spAutoFit/>
            </a:bodyPr>
            <a:lstStyle>
              <a:defPPr>
                <a:defRPr lang="en-US"/>
              </a:defPPr>
              <a:lvl1pPr>
                <a:lnSpc>
                  <a:spcPct val="114000"/>
                </a:lnSpc>
                <a:spcAft>
                  <a:spcPts val="1100"/>
                </a:spcAft>
                <a:buClr>
                  <a:schemeClr val="accent3"/>
                </a:buClr>
                <a:buSzPct val="140000"/>
                <a:defRPr sz="700"/>
              </a:lvl1p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Franchises</a:t>
              </a:r>
            </a:p>
          </p:txBody>
        </p:sp>
        <p:sp>
          <p:nvSpPr>
            <p:cNvPr id="50" name="TextBox 49">
              <a:extLst>
                <a:ext uri="{FF2B5EF4-FFF2-40B4-BE49-F238E27FC236}">
                  <a16:creationId xmlns:a16="http://schemas.microsoft.com/office/drawing/2014/main" id="{284524C7-20BF-68A4-34ED-5A17AD4D39BE}"/>
                </a:ext>
              </a:extLst>
            </p:cNvPr>
            <p:cNvSpPr txBox="1"/>
            <p:nvPr/>
          </p:nvSpPr>
          <p:spPr>
            <a:xfrm rot="17640000">
              <a:off x="6064368" y="5878355"/>
              <a:ext cx="1232609" cy="319446"/>
            </a:xfrm>
            <a:prstGeom prst="rect">
              <a:avLst/>
            </a:prstGeom>
            <a:noFill/>
          </p:spPr>
          <p:txBody>
            <a:bodyPr wrap="square" rtlCol="0">
              <a:spAutoFit/>
            </a:bodyPr>
            <a:lstStyle>
              <a:defPPr>
                <a:defRPr lang="en-US"/>
              </a:defPPr>
              <a:lvl1pPr>
                <a:lnSpc>
                  <a:spcPct val="114000"/>
                </a:lnSpc>
                <a:spcAft>
                  <a:spcPts val="1100"/>
                </a:spcAft>
                <a:buClr>
                  <a:schemeClr val="accent3"/>
                </a:buClr>
                <a:buSzPct val="140000"/>
                <a:defRPr sz="700"/>
              </a:lvl1p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Dealers</a:t>
              </a:r>
            </a:p>
          </p:txBody>
        </p:sp>
        <p:sp>
          <p:nvSpPr>
            <p:cNvPr id="51" name="TextBox 50">
              <a:extLst>
                <a:ext uri="{FF2B5EF4-FFF2-40B4-BE49-F238E27FC236}">
                  <a16:creationId xmlns:a16="http://schemas.microsoft.com/office/drawing/2014/main" id="{F9643073-739E-DE1C-C52B-604029DB3AD1}"/>
                </a:ext>
              </a:extLst>
            </p:cNvPr>
            <p:cNvSpPr txBox="1"/>
            <p:nvPr/>
          </p:nvSpPr>
          <p:spPr>
            <a:xfrm rot="-3060000">
              <a:off x="5394139" y="5496702"/>
              <a:ext cx="1232609" cy="319446"/>
            </a:xfrm>
            <a:prstGeom prst="rect">
              <a:avLst/>
            </a:prstGeom>
            <a:noFill/>
          </p:spPr>
          <p:txBody>
            <a:bodyPr wrap="square" rtlCol="0">
              <a:spAutoFit/>
            </a:bodyPr>
            <a:lstStyle>
              <a:defPPr>
                <a:defRPr lang="en-US"/>
              </a:defPPr>
              <a:lvl1pPr>
                <a:lnSpc>
                  <a:spcPct val="114000"/>
                </a:lnSpc>
                <a:spcAft>
                  <a:spcPts val="1100"/>
                </a:spcAft>
                <a:buClr>
                  <a:schemeClr val="accent3"/>
                </a:buClr>
                <a:buSzPct val="140000"/>
                <a:defRPr sz="700"/>
              </a:lvl1pPr>
            </a:lstStyle>
            <a:p>
              <a:pPr marL="0" marR="0" lvl="0" indent="0" algn="r" defTabSz="914400" rtl="0" eaLnBrk="1" fontAlgn="auto" latinLnBrk="0" hangingPunct="1">
                <a:lnSpc>
                  <a:spcPct val="114000"/>
                </a:lnSpc>
                <a:spcBef>
                  <a:spcPts val="0"/>
                </a:spcBef>
                <a:spcAft>
                  <a:spcPts val="1100"/>
                </a:spcAft>
                <a:buClr>
                  <a:srgbClr val="98989A"/>
                </a:buClr>
                <a:buSzPct val="140000"/>
                <a:buFontTx/>
                <a:buNone/>
                <a:tabLst/>
                <a:defRPr/>
              </a:pPr>
              <a:r>
                <a:rPr kumimoji="0" lang="en-US" sz="14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rPr>
                <a:t>Stores</a:t>
              </a:r>
            </a:p>
          </p:txBody>
        </p:sp>
        <p:sp>
          <p:nvSpPr>
            <p:cNvPr id="52" name="TextBox 51">
              <a:extLst>
                <a:ext uri="{FF2B5EF4-FFF2-40B4-BE49-F238E27FC236}">
                  <a16:creationId xmlns:a16="http://schemas.microsoft.com/office/drawing/2014/main" id="{409918C1-2BCB-8C10-CDD5-21C4ED605785}"/>
                </a:ext>
              </a:extLst>
            </p:cNvPr>
            <p:cNvSpPr txBox="1"/>
            <p:nvPr/>
          </p:nvSpPr>
          <p:spPr>
            <a:xfrm rot="18240000">
              <a:off x="6234854" y="2491536"/>
              <a:ext cx="1801848" cy="1079545"/>
            </a:xfrm>
            <a:prstGeom prst="rect">
              <a:avLst/>
            </a:prstGeom>
            <a:noFill/>
          </p:spPr>
          <p:txBody>
            <a:bodyPr wrap="square" rtlCol="0" anchor="ctr" anchorCtr="0">
              <a:prstTxWarp prst="textArchUp">
                <a:avLst>
                  <a:gd name="adj" fmla="val 120735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50" normalizeH="0" baseline="0" noProof="0" dirty="0">
                  <a:ln>
                    <a:noFill/>
                  </a:ln>
                  <a:solidFill>
                    <a:schemeClr val="accent3">
                      <a:alpha val="60000"/>
                    </a:schemeClr>
                  </a:solidFill>
                  <a:effectLst/>
                  <a:uLnTx/>
                  <a:uFillTx/>
                  <a:latin typeface="Arial" panose="020B0604020202020204" pitchFamily="34" charset="0"/>
                  <a:ea typeface="+mn-ea"/>
                  <a:cs typeface="Arial" panose="020B0604020202020204" pitchFamily="34" charset="0"/>
                </a:rPr>
                <a:t>Analytic Objects</a:t>
              </a:r>
            </a:p>
          </p:txBody>
        </p:sp>
        <p:sp>
          <p:nvSpPr>
            <p:cNvPr id="53" name="TextBox 52">
              <a:extLst>
                <a:ext uri="{FF2B5EF4-FFF2-40B4-BE49-F238E27FC236}">
                  <a16:creationId xmlns:a16="http://schemas.microsoft.com/office/drawing/2014/main" id="{57764C14-4A63-95B2-F51C-CC5E655AEE8F}"/>
                </a:ext>
              </a:extLst>
            </p:cNvPr>
            <p:cNvSpPr txBox="1"/>
            <p:nvPr/>
          </p:nvSpPr>
          <p:spPr>
            <a:xfrm rot="-120000">
              <a:off x="6783785" y="3592840"/>
              <a:ext cx="2309906" cy="1295174"/>
            </a:xfrm>
            <a:prstGeom prst="rect">
              <a:avLst/>
            </a:prstGeom>
            <a:noFill/>
          </p:spPr>
          <p:txBody>
            <a:bodyPr wrap="square" rtlCol="0" anchor="ctr" anchorCtr="0">
              <a:prstTxWarp prst="textArchDown">
                <a:avLst>
                  <a:gd name="adj" fmla="val 8182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50" normalizeH="0" baseline="0" noProof="0" dirty="0">
                  <a:ln>
                    <a:noFill/>
                  </a:ln>
                  <a:solidFill>
                    <a:schemeClr val="accent4">
                      <a:alpha val="60000"/>
                    </a:schemeClr>
                  </a:solidFill>
                  <a:effectLst/>
                  <a:uLnTx/>
                  <a:uFillTx/>
                  <a:latin typeface="Arial" panose="020B0604020202020204" pitchFamily="34" charset="0"/>
                  <a:ea typeface="+mn-ea"/>
                  <a:cs typeface="Arial" panose="020B0604020202020204" pitchFamily="34" charset="0"/>
                </a:rPr>
                <a:t>Business Categories</a:t>
              </a:r>
            </a:p>
          </p:txBody>
        </p:sp>
        <p:sp>
          <p:nvSpPr>
            <p:cNvPr id="54" name="Freeform 9">
              <a:extLst>
                <a:ext uri="{FF2B5EF4-FFF2-40B4-BE49-F238E27FC236}">
                  <a16:creationId xmlns:a16="http://schemas.microsoft.com/office/drawing/2014/main" id="{C321B310-BA39-C8C2-CE4F-019FCF787831}"/>
                </a:ext>
              </a:extLst>
            </p:cNvPr>
            <p:cNvSpPr>
              <a:spLocks/>
            </p:cNvSpPr>
            <p:nvPr/>
          </p:nvSpPr>
          <p:spPr bwMode="auto">
            <a:xfrm>
              <a:off x="8093837" y="1687199"/>
              <a:ext cx="1503924" cy="2067996"/>
            </a:xfrm>
            <a:custGeom>
              <a:avLst/>
              <a:gdLst>
                <a:gd name="T0" fmla="*/ 4 w 959"/>
                <a:gd name="T1" fmla="*/ 0 h 1305"/>
                <a:gd name="T2" fmla="*/ 0 w 959"/>
                <a:gd name="T3" fmla="*/ 54 h 1305"/>
                <a:gd name="T4" fmla="*/ 922 w 959"/>
                <a:gd name="T5" fmla="*/ 1112 h 1305"/>
                <a:gd name="T6" fmla="*/ 906 w 959"/>
                <a:gd name="T7" fmla="*/ 1294 h 1305"/>
                <a:gd name="T8" fmla="*/ 959 w 959"/>
                <a:gd name="T9" fmla="*/ 1305 h 1305"/>
              </a:gdLst>
              <a:ahLst/>
              <a:cxnLst>
                <a:cxn ang="0">
                  <a:pos x="T0" y="T1"/>
                </a:cxn>
                <a:cxn ang="0">
                  <a:pos x="T2" y="T3"/>
                </a:cxn>
                <a:cxn ang="0">
                  <a:pos x="T4" y="T5"/>
                </a:cxn>
                <a:cxn ang="0">
                  <a:pos x="T6" y="T7"/>
                </a:cxn>
                <a:cxn ang="0">
                  <a:pos x="T8" y="T9"/>
                </a:cxn>
              </a:cxnLst>
              <a:rect l="0" t="0" r="r" b="b"/>
              <a:pathLst>
                <a:path w="959" h="1305">
                  <a:moveTo>
                    <a:pt x="4" y="0"/>
                  </a:moveTo>
                  <a:cubicBezTo>
                    <a:pt x="0" y="54"/>
                    <a:pt x="0" y="54"/>
                    <a:pt x="0" y="54"/>
                  </a:cubicBezTo>
                  <a:cubicBezTo>
                    <a:pt x="521" y="125"/>
                    <a:pt x="922" y="572"/>
                    <a:pt x="922" y="1112"/>
                  </a:cubicBezTo>
                  <a:cubicBezTo>
                    <a:pt x="922" y="1174"/>
                    <a:pt x="917" y="1235"/>
                    <a:pt x="906" y="1294"/>
                  </a:cubicBezTo>
                  <a:cubicBezTo>
                    <a:pt x="959" y="1305"/>
                    <a:pt x="959" y="1305"/>
                    <a:pt x="959" y="1305"/>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sp>
          <p:nvSpPr>
            <p:cNvPr id="55" name="Freeform 10">
              <a:extLst>
                <a:ext uri="{FF2B5EF4-FFF2-40B4-BE49-F238E27FC236}">
                  <a16:creationId xmlns:a16="http://schemas.microsoft.com/office/drawing/2014/main" id="{F899660D-8DDF-6B6C-8C28-6D2A65142BA8}"/>
                </a:ext>
              </a:extLst>
            </p:cNvPr>
            <p:cNvSpPr>
              <a:spLocks/>
            </p:cNvSpPr>
            <p:nvPr/>
          </p:nvSpPr>
          <p:spPr bwMode="auto">
            <a:xfrm>
              <a:off x="6187691" y="1690404"/>
              <a:ext cx="1378130" cy="2521496"/>
            </a:xfrm>
            <a:custGeom>
              <a:avLst/>
              <a:gdLst>
                <a:gd name="T0" fmla="*/ 867 w 879"/>
                <a:gd name="T1" fmla="*/ 0 h 1591"/>
                <a:gd name="T2" fmla="*/ 879 w 879"/>
                <a:gd name="T3" fmla="*/ 58 h 1591"/>
                <a:gd name="T4" fmla="*/ 0 w 879"/>
                <a:gd name="T5" fmla="*/ 1110 h 1591"/>
                <a:gd name="T6" fmla="*/ 100 w 879"/>
                <a:gd name="T7" fmla="*/ 1563 h 1591"/>
                <a:gd name="T8" fmla="*/ 42 w 879"/>
                <a:gd name="T9" fmla="*/ 1591 h 1591"/>
              </a:gdLst>
              <a:ahLst/>
              <a:cxnLst>
                <a:cxn ang="0">
                  <a:pos x="T0" y="T1"/>
                </a:cxn>
                <a:cxn ang="0">
                  <a:pos x="T2" y="T3"/>
                </a:cxn>
                <a:cxn ang="0">
                  <a:pos x="T4" y="T5"/>
                </a:cxn>
                <a:cxn ang="0">
                  <a:pos x="T6" y="T7"/>
                </a:cxn>
                <a:cxn ang="0">
                  <a:pos x="T8" y="T9"/>
                </a:cxn>
              </a:cxnLst>
              <a:rect l="0" t="0" r="r" b="b"/>
              <a:pathLst>
                <a:path w="879" h="1591">
                  <a:moveTo>
                    <a:pt x="867" y="0"/>
                  </a:moveTo>
                  <a:cubicBezTo>
                    <a:pt x="879" y="58"/>
                    <a:pt x="879" y="58"/>
                    <a:pt x="879" y="58"/>
                  </a:cubicBezTo>
                  <a:cubicBezTo>
                    <a:pt x="379" y="148"/>
                    <a:pt x="0" y="585"/>
                    <a:pt x="0" y="1110"/>
                  </a:cubicBezTo>
                  <a:cubicBezTo>
                    <a:pt x="0" y="1272"/>
                    <a:pt x="36" y="1426"/>
                    <a:pt x="100" y="1563"/>
                  </a:cubicBezTo>
                  <a:cubicBezTo>
                    <a:pt x="42" y="1591"/>
                    <a:pt x="42" y="1591"/>
                    <a:pt x="42" y="1591"/>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sp>
          <p:nvSpPr>
            <p:cNvPr id="56" name="Freeform 11">
              <a:extLst>
                <a:ext uri="{FF2B5EF4-FFF2-40B4-BE49-F238E27FC236}">
                  <a16:creationId xmlns:a16="http://schemas.microsoft.com/office/drawing/2014/main" id="{2B78DE55-6E05-7AAF-A361-A5C325BC4BDD}"/>
                </a:ext>
              </a:extLst>
            </p:cNvPr>
            <p:cNvSpPr>
              <a:spLocks/>
            </p:cNvSpPr>
            <p:nvPr/>
          </p:nvSpPr>
          <p:spPr bwMode="auto">
            <a:xfrm>
              <a:off x="6598726" y="4308330"/>
              <a:ext cx="2817153" cy="791097"/>
            </a:xfrm>
            <a:custGeom>
              <a:avLst/>
              <a:gdLst>
                <a:gd name="T0" fmla="*/ 1797 w 1797"/>
                <a:gd name="T1" fmla="*/ 28 h 547"/>
                <a:gd name="T2" fmla="*/ 1740 w 1797"/>
                <a:gd name="T3" fmla="*/ 0 h 547"/>
                <a:gd name="T4" fmla="*/ 807 w 1797"/>
                <a:gd name="T5" fmla="*/ 547 h 547"/>
                <a:gd name="T6" fmla="*/ 34 w 1797"/>
                <a:gd name="T7" fmla="*/ 217 h 547"/>
                <a:gd name="T8" fmla="*/ 0 w 1797"/>
                <a:gd name="T9" fmla="*/ 252 h 547"/>
              </a:gdLst>
              <a:ahLst/>
              <a:cxnLst>
                <a:cxn ang="0">
                  <a:pos x="T0" y="T1"/>
                </a:cxn>
                <a:cxn ang="0">
                  <a:pos x="T2" y="T3"/>
                </a:cxn>
                <a:cxn ang="0">
                  <a:pos x="T4" y="T5"/>
                </a:cxn>
                <a:cxn ang="0">
                  <a:pos x="T6" y="T7"/>
                </a:cxn>
                <a:cxn ang="0">
                  <a:pos x="T8" y="T9"/>
                </a:cxn>
              </a:cxnLst>
              <a:rect l="0" t="0" r="r" b="b"/>
              <a:pathLst>
                <a:path w="1797" h="547">
                  <a:moveTo>
                    <a:pt x="1797" y="28"/>
                  </a:moveTo>
                  <a:cubicBezTo>
                    <a:pt x="1740" y="0"/>
                    <a:pt x="1740" y="0"/>
                    <a:pt x="1740" y="0"/>
                  </a:cubicBezTo>
                  <a:cubicBezTo>
                    <a:pt x="1558" y="326"/>
                    <a:pt x="1208" y="547"/>
                    <a:pt x="807" y="547"/>
                  </a:cubicBezTo>
                  <a:cubicBezTo>
                    <a:pt x="503" y="547"/>
                    <a:pt x="229" y="421"/>
                    <a:pt x="34" y="217"/>
                  </a:cubicBezTo>
                  <a:cubicBezTo>
                    <a:pt x="0" y="252"/>
                    <a:pt x="0" y="252"/>
                    <a:pt x="0" y="252"/>
                  </a:cubicBezTo>
                </a:path>
              </a:pathLst>
            </a:custGeom>
            <a:noFill/>
            <a:ln w="12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65A"/>
                </a:solidFill>
                <a:effectLst/>
                <a:uLnTx/>
                <a:uFillTx/>
                <a:latin typeface="Arial" panose="020B0604020202020204" pitchFamily="34" charset="0"/>
                <a:ea typeface="+mn-ea"/>
                <a:cs typeface="Arial" panose="020B0604020202020204" pitchFamily="34" charset="0"/>
              </a:endParaRPr>
            </a:p>
          </p:txBody>
        </p:sp>
      </p:grpSp>
      <p:cxnSp>
        <p:nvCxnSpPr>
          <p:cNvPr id="97" name="Straight Connector 96">
            <a:extLst>
              <a:ext uri="{FF2B5EF4-FFF2-40B4-BE49-F238E27FC236}">
                <a16:creationId xmlns:a16="http://schemas.microsoft.com/office/drawing/2014/main" id="{4BDEF07A-E76E-419B-EEF5-B04E22404C7D}"/>
              </a:ext>
            </a:extLst>
          </p:cNvPr>
          <p:cNvCxnSpPr/>
          <p:nvPr/>
        </p:nvCxnSpPr>
        <p:spPr>
          <a:xfrm>
            <a:off x="381000" y="6629400"/>
            <a:ext cx="11420490" cy="0"/>
          </a:xfrm>
          <a:prstGeom prst="line">
            <a:avLst/>
          </a:prstGeom>
          <a:ln w="19050">
            <a:solidFill>
              <a:srgbClr val="EE8655"/>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100" name="Content Placeholder 4">
            <a:extLst>
              <a:ext uri="{FF2B5EF4-FFF2-40B4-BE49-F238E27FC236}">
                <a16:creationId xmlns:a16="http://schemas.microsoft.com/office/drawing/2014/main" id="{0860B3B9-972C-8385-2611-0DCC0EFB2E6E}"/>
              </a:ext>
            </a:extLst>
          </p:cNvPr>
          <p:cNvSpPr txBox="1">
            <a:spLocks/>
          </p:cNvSpPr>
          <p:nvPr/>
        </p:nvSpPr>
        <p:spPr>
          <a:xfrm>
            <a:off x="381000" y="507977"/>
            <a:ext cx="4743286" cy="5153319"/>
          </a:xfrm>
          <a:prstGeom prst="rect">
            <a:avLst/>
          </a:prstGeom>
        </p:spPr>
        <p:txBody>
          <a:bodyPr vert="horz" lIns="91440" tIns="91440" rIns="91440" bIns="91440" rtlCol="0" anchor="t">
            <a:noAutofit/>
          </a:bodyPr>
          <a:lstStyle>
            <a:lvl1pPr marL="347472" indent="-228600" algn="l" defTabSz="914400" rtl="0" eaLnBrk="1" latinLnBrk="0" hangingPunct="1">
              <a:lnSpc>
                <a:spcPct val="100000"/>
              </a:lnSpc>
              <a:spcBef>
                <a:spcPts val="0"/>
              </a:spcBef>
              <a:spcAft>
                <a:spcPts val="1200"/>
              </a:spcAft>
              <a:buClr>
                <a:schemeClr val="accent2"/>
              </a:buClr>
              <a:buSzPct val="80000"/>
              <a:buFont typeface="Arial" panose="020B0604020202020204" pitchFamily="34" charset="0"/>
              <a:buChar char="•"/>
              <a:defRPr sz="2800" kern="1200">
                <a:solidFill>
                  <a:schemeClr val="tx1"/>
                </a:solidFill>
                <a:latin typeface="+mn-lt"/>
                <a:ea typeface="+mn-ea"/>
                <a:cs typeface="+mn-cs"/>
              </a:defRPr>
            </a:lvl1pPr>
            <a:lvl2pPr marL="566928" indent="-228600" algn="l" defTabSz="914400" rtl="0" eaLnBrk="1" latinLnBrk="0" hangingPunct="1">
              <a:lnSpc>
                <a:spcPct val="100000"/>
              </a:lnSpc>
              <a:spcBef>
                <a:spcPts val="0"/>
              </a:spcBef>
              <a:spcAft>
                <a:spcPts val="1200"/>
              </a:spcAft>
              <a:buClr>
                <a:schemeClr val="accent4"/>
              </a:buClr>
              <a:buSzPct val="80000"/>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2000" kern="1200">
                <a:solidFill>
                  <a:schemeClr val="accent6"/>
                </a:solidFill>
                <a:latin typeface="+mn-lt"/>
                <a:ea typeface="+mn-ea"/>
                <a:cs typeface="+mn-cs"/>
              </a:defRPr>
            </a:lvl3pPr>
            <a:lvl4pPr marL="1261872" indent="-228600"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accent6"/>
                </a:solidFill>
                <a:latin typeface="+mn-lt"/>
                <a:ea typeface="+mn-ea"/>
                <a:cs typeface="+mn-cs"/>
              </a:defRPr>
            </a:lvl4pPr>
            <a:lvl5pPr marL="1481328" indent="-228600"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ClrTx/>
              <a:buSzTx/>
              <a:buFontTx/>
              <a:buNone/>
              <a:defRPr/>
            </a:pPr>
            <a:r>
              <a:rPr lang="en-US" sz="3200" b="1" dirty="0"/>
              <a:t>Configurable</a:t>
            </a:r>
          </a:p>
          <a:p>
            <a:pPr marL="0" indent="0">
              <a:spcAft>
                <a:spcPts val="0"/>
              </a:spcAft>
              <a:buClrTx/>
              <a:buSzTx/>
              <a:buFontTx/>
              <a:buNone/>
              <a:defRPr/>
            </a:pPr>
            <a:r>
              <a:rPr lang="en-US" sz="3200" b="1" dirty="0"/>
              <a:t>data model</a:t>
            </a:r>
          </a:p>
          <a:p>
            <a:pPr marL="0" indent="0">
              <a:spcAft>
                <a:spcPts val="0"/>
              </a:spcAft>
              <a:buClrTx/>
              <a:buSzTx/>
              <a:buFontTx/>
              <a:buNone/>
              <a:defRPr/>
            </a:pPr>
            <a:endParaRPr lang="en-US" dirty="0">
              <a:latin typeface="Arial" panose="020B0604020202020204" pitchFamily="34" charset="0"/>
              <a:cs typeface="Arial" panose="020B0604020202020204" pitchFamily="34" charset="0"/>
            </a:endParaRPr>
          </a:p>
          <a:p>
            <a:pPr marL="0" indent="0">
              <a:spcAft>
                <a:spcPts val="0"/>
              </a:spcAft>
              <a:buClrTx/>
              <a:buSzTx/>
              <a:buFontTx/>
              <a:buNone/>
              <a:defRPr/>
            </a:pPr>
            <a:r>
              <a:rPr lang="en-US" sz="2200" dirty="0">
                <a:latin typeface="Arial" panose="020B0604020202020204" pitchFamily="34" charset="0"/>
                <a:cs typeface="Arial" panose="020B0604020202020204" pitchFamily="34" charset="0"/>
              </a:rPr>
              <a:t>Relate assets to any business objects or data elements crucial to your enterprise. </a:t>
            </a:r>
          </a:p>
          <a:p>
            <a:pPr marL="0" indent="0">
              <a:spcAft>
                <a:spcPts val="0"/>
              </a:spcAft>
              <a:buClrTx/>
              <a:buSzTx/>
              <a:buFontTx/>
              <a:buNone/>
              <a:defRPr/>
            </a:pPr>
            <a:endParaRPr lang="en-US" sz="2200" b="1" dirty="0">
              <a:latin typeface="Arial" panose="020B0604020202020204" pitchFamily="34" charset="0"/>
              <a:cs typeface="Arial" panose="020B0604020202020204" pitchFamily="34" charset="0"/>
            </a:endParaRPr>
          </a:p>
          <a:p>
            <a:pPr marL="0" indent="0">
              <a:spcAft>
                <a:spcPts val="0"/>
              </a:spcAft>
              <a:buClrTx/>
              <a:buSzTx/>
              <a:buFontTx/>
              <a:buNone/>
              <a:defRPr/>
            </a:pPr>
            <a:r>
              <a:rPr lang="en-US" sz="2200" dirty="0">
                <a:solidFill>
                  <a:schemeClr val="accent2"/>
                </a:solidFill>
                <a:latin typeface="Arial" panose="020B0604020202020204" pitchFamily="34" charset="0"/>
                <a:cs typeface="Arial" panose="020B0604020202020204" pitchFamily="34" charset="0"/>
              </a:rPr>
              <a:t>ASSETS ALIGN TO YOUR BUSINESS ACTIVITIES.</a:t>
            </a:r>
          </a:p>
          <a:p>
            <a:pPr marL="0" indent="0">
              <a:spcAft>
                <a:spcPts val="0"/>
              </a:spcAft>
              <a:buClrTx/>
              <a:buSzTx/>
              <a:buFontTx/>
              <a:buNone/>
              <a:defRPr/>
            </a:pPr>
            <a:endParaRPr lang="en-US" sz="2200" dirty="0">
              <a:latin typeface="Arial" panose="020B0604020202020204" pitchFamily="34" charset="0"/>
              <a:cs typeface="Arial" panose="020B0604020202020204" pitchFamily="34" charset="0"/>
            </a:endParaRPr>
          </a:p>
          <a:p>
            <a:pPr marL="0" indent="0">
              <a:spcAft>
                <a:spcPts val="0"/>
              </a:spcAft>
              <a:buClrTx/>
              <a:buSzTx/>
              <a:buFontTx/>
              <a:buNone/>
              <a:defRPr/>
            </a:pPr>
            <a:r>
              <a:rPr lang="en-US" sz="2200" dirty="0">
                <a:latin typeface="Arial" panose="020B0604020202020204" pitchFamily="34" charset="0"/>
                <a:cs typeface="Arial" panose="020B0604020202020204" pitchFamily="34" charset="0"/>
              </a:rPr>
              <a:t>Relate assets to each other: derivatives, translations, variants…</a:t>
            </a:r>
          </a:p>
        </p:txBody>
      </p:sp>
    </p:spTree>
    <p:extLst>
      <p:ext uri="{BB962C8B-B14F-4D97-AF65-F5344CB8AC3E}">
        <p14:creationId xmlns:p14="http://schemas.microsoft.com/office/powerpoint/2010/main" val="7500284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357E5A-8D36-A0E0-C79C-83A96DE75B12}"/>
              </a:ext>
            </a:extLst>
          </p:cNvPr>
          <p:cNvSpPr>
            <a:spLocks noGrp="1"/>
          </p:cNvSpPr>
          <p:nvPr>
            <p:ph type="title"/>
          </p:nvPr>
        </p:nvSpPr>
        <p:spPr/>
        <p:txBody>
          <a:bodyPr/>
          <a:lstStyle/>
          <a:p>
            <a:r>
              <a:rPr lang="en-US" dirty="0"/>
              <a:t>Configuration with Nuxeo Studio</a:t>
            </a:r>
          </a:p>
        </p:txBody>
      </p:sp>
      <p:sp>
        <p:nvSpPr>
          <p:cNvPr id="5" name="Content Placeholder 4">
            <a:extLst>
              <a:ext uri="{FF2B5EF4-FFF2-40B4-BE49-F238E27FC236}">
                <a16:creationId xmlns:a16="http://schemas.microsoft.com/office/drawing/2014/main" id="{05F7B59F-2965-C1D7-4FAC-1027B3AC2EA1}"/>
              </a:ext>
            </a:extLst>
          </p:cNvPr>
          <p:cNvSpPr>
            <a:spLocks noGrp="1"/>
          </p:cNvSpPr>
          <p:nvPr>
            <p:ph idx="1"/>
          </p:nvPr>
        </p:nvSpPr>
        <p:spPr>
          <a:xfrm>
            <a:off x="381000" y="1434122"/>
            <a:ext cx="3771900" cy="4780033"/>
          </a:xfrm>
        </p:spPr>
        <p:txBody>
          <a:bodyPr anchor="ctr"/>
          <a:lstStyle/>
          <a:p>
            <a:pPr marL="93726" indent="0">
              <a:spcAft>
                <a:spcPts val="1000"/>
              </a:spcAft>
              <a:buClr>
                <a:schemeClr val="tx2"/>
              </a:buClr>
              <a:buNone/>
            </a:pPr>
            <a:r>
              <a:rPr lang="en-US" sz="1800" kern="1200" dirty="0">
                <a:latin typeface="Arial" panose="020B0604020202020204" pitchFamily="34" charset="0"/>
                <a:ea typeface="+mn-ea"/>
                <a:cs typeface="+mn-cs"/>
              </a:rPr>
              <a:t>Nuxeo SaaS service</a:t>
            </a:r>
            <a:endParaRPr lang="en-US" sz="1800" b="1" kern="1200" dirty="0">
              <a:solidFill>
                <a:schemeClr val="accent2"/>
              </a:solidFill>
              <a:latin typeface="Arial" panose="020B0604020202020204" pitchFamily="34" charset="0"/>
              <a:ea typeface="+mn-ea"/>
              <a:cs typeface="+mn-cs"/>
            </a:endParaRPr>
          </a:p>
          <a:p>
            <a:pPr marL="93726" lvl="0" indent="0">
              <a:spcAft>
                <a:spcPts val="1000"/>
              </a:spcAft>
              <a:buClr>
                <a:schemeClr val="tx2"/>
              </a:buClr>
              <a:buNone/>
            </a:pPr>
            <a:r>
              <a:rPr lang="en-US" sz="1800" kern="1200" dirty="0">
                <a:latin typeface="Arial" panose="020B0604020202020204" pitchFamily="34" charset="0"/>
                <a:ea typeface="+mn-ea"/>
                <a:cs typeface="+mn-cs"/>
              </a:rPr>
              <a:t>Nuxeo Studio </a:t>
            </a:r>
            <a:r>
              <a:rPr lang="en-US" sz="1800" b="1" kern="1200" dirty="0">
                <a:solidFill>
                  <a:schemeClr val="accent2"/>
                </a:solidFill>
                <a:latin typeface="Arial" panose="020B0604020202020204" pitchFamily="34" charset="0"/>
                <a:ea typeface="+mn-ea"/>
                <a:cs typeface="+mn-cs"/>
              </a:rPr>
              <a:t>Modeler</a:t>
            </a:r>
          </a:p>
          <a:p>
            <a:pPr marL="550926" lvl="1" indent="0">
              <a:spcAft>
                <a:spcPts val="1000"/>
              </a:spcAft>
              <a:buClr>
                <a:schemeClr val="tx2"/>
              </a:buClr>
              <a:buNone/>
            </a:pPr>
            <a:r>
              <a:rPr lang="en-US" sz="1800" kern="1200" dirty="0">
                <a:solidFill>
                  <a:srgbClr val="7F8283"/>
                </a:solidFill>
                <a:latin typeface="Arial" panose="020B0604020202020204" pitchFamily="34" charset="0"/>
                <a:ea typeface="+mn-ea"/>
                <a:cs typeface="+mn-cs"/>
              </a:rPr>
              <a:t>Clicks, not code</a:t>
            </a:r>
          </a:p>
          <a:p>
            <a:pPr marL="93726" lvl="0" indent="0">
              <a:spcBef>
                <a:spcPts val="1000"/>
              </a:spcBef>
              <a:spcAft>
                <a:spcPts val="1000"/>
              </a:spcAft>
              <a:buClr>
                <a:schemeClr val="tx2"/>
              </a:buClr>
              <a:buNone/>
            </a:pPr>
            <a:r>
              <a:rPr lang="en-US" sz="1800" kern="1200" dirty="0">
                <a:latin typeface="Arial" panose="020B0604020202020204" pitchFamily="34" charset="0"/>
                <a:ea typeface="+mn-ea"/>
                <a:cs typeface="+mn-cs"/>
              </a:rPr>
              <a:t>Nuxeo Studio </a:t>
            </a:r>
            <a:r>
              <a:rPr lang="en-US" sz="1800" b="1" kern="1200" dirty="0">
                <a:solidFill>
                  <a:schemeClr val="accent2"/>
                </a:solidFill>
                <a:latin typeface="Arial" panose="020B0604020202020204" pitchFamily="34" charset="0"/>
                <a:ea typeface="+mn-ea"/>
                <a:cs typeface="+mn-cs"/>
              </a:rPr>
              <a:t>Designer</a:t>
            </a:r>
          </a:p>
          <a:p>
            <a:pPr marL="550926" lvl="1" indent="0">
              <a:spcAft>
                <a:spcPts val="1000"/>
              </a:spcAft>
              <a:buClr>
                <a:schemeClr val="tx2"/>
              </a:buClr>
              <a:buNone/>
            </a:pPr>
            <a:r>
              <a:rPr lang="en-US" sz="1800" kern="1200" dirty="0">
                <a:solidFill>
                  <a:srgbClr val="7F8283"/>
                </a:solidFill>
                <a:latin typeface="Arial" panose="020B0604020202020204" pitchFamily="34" charset="0"/>
                <a:ea typeface="+mn-ea"/>
                <a:cs typeface="+mn-cs"/>
              </a:rPr>
              <a:t>WYSIWYG editor</a:t>
            </a:r>
          </a:p>
          <a:p>
            <a:pPr marL="93726" lvl="0" indent="0">
              <a:spcBef>
                <a:spcPts val="1000"/>
              </a:spcBef>
              <a:spcAft>
                <a:spcPts val="1000"/>
              </a:spcAft>
              <a:buClr>
                <a:schemeClr val="tx2"/>
              </a:buClr>
              <a:buNone/>
            </a:pPr>
            <a:r>
              <a:rPr lang="en-US" sz="1800" kern="1200" dirty="0">
                <a:latin typeface="Arial" panose="020B0604020202020204" pitchFamily="34" charset="0"/>
                <a:ea typeface="+mn-ea"/>
                <a:cs typeface="+mn-cs"/>
              </a:rPr>
              <a:t>W3C standards</a:t>
            </a:r>
          </a:p>
          <a:p>
            <a:pPr marL="550926" lvl="1" indent="0">
              <a:spcAft>
                <a:spcPts val="1000"/>
              </a:spcAft>
              <a:buClr>
                <a:schemeClr val="tx2"/>
              </a:buClr>
              <a:buNone/>
            </a:pPr>
            <a:r>
              <a:rPr lang="en-US" sz="1800" kern="1200" dirty="0">
                <a:solidFill>
                  <a:srgbClr val="7F8283"/>
                </a:solidFill>
                <a:latin typeface="Arial" panose="020B0604020202020204" pitchFamily="34" charset="0"/>
                <a:ea typeface="+mn-ea"/>
                <a:cs typeface="+mn-cs"/>
              </a:rPr>
              <a:t>Web components</a:t>
            </a:r>
          </a:p>
          <a:p>
            <a:pPr marL="550926" lvl="1" indent="0">
              <a:spcAft>
                <a:spcPts val="1000"/>
              </a:spcAft>
              <a:buClr>
                <a:schemeClr val="tx2"/>
              </a:buClr>
              <a:buNone/>
            </a:pPr>
            <a:r>
              <a:rPr lang="en-US" sz="1800" kern="1200" dirty="0">
                <a:solidFill>
                  <a:srgbClr val="7F8283"/>
                </a:solidFill>
                <a:latin typeface="Arial" panose="020B0604020202020204" pitchFamily="34" charset="0"/>
                <a:ea typeface="+mn-ea"/>
                <a:cs typeface="+mn-cs"/>
              </a:rPr>
              <a:t>HTML/CSS/JS</a:t>
            </a:r>
          </a:p>
          <a:p>
            <a:pPr marL="93726" lvl="0" indent="0">
              <a:spcBef>
                <a:spcPts val="1000"/>
              </a:spcBef>
              <a:spcAft>
                <a:spcPts val="1000"/>
              </a:spcAft>
              <a:buClr>
                <a:schemeClr val="tx2"/>
              </a:buClr>
              <a:buNone/>
            </a:pPr>
            <a:r>
              <a:rPr lang="en-US" sz="1800" kern="1200" dirty="0">
                <a:latin typeface="Arial" panose="020B0604020202020204" pitchFamily="34" charset="0"/>
                <a:ea typeface="+mn-ea"/>
                <a:cs typeface="+mn-cs"/>
              </a:rPr>
              <a:t>Configuration management</a:t>
            </a:r>
          </a:p>
          <a:p>
            <a:pPr marL="550926" lvl="1" indent="0">
              <a:spcAft>
                <a:spcPts val="1000"/>
              </a:spcAft>
              <a:buClr>
                <a:schemeClr val="tx2"/>
              </a:buClr>
              <a:buNone/>
            </a:pPr>
            <a:r>
              <a:rPr lang="en-US" sz="1800" kern="1200" dirty="0">
                <a:solidFill>
                  <a:srgbClr val="7F8283"/>
                </a:solidFill>
                <a:latin typeface="Arial" panose="020B0604020202020204" pitchFamily="34" charset="0"/>
                <a:ea typeface="+mn-ea"/>
                <a:cs typeface="+mn-cs"/>
              </a:rPr>
              <a:t>Branches, releases, tags</a:t>
            </a:r>
            <a:endParaRPr lang="en-US" dirty="0"/>
          </a:p>
        </p:txBody>
      </p:sp>
      <p:pic>
        <p:nvPicPr>
          <p:cNvPr id="6" name="Picture 5">
            <a:extLst>
              <a:ext uri="{FF2B5EF4-FFF2-40B4-BE49-F238E27FC236}">
                <a16:creationId xmlns:a16="http://schemas.microsoft.com/office/drawing/2014/main" id="{F6F5D632-6FB2-4842-AF99-07F90FF6B44F}"/>
              </a:ext>
            </a:extLst>
          </p:cNvPr>
          <p:cNvPicPr>
            <a:picLocks noChangeAspect="1"/>
          </p:cNvPicPr>
          <p:nvPr/>
        </p:nvPicPr>
        <p:blipFill rotWithShape="1">
          <a:blip r:embed="rId3"/>
          <a:srcRect t="7093"/>
          <a:stretch/>
        </p:blipFill>
        <p:spPr>
          <a:xfrm>
            <a:off x="4038600" y="1434122"/>
            <a:ext cx="7772400" cy="4780033"/>
          </a:xfrm>
          <a:prstGeom prst="rect">
            <a:avLst/>
          </a:prstGeom>
          <a:ln>
            <a:solidFill>
              <a:schemeClr val="accent1"/>
            </a:solidFill>
          </a:ln>
        </p:spPr>
      </p:pic>
    </p:spTree>
    <p:extLst>
      <p:ext uri="{BB962C8B-B14F-4D97-AF65-F5344CB8AC3E}">
        <p14:creationId xmlns:p14="http://schemas.microsoft.com/office/powerpoint/2010/main" val="23539593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60BD-02A3-4E27-6357-A7887C3860C5}"/>
              </a:ext>
            </a:extLst>
          </p:cNvPr>
          <p:cNvSpPr>
            <a:spLocks noGrp="1"/>
          </p:cNvSpPr>
          <p:nvPr>
            <p:ph type="title"/>
          </p:nvPr>
        </p:nvSpPr>
        <p:spPr/>
        <p:txBody>
          <a:bodyPr/>
          <a:lstStyle/>
          <a:p>
            <a:r>
              <a:rPr lang="en-US" dirty="0"/>
              <a:t>Configuration + Customization</a:t>
            </a:r>
          </a:p>
        </p:txBody>
      </p:sp>
      <p:pic>
        <p:nvPicPr>
          <p:cNvPr id="4" name="Picture 3" descr="A screenshot of a person jumping in the air&#10;&#10;Description automatically generated">
            <a:extLst>
              <a:ext uri="{FF2B5EF4-FFF2-40B4-BE49-F238E27FC236}">
                <a16:creationId xmlns:a16="http://schemas.microsoft.com/office/drawing/2014/main" id="{DF9ED7B7-252A-5894-2C56-2B55D50EDB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2751" y="4425463"/>
            <a:ext cx="4225232" cy="2290505"/>
          </a:xfrm>
          <a:prstGeom prst="rect">
            <a:avLst/>
          </a:prstGeom>
          <a:ln>
            <a:solidFill>
              <a:schemeClr val="accent6"/>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ADCE787A-9E57-E43D-C812-88ECBAC91A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992" y="1445138"/>
            <a:ext cx="5251715" cy="3067818"/>
          </a:xfrm>
          <a:prstGeom prst="rect">
            <a:avLst/>
          </a:prstGeom>
        </p:spPr>
      </p:pic>
      <p:pic>
        <p:nvPicPr>
          <p:cNvPr id="6" name="Picture 5">
            <a:extLst>
              <a:ext uri="{FF2B5EF4-FFF2-40B4-BE49-F238E27FC236}">
                <a16:creationId xmlns:a16="http://schemas.microsoft.com/office/drawing/2014/main" id="{A290A51B-7ACC-DC4E-CED3-6EE947630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8245" y="1380513"/>
            <a:ext cx="4832614" cy="3220219"/>
          </a:xfrm>
          <a:prstGeom prst="rect">
            <a:avLst/>
          </a:prstGeom>
        </p:spPr>
      </p:pic>
      <p:sp>
        <p:nvSpPr>
          <p:cNvPr id="7" name="TextBox 6">
            <a:extLst>
              <a:ext uri="{FF2B5EF4-FFF2-40B4-BE49-F238E27FC236}">
                <a16:creationId xmlns:a16="http://schemas.microsoft.com/office/drawing/2014/main" id="{2B3656AD-8F6F-6EEC-BCF5-FD91DE15AB56}"/>
              </a:ext>
            </a:extLst>
          </p:cNvPr>
          <p:cNvSpPr txBox="1"/>
          <p:nvPr/>
        </p:nvSpPr>
        <p:spPr>
          <a:xfrm>
            <a:off x="1066800" y="1277035"/>
            <a:ext cx="4686300" cy="323165"/>
          </a:xfrm>
          <a:prstGeom prst="rect">
            <a:avLst/>
          </a:prstGeom>
          <a:noFill/>
        </p:spPr>
        <p:txBody>
          <a:bodyPr wrap="square" rtlCol="0" anchor="ctr" anchorCtr="0">
            <a:spAutoFit/>
          </a:bodyPr>
          <a:lstStyle/>
          <a:p>
            <a:pPr algn="ctr"/>
            <a:r>
              <a:rPr lang="en-US" sz="1500" dirty="0">
                <a:latin typeface="Arial" panose="020B0604020202020204" pitchFamily="34" charset="0"/>
              </a:rPr>
              <a:t>Nuxeo Studio</a:t>
            </a:r>
          </a:p>
        </p:txBody>
      </p:sp>
      <p:sp>
        <p:nvSpPr>
          <p:cNvPr id="8" name="TextBox 7">
            <a:extLst>
              <a:ext uri="{FF2B5EF4-FFF2-40B4-BE49-F238E27FC236}">
                <a16:creationId xmlns:a16="http://schemas.microsoft.com/office/drawing/2014/main" id="{9EA59369-AC5E-D682-D110-E0A468EC20FD}"/>
              </a:ext>
            </a:extLst>
          </p:cNvPr>
          <p:cNvSpPr txBox="1"/>
          <p:nvPr/>
        </p:nvSpPr>
        <p:spPr>
          <a:xfrm>
            <a:off x="6438851" y="1277035"/>
            <a:ext cx="4225231" cy="323165"/>
          </a:xfrm>
          <a:prstGeom prst="rect">
            <a:avLst/>
          </a:prstGeom>
          <a:noFill/>
        </p:spPr>
        <p:txBody>
          <a:bodyPr wrap="square" rtlCol="0" anchor="ctr" anchorCtr="0">
            <a:spAutoFit/>
          </a:bodyPr>
          <a:lstStyle/>
          <a:p>
            <a:pPr algn="ctr"/>
            <a:r>
              <a:rPr lang="en-US" sz="1500" dirty="0">
                <a:latin typeface="Arial" panose="020B0604020202020204" pitchFamily="34" charset="0"/>
              </a:rPr>
              <a:t>Nuxeo-cli and </a:t>
            </a:r>
            <a:r>
              <a:rPr lang="en-US" sz="1500" dirty="0"/>
              <a:t>Eclipse/IntelliJ</a:t>
            </a:r>
            <a:endParaRPr lang="en-US" sz="1500" dirty="0">
              <a:latin typeface="Arial" panose="020B0604020202020204" pitchFamily="34" charset="0"/>
            </a:endParaRPr>
          </a:p>
        </p:txBody>
      </p:sp>
      <p:grpSp>
        <p:nvGrpSpPr>
          <p:cNvPr id="9" name="Group 8">
            <a:extLst>
              <a:ext uri="{FF2B5EF4-FFF2-40B4-BE49-F238E27FC236}">
                <a16:creationId xmlns:a16="http://schemas.microsoft.com/office/drawing/2014/main" id="{F2B9BAF6-E72B-B9FA-CE45-3D825333B90A}"/>
              </a:ext>
            </a:extLst>
          </p:cNvPr>
          <p:cNvGrpSpPr/>
          <p:nvPr/>
        </p:nvGrpSpPr>
        <p:grpSpPr>
          <a:xfrm>
            <a:off x="5565785" y="2792328"/>
            <a:ext cx="1060430" cy="2030492"/>
            <a:chOff x="5810652" y="3180531"/>
            <a:chExt cx="976312" cy="1874837"/>
          </a:xfrm>
        </p:grpSpPr>
        <p:grpSp>
          <p:nvGrpSpPr>
            <p:cNvPr id="10" name="Group 9">
              <a:extLst>
                <a:ext uri="{FF2B5EF4-FFF2-40B4-BE49-F238E27FC236}">
                  <a16:creationId xmlns:a16="http://schemas.microsoft.com/office/drawing/2014/main" id="{9149214A-AAAC-CEBB-1B35-877BDE14ABFE}"/>
                </a:ext>
              </a:extLst>
            </p:cNvPr>
            <p:cNvGrpSpPr/>
            <p:nvPr/>
          </p:nvGrpSpPr>
          <p:grpSpPr>
            <a:xfrm>
              <a:off x="5810652" y="3180531"/>
              <a:ext cx="488950" cy="1874837"/>
              <a:chOff x="7791852" y="4933131"/>
              <a:chExt cx="488950" cy="1874837"/>
            </a:xfrm>
          </p:grpSpPr>
          <p:sp>
            <p:nvSpPr>
              <p:cNvPr id="14" name="Rectangle 5">
                <a:extLst>
                  <a:ext uri="{FF2B5EF4-FFF2-40B4-BE49-F238E27FC236}">
                    <a16:creationId xmlns:a16="http://schemas.microsoft.com/office/drawing/2014/main" id="{BC72FC04-80BB-3134-D1F6-197C2F0E5E35}"/>
                  </a:ext>
                </a:extLst>
              </p:cNvPr>
              <p:cNvSpPr>
                <a:spLocks noChangeArrowheads="1"/>
              </p:cNvSpPr>
              <p:nvPr/>
            </p:nvSpPr>
            <p:spPr bwMode="auto">
              <a:xfrm>
                <a:off x="7791852" y="4933131"/>
                <a:ext cx="77787" cy="77787"/>
              </a:xfrm>
              <a:prstGeom prst="rect">
                <a:avLst/>
              </a:prstGeom>
              <a:solidFill>
                <a:srgbClr val="EE8655"/>
              </a:solidFill>
              <a:ln w="9525">
                <a:solidFill>
                  <a:srgbClr val="EE865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EA1554D1-1DC7-8AD4-506C-B1603EBEAA21}"/>
                  </a:ext>
                </a:extLst>
              </p:cNvPr>
              <p:cNvSpPr>
                <a:spLocks/>
              </p:cNvSpPr>
              <p:nvPr/>
            </p:nvSpPr>
            <p:spPr bwMode="auto">
              <a:xfrm>
                <a:off x="7829952" y="4971231"/>
                <a:ext cx="450850" cy="1836737"/>
              </a:xfrm>
              <a:custGeom>
                <a:avLst/>
                <a:gdLst>
                  <a:gd name="T0" fmla="*/ 300 w 300"/>
                  <a:gd name="T1" fmla="*/ 1231 h 1231"/>
                  <a:gd name="T2" fmla="*/ 300 w 300"/>
                  <a:gd name="T3" fmla="*/ 140 h 1231"/>
                  <a:gd name="T4" fmla="*/ 160 w 300"/>
                  <a:gd name="T5" fmla="*/ 0 h 1231"/>
                  <a:gd name="T6" fmla="*/ 0 w 300"/>
                  <a:gd name="T7" fmla="*/ 0 h 1231"/>
                </a:gdLst>
                <a:ahLst/>
                <a:cxnLst>
                  <a:cxn ang="0">
                    <a:pos x="T0" y="T1"/>
                  </a:cxn>
                  <a:cxn ang="0">
                    <a:pos x="T2" y="T3"/>
                  </a:cxn>
                  <a:cxn ang="0">
                    <a:pos x="T4" y="T5"/>
                  </a:cxn>
                  <a:cxn ang="0">
                    <a:pos x="T6" y="T7"/>
                  </a:cxn>
                </a:cxnLst>
                <a:rect l="0" t="0" r="r" b="b"/>
                <a:pathLst>
                  <a:path w="300" h="1231">
                    <a:moveTo>
                      <a:pt x="300" y="1231"/>
                    </a:moveTo>
                    <a:cubicBezTo>
                      <a:pt x="300" y="140"/>
                      <a:pt x="300" y="140"/>
                      <a:pt x="300" y="140"/>
                    </a:cubicBezTo>
                    <a:cubicBezTo>
                      <a:pt x="300" y="62"/>
                      <a:pt x="237" y="0"/>
                      <a:pt x="160" y="0"/>
                    </a:cubicBezTo>
                    <a:cubicBezTo>
                      <a:pt x="0" y="0"/>
                      <a:pt x="0" y="0"/>
                      <a:pt x="0" y="0"/>
                    </a:cubicBezTo>
                  </a:path>
                </a:pathLst>
              </a:custGeom>
              <a:noFill/>
              <a:ln w="19050" cap="rnd">
                <a:solidFill>
                  <a:srgbClr val="EE8655"/>
                </a:solidFill>
                <a:prstDash val="solid"/>
                <a:round/>
                <a:headEnd type="arrow" w="lg" len="med"/>
                <a:tailEnd type="non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3846A7A-5F51-1030-7C23-3EDDF8646D39}"/>
                </a:ext>
              </a:extLst>
            </p:cNvPr>
            <p:cNvGrpSpPr/>
            <p:nvPr/>
          </p:nvGrpSpPr>
          <p:grpSpPr>
            <a:xfrm>
              <a:off x="6299602" y="3180531"/>
              <a:ext cx="487362" cy="493712"/>
              <a:chOff x="8280802" y="4933131"/>
              <a:chExt cx="487362" cy="493712"/>
            </a:xfrm>
          </p:grpSpPr>
          <p:sp>
            <p:nvSpPr>
              <p:cNvPr id="12" name="Rectangle 6">
                <a:extLst>
                  <a:ext uri="{FF2B5EF4-FFF2-40B4-BE49-F238E27FC236}">
                    <a16:creationId xmlns:a16="http://schemas.microsoft.com/office/drawing/2014/main" id="{03E8B572-314B-6C59-59AB-0CB0036117A8}"/>
                  </a:ext>
                </a:extLst>
              </p:cNvPr>
              <p:cNvSpPr>
                <a:spLocks noChangeArrowheads="1"/>
              </p:cNvSpPr>
              <p:nvPr/>
            </p:nvSpPr>
            <p:spPr bwMode="auto">
              <a:xfrm>
                <a:off x="8690377" y="4933131"/>
                <a:ext cx="77787" cy="77787"/>
              </a:xfrm>
              <a:prstGeom prst="rect">
                <a:avLst/>
              </a:prstGeom>
              <a:solidFill>
                <a:srgbClr val="EE8655"/>
              </a:solidFill>
              <a:ln w="9525">
                <a:solidFill>
                  <a:srgbClr val="EE865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60FE92C1-4DA1-09D5-B20F-15C91406807D}"/>
                  </a:ext>
                </a:extLst>
              </p:cNvPr>
              <p:cNvSpPr>
                <a:spLocks/>
              </p:cNvSpPr>
              <p:nvPr/>
            </p:nvSpPr>
            <p:spPr bwMode="auto">
              <a:xfrm>
                <a:off x="8280802" y="4971231"/>
                <a:ext cx="449262" cy="455612"/>
              </a:xfrm>
              <a:custGeom>
                <a:avLst/>
                <a:gdLst>
                  <a:gd name="T0" fmla="*/ 300 w 300"/>
                  <a:gd name="T1" fmla="*/ 0 h 305"/>
                  <a:gd name="T2" fmla="*/ 140 w 300"/>
                  <a:gd name="T3" fmla="*/ 0 h 305"/>
                  <a:gd name="T4" fmla="*/ 0 w 300"/>
                  <a:gd name="T5" fmla="*/ 140 h 305"/>
                  <a:gd name="T6" fmla="*/ 0 w 300"/>
                  <a:gd name="T7" fmla="*/ 305 h 305"/>
                </a:gdLst>
                <a:ahLst/>
                <a:cxnLst>
                  <a:cxn ang="0">
                    <a:pos x="T0" y="T1"/>
                  </a:cxn>
                  <a:cxn ang="0">
                    <a:pos x="T2" y="T3"/>
                  </a:cxn>
                  <a:cxn ang="0">
                    <a:pos x="T4" y="T5"/>
                  </a:cxn>
                  <a:cxn ang="0">
                    <a:pos x="T6" y="T7"/>
                  </a:cxn>
                </a:cxnLst>
                <a:rect l="0" t="0" r="r" b="b"/>
                <a:pathLst>
                  <a:path w="300" h="305">
                    <a:moveTo>
                      <a:pt x="300" y="0"/>
                    </a:moveTo>
                    <a:cubicBezTo>
                      <a:pt x="140" y="0"/>
                      <a:pt x="140" y="0"/>
                      <a:pt x="140" y="0"/>
                    </a:cubicBezTo>
                    <a:cubicBezTo>
                      <a:pt x="63" y="0"/>
                      <a:pt x="0" y="62"/>
                      <a:pt x="0" y="140"/>
                    </a:cubicBezTo>
                    <a:cubicBezTo>
                      <a:pt x="0" y="305"/>
                      <a:pt x="0" y="305"/>
                      <a:pt x="0" y="305"/>
                    </a:cubicBezTo>
                  </a:path>
                </a:pathLst>
              </a:custGeom>
              <a:noFill/>
              <a:ln w="19050" cap="rnd">
                <a:solidFill>
                  <a:srgbClr val="EE86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6" name="Your Application">
            <a:extLst>
              <a:ext uri="{FF2B5EF4-FFF2-40B4-BE49-F238E27FC236}">
                <a16:creationId xmlns:a16="http://schemas.microsoft.com/office/drawing/2014/main" id="{F58D2C25-C640-AD91-7904-DFD919D5C792}"/>
              </a:ext>
            </a:extLst>
          </p:cNvPr>
          <p:cNvSpPr/>
          <p:nvPr/>
        </p:nvSpPr>
        <p:spPr>
          <a:xfrm>
            <a:off x="5331227" y="4706718"/>
            <a:ext cx="1614035" cy="336976"/>
          </a:xfrm>
          <a:prstGeom prst="roundRect">
            <a:avLst>
              <a:gd name="adj" fmla="val 13097"/>
            </a:avLst>
          </a:prstGeom>
          <a:solidFill>
            <a:srgbClr val="EE8655"/>
          </a:solidFill>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200" b="1">
                <a:solidFill>
                  <a:srgbClr val="FFFFFF"/>
                </a:solidFill>
                <a:effectLst>
                  <a:outerShdw blurRad="38100" dist="12700" dir="5400000" rotWithShape="0">
                    <a:srgbClr val="000000">
                      <a:alpha val="50000"/>
                    </a:srgbClr>
                  </a:outerShdw>
                </a:effectLst>
                <a:latin typeface="+mn-lt"/>
                <a:ea typeface="+mn-ea"/>
                <a:cs typeface="+mn-cs"/>
                <a:sym typeface="Avenir Next"/>
              </a:defRPr>
            </a:lvl1pPr>
          </a:lstStyle>
          <a:p>
            <a:pPr algn="ctr"/>
            <a:r>
              <a:rPr sz="1400" b="0" dirty="0">
                <a:latin typeface="Arial" panose="020B0604020202020204" pitchFamily="34" charset="0"/>
              </a:rPr>
              <a:t>Your Application</a:t>
            </a:r>
          </a:p>
        </p:txBody>
      </p:sp>
    </p:spTree>
    <p:extLst>
      <p:ext uri="{BB962C8B-B14F-4D97-AF65-F5344CB8AC3E}">
        <p14:creationId xmlns:p14="http://schemas.microsoft.com/office/powerpoint/2010/main" val="2711466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DBCD2-EE3C-7491-225B-44A0203B56B4}"/>
              </a:ext>
            </a:extLst>
          </p:cNvPr>
          <p:cNvSpPr>
            <a:spLocks noGrp="1"/>
          </p:cNvSpPr>
          <p:nvPr>
            <p:ph type="title"/>
          </p:nvPr>
        </p:nvSpPr>
        <p:spPr/>
        <p:txBody>
          <a:bodyPr/>
          <a:lstStyle/>
          <a:p>
            <a:r>
              <a:rPr lang="en-US" dirty="0"/>
              <a:t>Storage Principles</a:t>
            </a:r>
          </a:p>
        </p:txBody>
      </p:sp>
    </p:spTree>
    <p:extLst>
      <p:ext uri="{BB962C8B-B14F-4D97-AF65-F5344CB8AC3E}">
        <p14:creationId xmlns:p14="http://schemas.microsoft.com/office/powerpoint/2010/main" val="196786160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Principles</a:t>
            </a:r>
          </a:p>
        </p:txBody>
      </p:sp>
      <p:sp>
        <p:nvSpPr>
          <p:cNvPr id="11" name="Rectangle 10">
            <a:extLst>
              <a:ext uri="{FF2B5EF4-FFF2-40B4-BE49-F238E27FC236}">
                <a16:creationId xmlns:a16="http://schemas.microsoft.com/office/drawing/2014/main" id="{1A19887B-636E-9546-96CF-C7F15A0A8617}"/>
              </a:ext>
            </a:extLst>
          </p:cNvPr>
          <p:cNvSpPr/>
          <p:nvPr/>
        </p:nvSpPr>
        <p:spPr>
          <a:xfrm>
            <a:off x="3463305" y="2604164"/>
            <a:ext cx="6043950" cy="1704790"/>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ED7273E-94E1-A947-B537-018D88C1C36F}"/>
              </a:ext>
            </a:extLst>
          </p:cNvPr>
          <p:cNvSpPr/>
          <p:nvPr/>
        </p:nvSpPr>
        <p:spPr>
          <a:xfrm>
            <a:off x="3515266" y="2671668"/>
            <a:ext cx="5904307" cy="628525"/>
          </a:xfrm>
          <a:prstGeom prst="rect">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prstClr val="white"/>
                </a:solidFill>
                <a:latin typeface="+mj-lt"/>
                <a:ea typeface="Open Sans Semibold" panose="020B0706030804020204" pitchFamily="34" charset="0"/>
                <a:cs typeface="Open Sans Semibold" panose="020B0706030804020204" pitchFamily="34" charset="0"/>
              </a:rPr>
              <a:t>Nuxeo</a:t>
            </a:r>
            <a:r>
              <a:rPr lang="en-US" sz="1600" dirty="0">
                <a:solidFill>
                  <a:prstClr val="white"/>
                </a:solidFill>
                <a:latin typeface="+mj-lt"/>
                <a:ea typeface="Open Sans Semibold" panose="020B0706030804020204" pitchFamily="34" charset="0"/>
                <a:cs typeface="Open Sans Semibold" panose="020B0706030804020204" pitchFamily="34" charset="0"/>
              </a:rPr>
              <a:t> Server</a:t>
            </a:r>
          </a:p>
        </p:txBody>
      </p:sp>
      <p:sp>
        <p:nvSpPr>
          <p:cNvPr id="78" name="Rectangle 77">
            <a:extLst>
              <a:ext uri="{FF2B5EF4-FFF2-40B4-BE49-F238E27FC236}">
                <a16:creationId xmlns:a16="http://schemas.microsoft.com/office/drawing/2014/main" id="{AF623C3E-A5BC-C243-8E5E-BE0AAE4CDD62}"/>
              </a:ext>
            </a:extLst>
          </p:cNvPr>
          <p:cNvSpPr/>
          <p:nvPr/>
        </p:nvSpPr>
        <p:spPr>
          <a:xfrm>
            <a:off x="4895403" y="207913"/>
            <a:ext cx="3144033" cy="1741117"/>
          </a:xfrm>
          <a:prstGeom prst="rect">
            <a:avLst/>
          </a:prstGeom>
          <a:noFill/>
          <a:ln w="254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E0111E7-CBE0-6B46-B9B0-087E97999A29}"/>
              </a:ext>
            </a:extLst>
          </p:cNvPr>
          <p:cNvSpPr/>
          <p:nvPr/>
        </p:nvSpPr>
        <p:spPr>
          <a:xfrm>
            <a:off x="5007017" y="660297"/>
            <a:ext cx="1728593" cy="1130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Data (fields)</a:t>
            </a:r>
          </a:p>
          <a:p>
            <a:pPr>
              <a:spcBef>
                <a:spcPts val="600"/>
              </a:spcBef>
            </a:pPr>
            <a:r>
              <a:rPr lang="en-US" sz="1400" dirty="0"/>
              <a:t>title</a:t>
            </a:r>
          </a:p>
          <a:p>
            <a:r>
              <a:rPr lang="en-US" sz="1400" dirty="0"/>
              <a:t>Description</a:t>
            </a:r>
          </a:p>
          <a:p>
            <a:r>
              <a:rPr lang="en-US" sz="1400" dirty="0"/>
              <a:t>• • •</a:t>
            </a:r>
          </a:p>
        </p:txBody>
      </p:sp>
      <p:sp>
        <p:nvSpPr>
          <p:cNvPr id="79" name="Rectangle 78">
            <a:extLst>
              <a:ext uri="{FF2B5EF4-FFF2-40B4-BE49-F238E27FC236}">
                <a16:creationId xmlns:a16="http://schemas.microsoft.com/office/drawing/2014/main" id="{ED336BFC-D8FF-FA47-B0F2-46F5076699D8}"/>
              </a:ext>
            </a:extLst>
          </p:cNvPr>
          <p:cNvSpPr/>
          <p:nvPr/>
        </p:nvSpPr>
        <p:spPr>
          <a:xfrm>
            <a:off x="6831235" y="968137"/>
            <a:ext cx="1077238" cy="428783"/>
          </a:xfrm>
          <a:prstGeom prst="rect">
            <a:avLst/>
          </a:prstGeom>
          <a:solidFill>
            <a:schemeClr val="accent3"/>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Blob</a:t>
            </a:r>
          </a:p>
        </p:txBody>
      </p:sp>
      <p:sp>
        <p:nvSpPr>
          <p:cNvPr id="80" name="TextBox 79">
            <a:extLst>
              <a:ext uri="{FF2B5EF4-FFF2-40B4-BE49-F238E27FC236}">
                <a16:creationId xmlns:a16="http://schemas.microsoft.com/office/drawing/2014/main" id="{565DFDA9-BE4C-E940-9F15-BA6649AFCFA9}"/>
              </a:ext>
            </a:extLst>
          </p:cNvPr>
          <p:cNvSpPr txBox="1"/>
          <p:nvPr/>
        </p:nvSpPr>
        <p:spPr>
          <a:xfrm>
            <a:off x="5845646" y="229926"/>
            <a:ext cx="1243547" cy="369332"/>
          </a:xfrm>
          <a:prstGeom prst="rect">
            <a:avLst/>
          </a:prstGeom>
          <a:noFill/>
        </p:spPr>
        <p:txBody>
          <a:bodyPr wrap="none" rtlCol="0">
            <a:spAutoFit/>
          </a:bodyPr>
          <a:lstStyle/>
          <a:p>
            <a:pPr algn="ctr"/>
            <a:r>
              <a:rPr lang="en-US" b="1" dirty="0">
                <a:solidFill>
                  <a:schemeClr val="bg2">
                    <a:lumMod val="10000"/>
                  </a:schemeClr>
                </a:solidFill>
              </a:rPr>
              <a:t>Document</a:t>
            </a:r>
          </a:p>
        </p:txBody>
      </p:sp>
      <p:sp>
        <p:nvSpPr>
          <p:cNvPr id="83" name="Down Arrow 82">
            <a:extLst>
              <a:ext uri="{FF2B5EF4-FFF2-40B4-BE49-F238E27FC236}">
                <a16:creationId xmlns:a16="http://schemas.microsoft.com/office/drawing/2014/main" id="{134442AF-01CA-AD46-9F32-3BFD8B88526B}"/>
              </a:ext>
            </a:extLst>
          </p:cNvPr>
          <p:cNvSpPr/>
          <p:nvPr/>
        </p:nvSpPr>
        <p:spPr>
          <a:xfrm>
            <a:off x="6254476" y="1952898"/>
            <a:ext cx="425885" cy="638784"/>
          </a:xfrm>
          <a:prstGeom prst="down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a:extLst>
              <a:ext uri="{FF2B5EF4-FFF2-40B4-BE49-F238E27FC236}">
                <a16:creationId xmlns:a16="http://schemas.microsoft.com/office/drawing/2014/main" id="{FDA3FE0F-8417-1648-BE7C-77003CEA7BE6}"/>
              </a:ext>
            </a:extLst>
          </p:cNvPr>
          <p:cNvSpPr/>
          <p:nvPr/>
        </p:nvSpPr>
        <p:spPr>
          <a:xfrm>
            <a:off x="4208745" y="1753644"/>
            <a:ext cx="2277111" cy="3657600"/>
          </a:xfrm>
          <a:custGeom>
            <a:avLst/>
            <a:gdLst>
              <a:gd name="connsiteX0" fmla="*/ 1691014 w 2277111"/>
              <a:gd name="connsiteY0" fmla="*/ 0 h 3657600"/>
              <a:gd name="connsiteX1" fmla="*/ 2242159 w 2277111"/>
              <a:gd name="connsiteY1" fmla="*/ 488515 h 3657600"/>
              <a:gd name="connsiteX2" fmla="*/ 801666 w 2277111"/>
              <a:gd name="connsiteY2" fmla="*/ 1866378 h 3657600"/>
              <a:gd name="connsiteX3" fmla="*/ 0 w 2277111"/>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277111" h="3657600">
                <a:moveTo>
                  <a:pt x="1691014" y="0"/>
                </a:moveTo>
                <a:cubicBezTo>
                  <a:pt x="2040699" y="88726"/>
                  <a:pt x="2390384" y="177452"/>
                  <a:pt x="2242159" y="488515"/>
                </a:cubicBezTo>
                <a:cubicBezTo>
                  <a:pt x="2093934" y="799578"/>
                  <a:pt x="1175359" y="1338197"/>
                  <a:pt x="801666" y="1866378"/>
                </a:cubicBezTo>
                <a:cubicBezTo>
                  <a:pt x="427973" y="2394559"/>
                  <a:pt x="213986" y="3026079"/>
                  <a:pt x="0" y="3657600"/>
                </a:cubicBezTo>
              </a:path>
            </a:pathLst>
          </a:custGeom>
          <a:noFill/>
          <a:ln w="508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1E6D44A-67BF-F44F-A8A7-AF1053F05545}"/>
              </a:ext>
            </a:extLst>
          </p:cNvPr>
          <p:cNvSpPr/>
          <p:nvPr/>
        </p:nvSpPr>
        <p:spPr>
          <a:xfrm>
            <a:off x="3515266" y="3592071"/>
            <a:ext cx="2772800" cy="62852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DocumentStore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89" name="Freeform 88">
            <a:extLst>
              <a:ext uri="{FF2B5EF4-FFF2-40B4-BE49-F238E27FC236}">
                <a16:creationId xmlns:a16="http://schemas.microsoft.com/office/drawing/2014/main" id="{7CD6CBEA-2CCE-CF4A-8ED9-E2D19A2623BC}"/>
              </a:ext>
            </a:extLst>
          </p:cNvPr>
          <p:cNvSpPr/>
          <p:nvPr/>
        </p:nvSpPr>
        <p:spPr>
          <a:xfrm>
            <a:off x="6517492" y="1377864"/>
            <a:ext cx="1816306" cy="4045862"/>
          </a:xfrm>
          <a:custGeom>
            <a:avLst/>
            <a:gdLst>
              <a:gd name="connsiteX0" fmla="*/ 847813 w 1837369"/>
              <a:gd name="connsiteY0" fmla="*/ 0 h 3958225"/>
              <a:gd name="connsiteX1" fmla="*/ 8569 w 1837369"/>
              <a:gd name="connsiteY1" fmla="*/ 776614 h 3958225"/>
              <a:gd name="connsiteX2" fmla="*/ 1311276 w 1837369"/>
              <a:gd name="connsiteY2" fmla="*/ 2204581 h 3958225"/>
              <a:gd name="connsiteX3" fmla="*/ 1837369 w 1837369"/>
              <a:gd name="connsiteY3" fmla="*/ 3958225 h 3958225"/>
            </a:gdLst>
            <a:ahLst/>
            <a:cxnLst>
              <a:cxn ang="0">
                <a:pos x="connsiteX0" y="connsiteY0"/>
              </a:cxn>
              <a:cxn ang="0">
                <a:pos x="connsiteX1" y="connsiteY1"/>
              </a:cxn>
              <a:cxn ang="0">
                <a:pos x="connsiteX2" y="connsiteY2"/>
              </a:cxn>
              <a:cxn ang="0">
                <a:pos x="connsiteX3" y="connsiteY3"/>
              </a:cxn>
            </a:cxnLst>
            <a:rect l="l" t="t" r="r" b="b"/>
            <a:pathLst>
              <a:path w="1837369" h="3958225">
                <a:moveTo>
                  <a:pt x="847813" y="0"/>
                </a:moveTo>
                <a:cubicBezTo>
                  <a:pt x="389569" y="204592"/>
                  <a:pt x="-68675" y="409184"/>
                  <a:pt x="8569" y="776614"/>
                </a:cubicBezTo>
                <a:cubicBezTo>
                  <a:pt x="85813" y="1144044"/>
                  <a:pt x="1006476" y="1674313"/>
                  <a:pt x="1311276" y="2204581"/>
                </a:cubicBezTo>
                <a:cubicBezTo>
                  <a:pt x="1616076" y="2734849"/>
                  <a:pt x="1726722" y="3346537"/>
                  <a:pt x="1837369" y="3958225"/>
                </a:cubicBezTo>
              </a:path>
            </a:pathLst>
          </a:custGeom>
          <a:noFill/>
          <a:ln w="508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4C07CE0-2196-0847-B309-8FCC390C0A66}"/>
              </a:ext>
            </a:extLst>
          </p:cNvPr>
          <p:cNvSpPr/>
          <p:nvPr/>
        </p:nvSpPr>
        <p:spPr>
          <a:xfrm>
            <a:off x="6648941" y="3592070"/>
            <a:ext cx="2770632" cy="62852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BlobStore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91" name="Can 90">
            <a:extLst>
              <a:ext uri="{FF2B5EF4-FFF2-40B4-BE49-F238E27FC236}">
                <a16:creationId xmlns:a16="http://schemas.microsoft.com/office/drawing/2014/main" id="{7480DF7F-61EC-D845-9F2B-CCBCF229EBE2}"/>
              </a:ext>
            </a:extLst>
          </p:cNvPr>
          <p:cNvSpPr/>
          <p:nvPr/>
        </p:nvSpPr>
        <p:spPr>
          <a:xfrm>
            <a:off x="3515266" y="5423725"/>
            <a:ext cx="1300081" cy="958241"/>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sp>
        <p:nvSpPr>
          <p:cNvPr id="92" name="Can 91">
            <a:extLst>
              <a:ext uri="{FF2B5EF4-FFF2-40B4-BE49-F238E27FC236}">
                <a16:creationId xmlns:a16="http://schemas.microsoft.com/office/drawing/2014/main" id="{1BC2FDE1-1F42-3A48-8321-BB54936F6D69}"/>
              </a:ext>
            </a:extLst>
          </p:cNvPr>
          <p:cNvSpPr/>
          <p:nvPr/>
        </p:nvSpPr>
        <p:spPr>
          <a:xfrm>
            <a:off x="7473753" y="5423725"/>
            <a:ext cx="1738089" cy="958241"/>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Blob Storage</a:t>
            </a:r>
          </a:p>
        </p:txBody>
      </p:sp>
      <p:sp>
        <p:nvSpPr>
          <p:cNvPr id="93" name="Rectangle 92">
            <a:extLst>
              <a:ext uri="{FF2B5EF4-FFF2-40B4-BE49-F238E27FC236}">
                <a16:creationId xmlns:a16="http://schemas.microsoft.com/office/drawing/2014/main" id="{FF1E0FA3-1EAE-304C-A595-08124C2E63BE}"/>
              </a:ext>
            </a:extLst>
          </p:cNvPr>
          <p:cNvSpPr/>
          <p:nvPr/>
        </p:nvSpPr>
        <p:spPr>
          <a:xfrm>
            <a:off x="1335245" y="4546271"/>
            <a:ext cx="1440493" cy="6770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Index</a:t>
            </a:r>
          </a:p>
          <a:p>
            <a:pPr algn="ctr"/>
            <a:r>
              <a:rPr lang="en-US" dirty="0"/>
              <a:t>Audit</a:t>
            </a:r>
          </a:p>
        </p:txBody>
      </p:sp>
      <p:sp>
        <p:nvSpPr>
          <p:cNvPr id="97" name="Freeform 96">
            <a:extLst>
              <a:ext uri="{FF2B5EF4-FFF2-40B4-BE49-F238E27FC236}">
                <a16:creationId xmlns:a16="http://schemas.microsoft.com/office/drawing/2014/main" id="{7CB3498F-474E-E249-A11A-B66D86D3D65B}"/>
              </a:ext>
            </a:extLst>
          </p:cNvPr>
          <p:cNvSpPr/>
          <p:nvPr/>
        </p:nvSpPr>
        <p:spPr>
          <a:xfrm>
            <a:off x="2018260" y="3469710"/>
            <a:ext cx="1451450" cy="1077238"/>
          </a:xfrm>
          <a:custGeom>
            <a:avLst/>
            <a:gdLst>
              <a:gd name="connsiteX0" fmla="*/ 1451450 w 1451450"/>
              <a:gd name="connsiteY0" fmla="*/ 0 h 1077238"/>
              <a:gd name="connsiteX1" fmla="*/ 211373 w 1451450"/>
              <a:gd name="connsiteY1" fmla="*/ 513567 h 1077238"/>
              <a:gd name="connsiteX2" fmla="*/ 10956 w 1451450"/>
              <a:gd name="connsiteY2" fmla="*/ 1077238 h 1077238"/>
            </a:gdLst>
            <a:ahLst/>
            <a:cxnLst>
              <a:cxn ang="0">
                <a:pos x="connsiteX0" y="connsiteY0"/>
              </a:cxn>
              <a:cxn ang="0">
                <a:pos x="connsiteX1" y="connsiteY1"/>
              </a:cxn>
              <a:cxn ang="0">
                <a:pos x="connsiteX2" y="connsiteY2"/>
              </a:cxn>
            </a:cxnLst>
            <a:rect l="l" t="t" r="r" b="b"/>
            <a:pathLst>
              <a:path w="1451450" h="1077238">
                <a:moveTo>
                  <a:pt x="1451450" y="0"/>
                </a:moveTo>
                <a:cubicBezTo>
                  <a:pt x="951452" y="167013"/>
                  <a:pt x="451455" y="334027"/>
                  <a:pt x="211373" y="513567"/>
                </a:cubicBezTo>
                <a:cubicBezTo>
                  <a:pt x="-28709" y="693107"/>
                  <a:pt x="-8877" y="885172"/>
                  <a:pt x="10956" y="1077238"/>
                </a:cubicBezTo>
              </a:path>
            </a:pathLst>
          </a:custGeom>
          <a:noFill/>
          <a:ln w="508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2570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Principles</a:t>
            </a:r>
          </a:p>
        </p:txBody>
      </p:sp>
      <p:sp>
        <p:nvSpPr>
          <p:cNvPr id="11" name="Rectangle 10">
            <a:extLst>
              <a:ext uri="{FF2B5EF4-FFF2-40B4-BE49-F238E27FC236}">
                <a16:creationId xmlns:a16="http://schemas.microsoft.com/office/drawing/2014/main" id="{1A19887B-636E-9546-96CF-C7F15A0A8617}"/>
              </a:ext>
            </a:extLst>
          </p:cNvPr>
          <p:cNvSpPr/>
          <p:nvPr/>
        </p:nvSpPr>
        <p:spPr>
          <a:xfrm>
            <a:off x="3463305" y="2604164"/>
            <a:ext cx="6043950" cy="1704790"/>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ED7273E-94E1-A947-B537-018D88C1C36F}"/>
              </a:ext>
            </a:extLst>
          </p:cNvPr>
          <p:cNvSpPr/>
          <p:nvPr/>
        </p:nvSpPr>
        <p:spPr>
          <a:xfrm>
            <a:off x="3515266" y="2671668"/>
            <a:ext cx="5904307" cy="628525"/>
          </a:xfrm>
          <a:prstGeom prst="rect">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prstClr val="white"/>
                </a:solidFill>
                <a:latin typeface="+mj-lt"/>
                <a:ea typeface="Open Sans Semibold" panose="020B0706030804020204" pitchFamily="34" charset="0"/>
                <a:cs typeface="Open Sans Semibold" panose="020B0706030804020204" pitchFamily="34" charset="0"/>
              </a:rPr>
              <a:t>Nuxeo</a:t>
            </a:r>
            <a:r>
              <a:rPr lang="en-US" sz="1600" dirty="0">
                <a:solidFill>
                  <a:prstClr val="white"/>
                </a:solidFill>
                <a:latin typeface="+mj-lt"/>
                <a:ea typeface="Open Sans Semibold" panose="020B0706030804020204" pitchFamily="34" charset="0"/>
                <a:cs typeface="Open Sans Semibold" panose="020B0706030804020204" pitchFamily="34" charset="0"/>
              </a:rPr>
              <a:t> Server</a:t>
            </a:r>
          </a:p>
        </p:txBody>
      </p:sp>
      <p:sp>
        <p:nvSpPr>
          <p:cNvPr id="78" name="Rectangle 77">
            <a:extLst>
              <a:ext uri="{FF2B5EF4-FFF2-40B4-BE49-F238E27FC236}">
                <a16:creationId xmlns:a16="http://schemas.microsoft.com/office/drawing/2014/main" id="{AF623C3E-A5BC-C243-8E5E-BE0AAE4CDD62}"/>
              </a:ext>
            </a:extLst>
          </p:cNvPr>
          <p:cNvSpPr/>
          <p:nvPr/>
        </p:nvSpPr>
        <p:spPr>
          <a:xfrm>
            <a:off x="4895403" y="207913"/>
            <a:ext cx="3144033" cy="1741117"/>
          </a:xfrm>
          <a:prstGeom prst="rect">
            <a:avLst/>
          </a:prstGeom>
          <a:noFill/>
          <a:ln w="254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E0111E7-CBE0-6B46-B9B0-087E97999A29}"/>
              </a:ext>
            </a:extLst>
          </p:cNvPr>
          <p:cNvSpPr/>
          <p:nvPr/>
        </p:nvSpPr>
        <p:spPr>
          <a:xfrm>
            <a:off x="5007017" y="660297"/>
            <a:ext cx="1728593" cy="1130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Data (fields)</a:t>
            </a:r>
          </a:p>
          <a:p>
            <a:pPr>
              <a:spcBef>
                <a:spcPts val="600"/>
              </a:spcBef>
            </a:pPr>
            <a:r>
              <a:rPr lang="en-US" sz="1400" dirty="0"/>
              <a:t>title</a:t>
            </a:r>
          </a:p>
          <a:p>
            <a:r>
              <a:rPr lang="en-US" sz="1400" dirty="0"/>
              <a:t>Description</a:t>
            </a:r>
          </a:p>
          <a:p>
            <a:r>
              <a:rPr lang="en-US" sz="1400" dirty="0"/>
              <a:t>• • •</a:t>
            </a:r>
          </a:p>
        </p:txBody>
      </p:sp>
      <p:sp>
        <p:nvSpPr>
          <p:cNvPr id="79" name="Rectangle 78">
            <a:extLst>
              <a:ext uri="{FF2B5EF4-FFF2-40B4-BE49-F238E27FC236}">
                <a16:creationId xmlns:a16="http://schemas.microsoft.com/office/drawing/2014/main" id="{ED336BFC-D8FF-FA47-B0F2-46F5076699D8}"/>
              </a:ext>
            </a:extLst>
          </p:cNvPr>
          <p:cNvSpPr/>
          <p:nvPr/>
        </p:nvSpPr>
        <p:spPr>
          <a:xfrm>
            <a:off x="6831235" y="968137"/>
            <a:ext cx="1077238" cy="428783"/>
          </a:xfrm>
          <a:prstGeom prst="rect">
            <a:avLst/>
          </a:prstGeom>
          <a:solidFill>
            <a:schemeClr val="accent3">
              <a:alpha val="2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Blob</a:t>
            </a:r>
          </a:p>
        </p:txBody>
      </p:sp>
      <p:sp>
        <p:nvSpPr>
          <p:cNvPr id="80" name="TextBox 79">
            <a:extLst>
              <a:ext uri="{FF2B5EF4-FFF2-40B4-BE49-F238E27FC236}">
                <a16:creationId xmlns:a16="http://schemas.microsoft.com/office/drawing/2014/main" id="{565DFDA9-BE4C-E940-9F15-BA6649AFCFA9}"/>
              </a:ext>
            </a:extLst>
          </p:cNvPr>
          <p:cNvSpPr txBox="1"/>
          <p:nvPr/>
        </p:nvSpPr>
        <p:spPr>
          <a:xfrm>
            <a:off x="5845646" y="229926"/>
            <a:ext cx="1243547" cy="369332"/>
          </a:xfrm>
          <a:prstGeom prst="rect">
            <a:avLst/>
          </a:prstGeom>
          <a:noFill/>
        </p:spPr>
        <p:txBody>
          <a:bodyPr wrap="none" rtlCol="0">
            <a:spAutoFit/>
          </a:bodyPr>
          <a:lstStyle/>
          <a:p>
            <a:pPr algn="ctr"/>
            <a:r>
              <a:rPr lang="en-US" b="1">
                <a:solidFill>
                  <a:schemeClr val="bg2">
                    <a:lumMod val="10000"/>
                  </a:schemeClr>
                </a:solidFill>
              </a:rPr>
              <a:t>Document</a:t>
            </a:r>
          </a:p>
        </p:txBody>
      </p:sp>
      <p:sp>
        <p:nvSpPr>
          <p:cNvPr id="83" name="Down Arrow 82">
            <a:extLst>
              <a:ext uri="{FF2B5EF4-FFF2-40B4-BE49-F238E27FC236}">
                <a16:creationId xmlns:a16="http://schemas.microsoft.com/office/drawing/2014/main" id="{134442AF-01CA-AD46-9F32-3BFD8B88526B}"/>
              </a:ext>
            </a:extLst>
          </p:cNvPr>
          <p:cNvSpPr/>
          <p:nvPr/>
        </p:nvSpPr>
        <p:spPr>
          <a:xfrm>
            <a:off x="6254476" y="1952898"/>
            <a:ext cx="425885" cy="638784"/>
          </a:xfrm>
          <a:prstGeom prst="down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a:extLst>
              <a:ext uri="{FF2B5EF4-FFF2-40B4-BE49-F238E27FC236}">
                <a16:creationId xmlns:a16="http://schemas.microsoft.com/office/drawing/2014/main" id="{FDA3FE0F-8417-1648-BE7C-77003CEA7BE6}"/>
              </a:ext>
            </a:extLst>
          </p:cNvPr>
          <p:cNvSpPr/>
          <p:nvPr/>
        </p:nvSpPr>
        <p:spPr>
          <a:xfrm>
            <a:off x="4208745" y="1753644"/>
            <a:ext cx="2277111" cy="3657600"/>
          </a:xfrm>
          <a:custGeom>
            <a:avLst/>
            <a:gdLst>
              <a:gd name="connsiteX0" fmla="*/ 1691014 w 2277111"/>
              <a:gd name="connsiteY0" fmla="*/ 0 h 3657600"/>
              <a:gd name="connsiteX1" fmla="*/ 2242159 w 2277111"/>
              <a:gd name="connsiteY1" fmla="*/ 488515 h 3657600"/>
              <a:gd name="connsiteX2" fmla="*/ 801666 w 2277111"/>
              <a:gd name="connsiteY2" fmla="*/ 1866378 h 3657600"/>
              <a:gd name="connsiteX3" fmla="*/ 0 w 2277111"/>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277111" h="3657600">
                <a:moveTo>
                  <a:pt x="1691014" y="0"/>
                </a:moveTo>
                <a:cubicBezTo>
                  <a:pt x="2040699" y="88726"/>
                  <a:pt x="2390384" y="177452"/>
                  <a:pt x="2242159" y="488515"/>
                </a:cubicBezTo>
                <a:cubicBezTo>
                  <a:pt x="2093934" y="799578"/>
                  <a:pt x="1175359" y="1338197"/>
                  <a:pt x="801666" y="1866378"/>
                </a:cubicBezTo>
                <a:cubicBezTo>
                  <a:pt x="427973" y="2394559"/>
                  <a:pt x="213986" y="3026079"/>
                  <a:pt x="0" y="3657600"/>
                </a:cubicBezTo>
              </a:path>
            </a:pathLst>
          </a:custGeom>
          <a:noFill/>
          <a:ln w="508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1E6D44A-67BF-F44F-A8A7-AF1053F05545}"/>
              </a:ext>
            </a:extLst>
          </p:cNvPr>
          <p:cNvSpPr/>
          <p:nvPr/>
        </p:nvSpPr>
        <p:spPr>
          <a:xfrm>
            <a:off x="3515266" y="3592071"/>
            <a:ext cx="2772800" cy="62852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DocumentStore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89" name="Freeform 88">
            <a:extLst>
              <a:ext uri="{FF2B5EF4-FFF2-40B4-BE49-F238E27FC236}">
                <a16:creationId xmlns:a16="http://schemas.microsoft.com/office/drawing/2014/main" id="{7CD6CBEA-2CCE-CF4A-8ED9-E2D19A2623BC}"/>
              </a:ext>
            </a:extLst>
          </p:cNvPr>
          <p:cNvSpPr/>
          <p:nvPr/>
        </p:nvSpPr>
        <p:spPr>
          <a:xfrm>
            <a:off x="6517492" y="1377864"/>
            <a:ext cx="1816306" cy="4045862"/>
          </a:xfrm>
          <a:custGeom>
            <a:avLst/>
            <a:gdLst>
              <a:gd name="connsiteX0" fmla="*/ 847813 w 1837369"/>
              <a:gd name="connsiteY0" fmla="*/ 0 h 3958225"/>
              <a:gd name="connsiteX1" fmla="*/ 8569 w 1837369"/>
              <a:gd name="connsiteY1" fmla="*/ 776614 h 3958225"/>
              <a:gd name="connsiteX2" fmla="*/ 1311276 w 1837369"/>
              <a:gd name="connsiteY2" fmla="*/ 2204581 h 3958225"/>
              <a:gd name="connsiteX3" fmla="*/ 1837369 w 1837369"/>
              <a:gd name="connsiteY3" fmla="*/ 3958225 h 3958225"/>
            </a:gdLst>
            <a:ahLst/>
            <a:cxnLst>
              <a:cxn ang="0">
                <a:pos x="connsiteX0" y="connsiteY0"/>
              </a:cxn>
              <a:cxn ang="0">
                <a:pos x="connsiteX1" y="connsiteY1"/>
              </a:cxn>
              <a:cxn ang="0">
                <a:pos x="connsiteX2" y="connsiteY2"/>
              </a:cxn>
              <a:cxn ang="0">
                <a:pos x="connsiteX3" y="connsiteY3"/>
              </a:cxn>
            </a:cxnLst>
            <a:rect l="l" t="t" r="r" b="b"/>
            <a:pathLst>
              <a:path w="1837369" h="3958225">
                <a:moveTo>
                  <a:pt x="847813" y="0"/>
                </a:moveTo>
                <a:cubicBezTo>
                  <a:pt x="389569" y="204592"/>
                  <a:pt x="-68675" y="409184"/>
                  <a:pt x="8569" y="776614"/>
                </a:cubicBezTo>
                <a:cubicBezTo>
                  <a:pt x="85813" y="1144044"/>
                  <a:pt x="1006476" y="1674313"/>
                  <a:pt x="1311276" y="2204581"/>
                </a:cubicBezTo>
                <a:cubicBezTo>
                  <a:pt x="1616076" y="2734849"/>
                  <a:pt x="1726722" y="3346537"/>
                  <a:pt x="1837369" y="3958225"/>
                </a:cubicBezTo>
              </a:path>
            </a:pathLst>
          </a:custGeom>
          <a:noFill/>
          <a:ln w="50800">
            <a:solidFill>
              <a:schemeClr val="accent5">
                <a:lumMod val="60000"/>
                <a:lumOff val="40000"/>
                <a:alpha val="3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4C07CE0-2196-0847-B309-8FCC390C0A66}"/>
              </a:ext>
            </a:extLst>
          </p:cNvPr>
          <p:cNvSpPr/>
          <p:nvPr/>
        </p:nvSpPr>
        <p:spPr>
          <a:xfrm>
            <a:off x="6648941" y="3592070"/>
            <a:ext cx="2770632" cy="628525"/>
          </a:xfrm>
          <a:prstGeom prst="rect">
            <a:avLst/>
          </a:prstGeom>
          <a:solidFill>
            <a:schemeClr val="accent3">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BlobStore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91" name="Can 90">
            <a:extLst>
              <a:ext uri="{FF2B5EF4-FFF2-40B4-BE49-F238E27FC236}">
                <a16:creationId xmlns:a16="http://schemas.microsoft.com/office/drawing/2014/main" id="{7480DF7F-61EC-D845-9F2B-CCBCF229EBE2}"/>
              </a:ext>
            </a:extLst>
          </p:cNvPr>
          <p:cNvSpPr/>
          <p:nvPr/>
        </p:nvSpPr>
        <p:spPr>
          <a:xfrm>
            <a:off x="3515266" y="5423725"/>
            <a:ext cx="1300081" cy="958241"/>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Database</a:t>
            </a:r>
          </a:p>
        </p:txBody>
      </p:sp>
      <p:sp>
        <p:nvSpPr>
          <p:cNvPr id="92" name="Can 91">
            <a:extLst>
              <a:ext uri="{FF2B5EF4-FFF2-40B4-BE49-F238E27FC236}">
                <a16:creationId xmlns:a16="http://schemas.microsoft.com/office/drawing/2014/main" id="{1BC2FDE1-1F42-3A48-8321-BB54936F6D69}"/>
              </a:ext>
            </a:extLst>
          </p:cNvPr>
          <p:cNvSpPr/>
          <p:nvPr/>
        </p:nvSpPr>
        <p:spPr>
          <a:xfrm>
            <a:off x="7473753" y="5423725"/>
            <a:ext cx="1738089" cy="958241"/>
          </a:xfrm>
          <a:prstGeom prst="can">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Blob Storage</a:t>
            </a:r>
          </a:p>
        </p:txBody>
      </p:sp>
      <p:sp>
        <p:nvSpPr>
          <p:cNvPr id="93" name="Rectangle 92">
            <a:extLst>
              <a:ext uri="{FF2B5EF4-FFF2-40B4-BE49-F238E27FC236}">
                <a16:creationId xmlns:a16="http://schemas.microsoft.com/office/drawing/2014/main" id="{FF1E0FA3-1EAE-304C-A595-08124C2E63BE}"/>
              </a:ext>
            </a:extLst>
          </p:cNvPr>
          <p:cNvSpPr/>
          <p:nvPr/>
        </p:nvSpPr>
        <p:spPr>
          <a:xfrm>
            <a:off x="1335245" y="4546271"/>
            <a:ext cx="1440493" cy="677082"/>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a:p>
            <a:pPr algn="ctr"/>
            <a:r>
              <a:rPr lang="en-US"/>
              <a:t>Audit</a:t>
            </a:r>
          </a:p>
        </p:txBody>
      </p:sp>
      <p:sp>
        <p:nvSpPr>
          <p:cNvPr id="97" name="Freeform 96">
            <a:extLst>
              <a:ext uri="{FF2B5EF4-FFF2-40B4-BE49-F238E27FC236}">
                <a16:creationId xmlns:a16="http://schemas.microsoft.com/office/drawing/2014/main" id="{7CB3498F-474E-E249-A11A-B66D86D3D65B}"/>
              </a:ext>
            </a:extLst>
          </p:cNvPr>
          <p:cNvSpPr/>
          <p:nvPr/>
        </p:nvSpPr>
        <p:spPr>
          <a:xfrm>
            <a:off x="2018260" y="3469710"/>
            <a:ext cx="1451450" cy="1077238"/>
          </a:xfrm>
          <a:custGeom>
            <a:avLst/>
            <a:gdLst>
              <a:gd name="connsiteX0" fmla="*/ 1451450 w 1451450"/>
              <a:gd name="connsiteY0" fmla="*/ 0 h 1077238"/>
              <a:gd name="connsiteX1" fmla="*/ 211373 w 1451450"/>
              <a:gd name="connsiteY1" fmla="*/ 513567 h 1077238"/>
              <a:gd name="connsiteX2" fmla="*/ 10956 w 1451450"/>
              <a:gd name="connsiteY2" fmla="*/ 1077238 h 1077238"/>
            </a:gdLst>
            <a:ahLst/>
            <a:cxnLst>
              <a:cxn ang="0">
                <a:pos x="connsiteX0" y="connsiteY0"/>
              </a:cxn>
              <a:cxn ang="0">
                <a:pos x="connsiteX1" y="connsiteY1"/>
              </a:cxn>
              <a:cxn ang="0">
                <a:pos x="connsiteX2" y="connsiteY2"/>
              </a:cxn>
            </a:cxnLst>
            <a:rect l="l" t="t" r="r" b="b"/>
            <a:pathLst>
              <a:path w="1451450" h="1077238">
                <a:moveTo>
                  <a:pt x="1451450" y="0"/>
                </a:moveTo>
                <a:cubicBezTo>
                  <a:pt x="951452" y="167013"/>
                  <a:pt x="451455" y="334027"/>
                  <a:pt x="211373" y="513567"/>
                </a:cubicBezTo>
                <a:cubicBezTo>
                  <a:pt x="-28709" y="693107"/>
                  <a:pt x="-8877" y="885172"/>
                  <a:pt x="10956" y="1077238"/>
                </a:cubicBezTo>
              </a:path>
            </a:pathLst>
          </a:custGeom>
          <a:noFill/>
          <a:ln w="50800">
            <a:solidFill>
              <a:schemeClr val="accent5">
                <a:lumMod val="60000"/>
                <a:lumOff val="40000"/>
                <a:alpha val="3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229">
            <a:extLst>
              <a:ext uri="{FF2B5EF4-FFF2-40B4-BE49-F238E27FC236}">
                <a16:creationId xmlns:a16="http://schemas.microsoft.com/office/drawing/2014/main" id="{3EA0D8C0-045F-4144-9EC0-C5C2EB0EAEE6}"/>
              </a:ext>
            </a:extLst>
          </p:cNvPr>
          <p:cNvSpPr/>
          <p:nvPr/>
        </p:nvSpPr>
        <p:spPr>
          <a:xfrm>
            <a:off x="353250" y="2604164"/>
            <a:ext cx="2737335" cy="78996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defRPr sz="3600">
                <a:latin typeface="+mn-lt"/>
                <a:ea typeface="+mn-ea"/>
                <a:cs typeface="+mn-cs"/>
                <a:sym typeface="Avenir Next"/>
              </a:defRPr>
            </a:pPr>
            <a:r>
              <a:rPr lang="fr-FR" sz="2400" dirty="0">
                <a:latin typeface="+mj-lt"/>
              </a:rPr>
              <a:t>Document</a:t>
            </a:r>
            <a:r>
              <a:rPr sz="2400" dirty="0">
                <a:latin typeface="+mj-lt"/>
              </a:rPr>
              <a:t>Store is</a:t>
            </a:r>
            <a:endParaRPr lang="fr-FR" sz="2400" dirty="0">
              <a:latin typeface="+mj-lt"/>
            </a:endParaRPr>
          </a:p>
          <a:p>
            <a:pPr>
              <a:defRPr sz="3600">
                <a:latin typeface="+mn-lt"/>
                <a:ea typeface="+mn-ea"/>
                <a:cs typeface="+mn-cs"/>
                <a:sym typeface="Avenir Next"/>
              </a:defRPr>
            </a:pPr>
            <a:r>
              <a:rPr lang="fr-FR" sz="2400" dirty="0">
                <a:solidFill>
                  <a:schemeClr val="accent6"/>
                </a:solidFill>
                <a:latin typeface="+mj-lt"/>
              </a:rPr>
              <a:t>p</a:t>
            </a:r>
            <a:r>
              <a:rPr sz="2400" dirty="0">
                <a:solidFill>
                  <a:schemeClr val="accent6"/>
                </a:solidFill>
                <a:latin typeface="+mj-lt"/>
              </a:rPr>
              <a:t>luggable</a:t>
            </a:r>
          </a:p>
        </p:txBody>
      </p:sp>
      <p:grpSp>
        <p:nvGrpSpPr>
          <p:cNvPr id="20" name="Group 19">
            <a:extLst>
              <a:ext uri="{FF2B5EF4-FFF2-40B4-BE49-F238E27FC236}">
                <a16:creationId xmlns:a16="http://schemas.microsoft.com/office/drawing/2014/main" id="{88DCA5D1-0B07-D64E-996A-9D8AD9596121}"/>
              </a:ext>
            </a:extLst>
          </p:cNvPr>
          <p:cNvGrpSpPr/>
          <p:nvPr/>
        </p:nvGrpSpPr>
        <p:grpSpPr>
          <a:xfrm>
            <a:off x="4886390" y="3592069"/>
            <a:ext cx="1789982" cy="2549222"/>
            <a:chOff x="6978187" y="4100071"/>
            <a:chExt cx="1789982" cy="2461802"/>
          </a:xfrm>
          <a:effectLst>
            <a:outerShdw blurRad="50800" dist="38100" dir="5400000" algn="t" rotWithShape="0">
              <a:prstClr val="black">
                <a:alpha val="40000"/>
              </a:prstClr>
            </a:outerShdw>
          </a:effectLst>
        </p:grpSpPr>
        <p:sp>
          <p:nvSpPr>
            <p:cNvPr id="21" name="Shape 215">
              <a:extLst>
                <a:ext uri="{FF2B5EF4-FFF2-40B4-BE49-F238E27FC236}">
                  <a16:creationId xmlns:a16="http://schemas.microsoft.com/office/drawing/2014/main" id="{3FF100D7-3DE2-FE4A-A8A3-C59FBD79A04D}"/>
                </a:ext>
              </a:extLst>
            </p:cNvPr>
            <p:cNvSpPr/>
            <p:nvPr/>
          </p:nvSpPr>
          <p:spPr>
            <a:xfrm>
              <a:off x="6978187" y="4100071"/>
              <a:ext cx="1789982" cy="2461802"/>
            </a:xfrm>
            <a:prstGeom prst="rect">
              <a:avLst/>
            </a:prstGeom>
            <a:solidFill>
              <a:srgbClr val="FFFFFF"/>
            </a:solidFill>
            <a:ln w="25400" cap="flat">
              <a:solidFill>
                <a:schemeClr val="accent5">
                  <a:lumMod val="60000"/>
                  <a:lumOff val="40000"/>
                </a:schemeClr>
              </a:solidFill>
              <a:prstDash val="solid"/>
              <a:miter lim="400000"/>
            </a:ln>
            <a:effectLst/>
          </p:spPr>
          <p:txBody>
            <a:bodyPr wrap="square" lIns="25400" tIns="25400" rIns="25400" bIns="25400" numCol="1" anchor="ctr">
              <a:noAutofit/>
            </a:bodyPr>
            <a:lstStyle/>
            <a:p>
              <a:pPr>
                <a:defRPr sz="4000">
                  <a:solidFill>
                    <a:srgbClr val="FFFFFF"/>
                  </a:solidFill>
                  <a:effectLst>
                    <a:outerShdw blurRad="38100" dist="12700" dir="5400000" rotWithShape="0">
                      <a:srgbClr val="000000">
                        <a:alpha val="50000"/>
                      </a:srgbClr>
                    </a:outerShdw>
                  </a:effectLst>
                </a:defRPr>
              </a:pPr>
              <a:endParaRPr sz="2000"/>
            </a:p>
          </p:txBody>
        </p:sp>
        <p:pic>
          <p:nvPicPr>
            <p:cNvPr id="22" name="pasted-image.tiff">
              <a:extLst>
                <a:ext uri="{FF2B5EF4-FFF2-40B4-BE49-F238E27FC236}">
                  <a16:creationId xmlns:a16="http://schemas.microsoft.com/office/drawing/2014/main" id="{9E10D002-895D-BC48-B0E4-CF9B976676B2}"/>
                </a:ext>
              </a:extLst>
            </p:cNvPr>
            <p:cNvPicPr>
              <a:picLocks noChangeAspect="1"/>
            </p:cNvPicPr>
            <p:nvPr/>
          </p:nvPicPr>
          <p:blipFill>
            <a:blip r:embed="rId3"/>
            <a:stretch>
              <a:fillRect/>
            </a:stretch>
          </p:blipFill>
          <p:spPr>
            <a:xfrm>
              <a:off x="7220234" y="6120467"/>
              <a:ext cx="1270001" cy="177801"/>
            </a:xfrm>
            <a:prstGeom prst="rect">
              <a:avLst/>
            </a:prstGeom>
            <a:ln w="12700" cap="flat">
              <a:noFill/>
              <a:miter lim="400000"/>
            </a:ln>
            <a:effectLst/>
          </p:spPr>
        </p:pic>
        <p:pic>
          <p:nvPicPr>
            <p:cNvPr id="23" name="pasted-image.tiff">
              <a:extLst>
                <a:ext uri="{FF2B5EF4-FFF2-40B4-BE49-F238E27FC236}">
                  <a16:creationId xmlns:a16="http://schemas.microsoft.com/office/drawing/2014/main" id="{286C6A6D-1353-D647-98FD-F54ABD6F7D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0216" y="4442956"/>
              <a:ext cx="665695" cy="687884"/>
            </a:xfrm>
            <a:prstGeom prst="rect">
              <a:avLst/>
            </a:prstGeom>
            <a:ln w="12700" cap="flat">
              <a:noFill/>
              <a:miter lim="400000"/>
            </a:ln>
            <a:effectLst/>
          </p:spPr>
        </p:pic>
        <p:pic>
          <p:nvPicPr>
            <p:cNvPr id="25" name="pasted-image.tiff">
              <a:extLst>
                <a:ext uri="{FF2B5EF4-FFF2-40B4-BE49-F238E27FC236}">
                  <a16:creationId xmlns:a16="http://schemas.microsoft.com/office/drawing/2014/main" id="{EA5850BF-7506-684F-8039-6D2A0B1B0645}"/>
                </a:ext>
              </a:extLst>
            </p:cNvPr>
            <p:cNvPicPr>
              <a:picLocks noChangeAspect="1"/>
            </p:cNvPicPr>
            <p:nvPr/>
          </p:nvPicPr>
          <p:blipFill>
            <a:blip r:embed="rId5"/>
            <a:stretch>
              <a:fillRect/>
            </a:stretch>
          </p:blipFill>
          <p:spPr>
            <a:xfrm>
              <a:off x="7140860" y="5270913"/>
              <a:ext cx="1428751" cy="387351"/>
            </a:xfrm>
            <a:prstGeom prst="rect">
              <a:avLst/>
            </a:prstGeom>
            <a:ln w="12700" cap="flat">
              <a:noFill/>
              <a:miter lim="400000"/>
            </a:ln>
            <a:effectLst/>
          </p:spPr>
        </p:pic>
      </p:grpSp>
    </p:spTree>
    <p:extLst>
      <p:ext uri="{BB962C8B-B14F-4D97-AF65-F5344CB8AC3E}">
        <p14:creationId xmlns:p14="http://schemas.microsoft.com/office/powerpoint/2010/main" val="15852944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Principles</a:t>
            </a:r>
          </a:p>
        </p:txBody>
      </p:sp>
      <p:sp>
        <p:nvSpPr>
          <p:cNvPr id="11" name="Rectangle 10">
            <a:extLst>
              <a:ext uri="{FF2B5EF4-FFF2-40B4-BE49-F238E27FC236}">
                <a16:creationId xmlns:a16="http://schemas.microsoft.com/office/drawing/2014/main" id="{1A19887B-636E-9546-96CF-C7F15A0A8617}"/>
              </a:ext>
            </a:extLst>
          </p:cNvPr>
          <p:cNvSpPr/>
          <p:nvPr/>
        </p:nvSpPr>
        <p:spPr>
          <a:xfrm>
            <a:off x="3463305" y="2604164"/>
            <a:ext cx="6043950" cy="1704790"/>
          </a:xfrm>
          <a:prstGeom prst="rect">
            <a:avLst/>
          </a:prstGeom>
          <a:solidFill>
            <a:schemeClr val="bg2">
              <a:alpha val="20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ED7273E-94E1-A947-B537-018D88C1C36F}"/>
              </a:ext>
            </a:extLst>
          </p:cNvPr>
          <p:cNvSpPr/>
          <p:nvPr/>
        </p:nvSpPr>
        <p:spPr>
          <a:xfrm>
            <a:off x="3515266" y="2671668"/>
            <a:ext cx="5904307" cy="628525"/>
          </a:xfrm>
          <a:prstGeom prst="rect">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prstClr val="white"/>
                </a:solidFill>
                <a:latin typeface="+mj-lt"/>
                <a:ea typeface="Open Sans Semibold" panose="020B0706030804020204" pitchFamily="34" charset="0"/>
                <a:cs typeface="Open Sans Semibold" panose="020B0706030804020204" pitchFamily="34" charset="0"/>
              </a:rPr>
              <a:t>Nuxeo</a:t>
            </a:r>
            <a:r>
              <a:rPr lang="en-US" sz="1600" dirty="0">
                <a:solidFill>
                  <a:prstClr val="white"/>
                </a:solidFill>
                <a:latin typeface="+mj-lt"/>
                <a:ea typeface="Open Sans Semibold" panose="020B0706030804020204" pitchFamily="34" charset="0"/>
                <a:cs typeface="Open Sans Semibold" panose="020B0706030804020204" pitchFamily="34" charset="0"/>
              </a:rPr>
              <a:t> Server</a:t>
            </a:r>
          </a:p>
        </p:txBody>
      </p:sp>
      <p:sp>
        <p:nvSpPr>
          <p:cNvPr id="78" name="Rectangle 77">
            <a:extLst>
              <a:ext uri="{FF2B5EF4-FFF2-40B4-BE49-F238E27FC236}">
                <a16:creationId xmlns:a16="http://schemas.microsoft.com/office/drawing/2014/main" id="{AF623C3E-A5BC-C243-8E5E-BE0AAE4CDD62}"/>
              </a:ext>
            </a:extLst>
          </p:cNvPr>
          <p:cNvSpPr/>
          <p:nvPr/>
        </p:nvSpPr>
        <p:spPr>
          <a:xfrm>
            <a:off x="4895403" y="207913"/>
            <a:ext cx="3144033" cy="1741117"/>
          </a:xfrm>
          <a:prstGeom prst="rect">
            <a:avLst/>
          </a:prstGeom>
          <a:noFill/>
          <a:ln w="254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E0111E7-CBE0-6B46-B9B0-087E97999A29}"/>
              </a:ext>
            </a:extLst>
          </p:cNvPr>
          <p:cNvSpPr/>
          <p:nvPr/>
        </p:nvSpPr>
        <p:spPr>
          <a:xfrm>
            <a:off x="5007017" y="660297"/>
            <a:ext cx="1728593" cy="1130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Data (fields)</a:t>
            </a:r>
          </a:p>
          <a:p>
            <a:pPr>
              <a:spcBef>
                <a:spcPts val="600"/>
              </a:spcBef>
            </a:pPr>
            <a:r>
              <a:rPr lang="en-US" sz="1400" dirty="0"/>
              <a:t>title</a:t>
            </a:r>
          </a:p>
          <a:p>
            <a:r>
              <a:rPr lang="en-US" sz="1400" dirty="0"/>
              <a:t>Description</a:t>
            </a:r>
          </a:p>
          <a:p>
            <a:r>
              <a:rPr lang="en-US" sz="1400" dirty="0"/>
              <a:t>• • •</a:t>
            </a:r>
          </a:p>
        </p:txBody>
      </p:sp>
      <p:sp>
        <p:nvSpPr>
          <p:cNvPr id="79" name="Rectangle 78">
            <a:extLst>
              <a:ext uri="{FF2B5EF4-FFF2-40B4-BE49-F238E27FC236}">
                <a16:creationId xmlns:a16="http://schemas.microsoft.com/office/drawing/2014/main" id="{ED336BFC-D8FF-FA47-B0F2-46F5076699D8}"/>
              </a:ext>
            </a:extLst>
          </p:cNvPr>
          <p:cNvSpPr/>
          <p:nvPr/>
        </p:nvSpPr>
        <p:spPr>
          <a:xfrm>
            <a:off x="6831235" y="968137"/>
            <a:ext cx="1077238" cy="428783"/>
          </a:xfrm>
          <a:prstGeom prst="rect">
            <a:avLst/>
          </a:prstGeom>
          <a:solidFill>
            <a:schemeClr val="accent3"/>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Blob</a:t>
            </a:r>
          </a:p>
        </p:txBody>
      </p:sp>
      <p:sp>
        <p:nvSpPr>
          <p:cNvPr id="80" name="TextBox 79">
            <a:extLst>
              <a:ext uri="{FF2B5EF4-FFF2-40B4-BE49-F238E27FC236}">
                <a16:creationId xmlns:a16="http://schemas.microsoft.com/office/drawing/2014/main" id="{565DFDA9-BE4C-E940-9F15-BA6649AFCFA9}"/>
              </a:ext>
            </a:extLst>
          </p:cNvPr>
          <p:cNvSpPr txBox="1"/>
          <p:nvPr/>
        </p:nvSpPr>
        <p:spPr>
          <a:xfrm>
            <a:off x="5845646" y="229926"/>
            <a:ext cx="1243547" cy="369332"/>
          </a:xfrm>
          <a:prstGeom prst="rect">
            <a:avLst/>
          </a:prstGeom>
          <a:noFill/>
        </p:spPr>
        <p:txBody>
          <a:bodyPr wrap="none" rtlCol="0">
            <a:spAutoFit/>
          </a:bodyPr>
          <a:lstStyle/>
          <a:p>
            <a:pPr algn="ctr"/>
            <a:r>
              <a:rPr lang="en-US" b="1">
                <a:solidFill>
                  <a:schemeClr val="bg2">
                    <a:lumMod val="10000"/>
                  </a:schemeClr>
                </a:solidFill>
              </a:rPr>
              <a:t>Document</a:t>
            </a:r>
          </a:p>
        </p:txBody>
      </p:sp>
      <p:sp>
        <p:nvSpPr>
          <p:cNvPr id="83" name="Down Arrow 82">
            <a:extLst>
              <a:ext uri="{FF2B5EF4-FFF2-40B4-BE49-F238E27FC236}">
                <a16:creationId xmlns:a16="http://schemas.microsoft.com/office/drawing/2014/main" id="{134442AF-01CA-AD46-9F32-3BFD8B88526B}"/>
              </a:ext>
            </a:extLst>
          </p:cNvPr>
          <p:cNvSpPr/>
          <p:nvPr/>
        </p:nvSpPr>
        <p:spPr>
          <a:xfrm>
            <a:off x="6254476" y="1952898"/>
            <a:ext cx="425885" cy="638784"/>
          </a:xfrm>
          <a:prstGeom prst="down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a:extLst>
              <a:ext uri="{FF2B5EF4-FFF2-40B4-BE49-F238E27FC236}">
                <a16:creationId xmlns:a16="http://schemas.microsoft.com/office/drawing/2014/main" id="{FDA3FE0F-8417-1648-BE7C-77003CEA7BE6}"/>
              </a:ext>
            </a:extLst>
          </p:cNvPr>
          <p:cNvSpPr/>
          <p:nvPr/>
        </p:nvSpPr>
        <p:spPr>
          <a:xfrm>
            <a:off x="4208745" y="1753644"/>
            <a:ext cx="2277111" cy="3657600"/>
          </a:xfrm>
          <a:custGeom>
            <a:avLst/>
            <a:gdLst>
              <a:gd name="connsiteX0" fmla="*/ 1691014 w 2277111"/>
              <a:gd name="connsiteY0" fmla="*/ 0 h 3657600"/>
              <a:gd name="connsiteX1" fmla="*/ 2242159 w 2277111"/>
              <a:gd name="connsiteY1" fmla="*/ 488515 h 3657600"/>
              <a:gd name="connsiteX2" fmla="*/ 801666 w 2277111"/>
              <a:gd name="connsiteY2" fmla="*/ 1866378 h 3657600"/>
              <a:gd name="connsiteX3" fmla="*/ 0 w 2277111"/>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277111" h="3657600">
                <a:moveTo>
                  <a:pt x="1691014" y="0"/>
                </a:moveTo>
                <a:cubicBezTo>
                  <a:pt x="2040699" y="88726"/>
                  <a:pt x="2390384" y="177452"/>
                  <a:pt x="2242159" y="488515"/>
                </a:cubicBezTo>
                <a:cubicBezTo>
                  <a:pt x="2093934" y="799578"/>
                  <a:pt x="1175359" y="1338197"/>
                  <a:pt x="801666" y="1866378"/>
                </a:cubicBezTo>
                <a:cubicBezTo>
                  <a:pt x="427973" y="2394559"/>
                  <a:pt x="213986" y="3026079"/>
                  <a:pt x="0" y="3657600"/>
                </a:cubicBezTo>
              </a:path>
            </a:pathLst>
          </a:custGeom>
          <a:noFill/>
          <a:ln w="50800">
            <a:solidFill>
              <a:schemeClr val="accent5">
                <a:lumMod val="60000"/>
                <a:lumOff val="40000"/>
                <a:alpha val="2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1E6D44A-67BF-F44F-A8A7-AF1053F05545}"/>
              </a:ext>
            </a:extLst>
          </p:cNvPr>
          <p:cNvSpPr/>
          <p:nvPr/>
        </p:nvSpPr>
        <p:spPr>
          <a:xfrm>
            <a:off x="3515266" y="3592071"/>
            <a:ext cx="2772800" cy="628525"/>
          </a:xfrm>
          <a:prstGeom prst="rect">
            <a:avLst/>
          </a:prstGeom>
          <a:solidFill>
            <a:schemeClr val="accent3">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DocumentStore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89" name="Freeform 88">
            <a:extLst>
              <a:ext uri="{FF2B5EF4-FFF2-40B4-BE49-F238E27FC236}">
                <a16:creationId xmlns:a16="http://schemas.microsoft.com/office/drawing/2014/main" id="{7CD6CBEA-2CCE-CF4A-8ED9-E2D19A2623BC}"/>
              </a:ext>
            </a:extLst>
          </p:cNvPr>
          <p:cNvSpPr/>
          <p:nvPr/>
        </p:nvSpPr>
        <p:spPr>
          <a:xfrm>
            <a:off x="6517492" y="1377864"/>
            <a:ext cx="1816306" cy="4045862"/>
          </a:xfrm>
          <a:custGeom>
            <a:avLst/>
            <a:gdLst>
              <a:gd name="connsiteX0" fmla="*/ 847813 w 1837369"/>
              <a:gd name="connsiteY0" fmla="*/ 0 h 3958225"/>
              <a:gd name="connsiteX1" fmla="*/ 8569 w 1837369"/>
              <a:gd name="connsiteY1" fmla="*/ 776614 h 3958225"/>
              <a:gd name="connsiteX2" fmla="*/ 1311276 w 1837369"/>
              <a:gd name="connsiteY2" fmla="*/ 2204581 h 3958225"/>
              <a:gd name="connsiteX3" fmla="*/ 1837369 w 1837369"/>
              <a:gd name="connsiteY3" fmla="*/ 3958225 h 3958225"/>
            </a:gdLst>
            <a:ahLst/>
            <a:cxnLst>
              <a:cxn ang="0">
                <a:pos x="connsiteX0" y="connsiteY0"/>
              </a:cxn>
              <a:cxn ang="0">
                <a:pos x="connsiteX1" y="connsiteY1"/>
              </a:cxn>
              <a:cxn ang="0">
                <a:pos x="connsiteX2" y="connsiteY2"/>
              </a:cxn>
              <a:cxn ang="0">
                <a:pos x="connsiteX3" y="connsiteY3"/>
              </a:cxn>
            </a:cxnLst>
            <a:rect l="l" t="t" r="r" b="b"/>
            <a:pathLst>
              <a:path w="1837369" h="3958225">
                <a:moveTo>
                  <a:pt x="847813" y="0"/>
                </a:moveTo>
                <a:cubicBezTo>
                  <a:pt x="389569" y="204592"/>
                  <a:pt x="-68675" y="409184"/>
                  <a:pt x="8569" y="776614"/>
                </a:cubicBezTo>
                <a:cubicBezTo>
                  <a:pt x="85813" y="1144044"/>
                  <a:pt x="1006476" y="1674313"/>
                  <a:pt x="1311276" y="2204581"/>
                </a:cubicBezTo>
                <a:cubicBezTo>
                  <a:pt x="1616076" y="2734849"/>
                  <a:pt x="1726722" y="3346537"/>
                  <a:pt x="1837369" y="3958225"/>
                </a:cubicBezTo>
              </a:path>
            </a:pathLst>
          </a:custGeom>
          <a:noFill/>
          <a:ln w="50800">
            <a:solidFill>
              <a:schemeClr val="accent5">
                <a:lumMod val="60000"/>
                <a:lumOff val="40000"/>
                <a:alpha val="2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4C07CE0-2196-0847-B309-8FCC390C0A66}"/>
              </a:ext>
            </a:extLst>
          </p:cNvPr>
          <p:cNvSpPr/>
          <p:nvPr/>
        </p:nvSpPr>
        <p:spPr>
          <a:xfrm>
            <a:off x="6648941" y="3592070"/>
            <a:ext cx="2770632" cy="628525"/>
          </a:xfrm>
          <a:prstGeom prst="rect">
            <a:avLst/>
          </a:prstGeom>
          <a:solidFill>
            <a:schemeClr val="accent3">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BlobStore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91" name="Can 90">
            <a:extLst>
              <a:ext uri="{FF2B5EF4-FFF2-40B4-BE49-F238E27FC236}">
                <a16:creationId xmlns:a16="http://schemas.microsoft.com/office/drawing/2014/main" id="{7480DF7F-61EC-D845-9F2B-CCBCF229EBE2}"/>
              </a:ext>
            </a:extLst>
          </p:cNvPr>
          <p:cNvSpPr/>
          <p:nvPr/>
        </p:nvSpPr>
        <p:spPr>
          <a:xfrm>
            <a:off x="3515266" y="5423725"/>
            <a:ext cx="1300081" cy="958241"/>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Database</a:t>
            </a:r>
          </a:p>
        </p:txBody>
      </p:sp>
      <p:sp>
        <p:nvSpPr>
          <p:cNvPr id="92" name="Can 91">
            <a:extLst>
              <a:ext uri="{FF2B5EF4-FFF2-40B4-BE49-F238E27FC236}">
                <a16:creationId xmlns:a16="http://schemas.microsoft.com/office/drawing/2014/main" id="{1BC2FDE1-1F42-3A48-8321-BB54936F6D69}"/>
              </a:ext>
            </a:extLst>
          </p:cNvPr>
          <p:cNvSpPr/>
          <p:nvPr/>
        </p:nvSpPr>
        <p:spPr>
          <a:xfrm>
            <a:off x="7473753" y="5423725"/>
            <a:ext cx="1738089" cy="958241"/>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Blob Storage</a:t>
            </a:r>
          </a:p>
        </p:txBody>
      </p:sp>
      <p:sp>
        <p:nvSpPr>
          <p:cNvPr id="93" name="Rectangle 92">
            <a:extLst>
              <a:ext uri="{FF2B5EF4-FFF2-40B4-BE49-F238E27FC236}">
                <a16:creationId xmlns:a16="http://schemas.microsoft.com/office/drawing/2014/main" id="{FF1E0FA3-1EAE-304C-A595-08124C2E63BE}"/>
              </a:ext>
            </a:extLst>
          </p:cNvPr>
          <p:cNvSpPr/>
          <p:nvPr/>
        </p:nvSpPr>
        <p:spPr>
          <a:xfrm>
            <a:off x="1335245" y="4546271"/>
            <a:ext cx="1440493" cy="6770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a:p>
            <a:pPr algn="ctr"/>
            <a:r>
              <a:rPr lang="en-US"/>
              <a:t>Audit</a:t>
            </a:r>
          </a:p>
        </p:txBody>
      </p:sp>
      <p:sp>
        <p:nvSpPr>
          <p:cNvPr id="97" name="Freeform 96">
            <a:extLst>
              <a:ext uri="{FF2B5EF4-FFF2-40B4-BE49-F238E27FC236}">
                <a16:creationId xmlns:a16="http://schemas.microsoft.com/office/drawing/2014/main" id="{7CB3498F-474E-E249-A11A-B66D86D3D65B}"/>
              </a:ext>
            </a:extLst>
          </p:cNvPr>
          <p:cNvSpPr/>
          <p:nvPr/>
        </p:nvSpPr>
        <p:spPr>
          <a:xfrm>
            <a:off x="2018260" y="3469710"/>
            <a:ext cx="1451450" cy="1077238"/>
          </a:xfrm>
          <a:custGeom>
            <a:avLst/>
            <a:gdLst>
              <a:gd name="connsiteX0" fmla="*/ 1451450 w 1451450"/>
              <a:gd name="connsiteY0" fmla="*/ 0 h 1077238"/>
              <a:gd name="connsiteX1" fmla="*/ 211373 w 1451450"/>
              <a:gd name="connsiteY1" fmla="*/ 513567 h 1077238"/>
              <a:gd name="connsiteX2" fmla="*/ 10956 w 1451450"/>
              <a:gd name="connsiteY2" fmla="*/ 1077238 h 1077238"/>
            </a:gdLst>
            <a:ahLst/>
            <a:cxnLst>
              <a:cxn ang="0">
                <a:pos x="connsiteX0" y="connsiteY0"/>
              </a:cxn>
              <a:cxn ang="0">
                <a:pos x="connsiteX1" y="connsiteY1"/>
              </a:cxn>
              <a:cxn ang="0">
                <a:pos x="connsiteX2" y="connsiteY2"/>
              </a:cxn>
            </a:cxnLst>
            <a:rect l="l" t="t" r="r" b="b"/>
            <a:pathLst>
              <a:path w="1451450" h="1077238">
                <a:moveTo>
                  <a:pt x="1451450" y="0"/>
                </a:moveTo>
                <a:cubicBezTo>
                  <a:pt x="951452" y="167013"/>
                  <a:pt x="451455" y="334027"/>
                  <a:pt x="211373" y="513567"/>
                </a:cubicBezTo>
                <a:cubicBezTo>
                  <a:pt x="-28709" y="693107"/>
                  <a:pt x="-8877" y="885172"/>
                  <a:pt x="10956" y="1077238"/>
                </a:cubicBezTo>
              </a:path>
            </a:pathLst>
          </a:custGeom>
          <a:noFill/>
          <a:ln w="508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229">
            <a:extLst>
              <a:ext uri="{FF2B5EF4-FFF2-40B4-BE49-F238E27FC236}">
                <a16:creationId xmlns:a16="http://schemas.microsoft.com/office/drawing/2014/main" id="{7FF750BE-6937-4B0C-CE19-3F317A0648CD}"/>
              </a:ext>
            </a:extLst>
          </p:cNvPr>
          <p:cNvSpPr/>
          <p:nvPr/>
        </p:nvSpPr>
        <p:spPr>
          <a:xfrm>
            <a:off x="488275" y="3084505"/>
            <a:ext cx="2737335" cy="78996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defRPr sz="3600">
                <a:latin typeface="+mn-lt"/>
                <a:ea typeface="+mn-ea"/>
                <a:cs typeface="+mn-cs"/>
                <a:sym typeface="Avenir Next"/>
              </a:defRPr>
            </a:pPr>
            <a:r>
              <a:rPr lang="en-US" sz="2400" dirty="0">
                <a:latin typeface="+mj-lt"/>
              </a:rPr>
              <a:t>Index/Audit</a:t>
            </a:r>
            <a:r>
              <a:rPr sz="2400" dirty="0">
                <a:latin typeface="+mj-lt"/>
              </a:rPr>
              <a:t> is</a:t>
            </a:r>
            <a:endParaRPr lang="fr-FR" sz="2400" dirty="0">
              <a:latin typeface="+mj-lt"/>
            </a:endParaRPr>
          </a:p>
          <a:p>
            <a:pPr>
              <a:defRPr sz="3600">
                <a:latin typeface="+mn-lt"/>
                <a:ea typeface="+mn-ea"/>
                <a:cs typeface="+mn-cs"/>
                <a:sym typeface="Avenir Next"/>
              </a:defRPr>
            </a:pPr>
            <a:r>
              <a:rPr lang="fr-FR" sz="2400" dirty="0">
                <a:solidFill>
                  <a:schemeClr val="accent6"/>
                </a:solidFill>
                <a:latin typeface="+mj-lt"/>
              </a:rPr>
              <a:t>p</a:t>
            </a:r>
            <a:r>
              <a:rPr sz="2400" dirty="0">
                <a:solidFill>
                  <a:schemeClr val="accent6"/>
                </a:solidFill>
                <a:latin typeface="+mj-lt"/>
              </a:rPr>
              <a:t>luggable</a:t>
            </a:r>
          </a:p>
        </p:txBody>
      </p:sp>
      <p:pic>
        <p:nvPicPr>
          <p:cNvPr id="3" name="pasted-image.tiff">
            <a:extLst>
              <a:ext uri="{FF2B5EF4-FFF2-40B4-BE49-F238E27FC236}">
                <a16:creationId xmlns:a16="http://schemas.microsoft.com/office/drawing/2014/main" id="{E45E697D-9C77-9BC6-0580-38C751724676}"/>
              </a:ext>
            </a:extLst>
          </p:cNvPr>
          <p:cNvPicPr>
            <a:picLocks noChangeAspect="1"/>
          </p:cNvPicPr>
          <p:nvPr/>
        </p:nvPicPr>
        <p:blipFill>
          <a:blip r:embed="rId3"/>
          <a:stretch>
            <a:fillRect/>
          </a:stretch>
        </p:blipFill>
        <p:spPr>
          <a:xfrm>
            <a:off x="488275" y="5836582"/>
            <a:ext cx="1428751" cy="401106"/>
          </a:xfrm>
          <a:prstGeom prst="rect">
            <a:avLst/>
          </a:prstGeom>
          <a:ln w="12700" cap="flat">
            <a:noFill/>
            <a:miter lim="400000"/>
          </a:ln>
          <a:effectLst/>
        </p:spPr>
      </p:pic>
      <p:pic>
        <p:nvPicPr>
          <p:cNvPr id="4" name="Picture 2" descr="Open Access Hub">
            <a:extLst>
              <a:ext uri="{FF2B5EF4-FFF2-40B4-BE49-F238E27FC236}">
                <a16:creationId xmlns:a16="http://schemas.microsoft.com/office/drawing/2014/main" id="{10E103DD-4D68-FC83-DB4F-E5304BDC0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69427"/>
            <a:ext cx="1344230" cy="44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5980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Principles</a:t>
            </a:r>
          </a:p>
        </p:txBody>
      </p:sp>
      <p:sp>
        <p:nvSpPr>
          <p:cNvPr id="11" name="Rectangle 10">
            <a:extLst>
              <a:ext uri="{FF2B5EF4-FFF2-40B4-BE49-F238E27FC236}">
                <a16:creationId xmlns:a16="http://schemas.microsoft.com/office/drawing/2014/main" id="{1A19887B-636E-9546-96CF-C7F15A0A8617}"/>
              </a:ext>
            </a:extLst>
          </p:cNvPr>
          <p:cNvSpPr/>
          <p:nvPr/>
        </p:nvSpPr>
        <p:spPr>
          <a:xfrm>
            <a:off x="3463305" y="2604164"/>
            <a:ext cx="6043950" cy="1704790"/>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ED7273E-94E1-A947-B537-018D88C1C36F}"/>
              </a:ext>
            </a:extLst>
          </p:cNvPr>
          <p:cNvSpPr/>
          <p:nvPr/>
        </p:nvSpPr>
        <p:spPr>
          <a:xfrm>
            <a:off x="3515266" y="2671668"/>
            <a:ext cx="5904307" cy="628525"/>
          </a:xfrm>
          <a:prstGeom prst="rect">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prstClr val="white"/>
                </a:solidFill>
                <a:latin typeface="+mj-lt"/>
                <a:ea typeface="Open Sans Semibold" panose="020B0706030804020204" pitchFamily="34" charset="0"/>
                <a:cs typeface="Open Sans Semibold" panose="020B0706030804020204" pitchFamily="34" charset="0"/>
              </a:rPr>
              <a:t>Nuxeo</a:t>
            </a:r>
            <a:r>
              <a:rPr lang="en-US" sz="1600" dirty="0">
                <a:solidFill>
                  <a:prstClr val="white"/>
                </a:solidFill>
                <a:latin typeface="+mj-lt"/>
                <a:ea typeface="Open Sans Semibold" panose="020B0706030804020204" pitchFamily="34" charset="0"/>
                <a:cs typeface="Open Sans Semibold" panose="020B0706030804020204" pitchFamily="34" charset="0"/>
              </a:rPr>
              <a:t> Server</a:t>
            </a:r>
          </a:p>
        </p:txBody>
      </p:sp>
      <p:sp>
        <p:nvSpPr>
          <p:cNvPr id="78" name="Rectangle 77">
            <a:extLst>
              <a:ext uri="{FF2B5EF4-FFF2-40B4-BE49-F238E27FC236}">
                <a16:creationId xmlns:a16="http://schemas.microsoft.com/office/drawing/2014/main" id="{AF623C3E-A5BC-C243-8E5E-BE0AAE4CDD62}"/>
              </a:ext>
            </a:extLst>
          </p:cNvPr>
          <p:cNvSpPr/>
          <p:nvPr/>
        </p:nvSpPr>
        <p:spPr>
          <a:xfrm>
            <a:off x="4895403" y="207913"/>
            <a:ext cx="3144033" cy="1741117"/>
          </a:xfrm>
          <a:prstGeom prst="rect">
            <a:avLst/>
          </a:prstGeom>
          <a:noFill/>
          <a:ln w="254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E0111E7-CBE0-6B46-B9B0-087E97999A29}"/>
              </a:ext>
            </a:extLst>
          </p:cNvPr>
          <p:cNvSpPr/>
          <p:nvPr/>
        </p:nvSpPr>
        <p:spPr>
          <a:xfrm>
            <a:off x="5007017" y="660297"/>
            <a:ext cx="1728593" cy="1130968"/>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Data (fields)</a:t>
            </a:r>
          </a:p>
          <a:p>
            <a:pPr>
              <a:spcBef>
                <a:spcPts val="600"/>
              </a:spcBef>
            </a:pPr>
            <a:r>
              <a:rPr lang="en-US" sz="1400" dirty="0"/>
              <a:t>title</a:t>
            </a:r>
          </a:p>
          <a:p>
            <a:r>
              <a:rPr lang="en-US" sz="1400" dirty="0"/>
              <a:t>Description</a:t>
            </a:r>
          </a:p>
          <a:p>
            <a:r>
              <a:rPr lang="en-US" sz="1400" dirty="0"/>
              <a:t>• • •</a:t>
            </a:r>
          </a:p>
        </p:txBody>
      </p:sp>
      <p:sp>
        <p:nvSpPr>
          <p:cNvPr id="79" name="Rectangle 78">
            <a:extLst>
              <a:ext uri="{FF2B5EF4-FFF2-40B4-BE49-F238E27FC236}">
                <a16:creationId xmlns:a16="http://schemas.microsoft.com/office/drawing/2014/main" id="{ED336BFC-D8FF-FA47-B0F2-46F5076699D8}"/>
              </a:ext>
            </a:extLst>
          </p:cNvPr>
          <p:cNvSpPr/>
          <p:nvPr/>
        </p:nvSpPr>
        <p:spPr>
          <a:xfrm>
            <a:off x="6831235" y="968137"/>
            <a:ext cx="1077238" cy="428783"/>
          </a:xfrm>
          <a:prstGeom prst="rect">
            <a:avLst/>
          </a:prstGeom>
          <a:solidFill>
            <a:schemeClr val="accent3"/>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Blob</a:t>
            </a:r>
          </a:p>
        </p:txBody>
      </p:sp>
      <p:sp>
        <p:nvSpPr>
          <p:cNvPr id="80" name="TextBox 79">
            <a:extLst>
              <a:ext uri="{FF2B5EF4-FFF2-40B4-BE49-F238E27FC236}">
                <a16:creationId xmlns:a16="http://schemas.microsoft.com/office/drawing/2014/main" id="{565DFDA9-BE4C-E940-9F15-BA6649AFCFA9}"/>
              </a:ext>
            </a:extLst>
          </p:cNvPr>
          <p:cNvSpPr txBox="1"/>
          <p:nvPr/>
        </p:nvSpPr>
        <p:spPr>
          <a:xfrm>
            <a:off x="5845646" y="229926"/>
            <a:ext cx="1243547" cy="369332"/>
          </a:xfrm>
          <a:prstGeom prst="rect">
            <a:avLst/>
          </a:prstGeom>
          <a:noFill/>
        </p:spPr>
        <p:txBody>
          <a:bodyPr wrap="none" rtlCol="0">
            <a:spAutoFit/>
          </a:bodyPr>
          <a:lstStyle/>
          <a:p>
            <a:pPr algn="ctr"/>
            <a:r>
              <a:rPr lang="en-US" b="1">
                <a:solidFill>
                  <a:schemeClr val="bg2">
                    <a:lumMod val="10000"/>
                  </a:schemeClr>
                </a:solidFill>
              </a:rPr>
              <a:t>Document</a:t>
            </a:r>
          </a:p>
        </p:txBody>
      </p:sp>
      <p:sp>
        <p:nvSpPr>
          <p:cNvPr id="83" name="Down Arrow 82">
            <a:extLst>
              <a:ext uri="{FF2B5EF4-FFF2-40B4-BE49-F238E27FC236}">
                <a16:creationId xmlns:a16="http://schemas.microsoft.com/office/drawing/2014/main" id="{134442AF-01CA-AD46-9F32-3BFD8B88526B}"/>
              </a:ext>
            </a:extLst>
          </p:cNvPr>
          <p:cNvSpPr/>
          <p:nvPr/>
        </p:nvSpPr>
        <p:spPr>
          <a:xfrm>
            <a:off x="6254476" y="1952898"/>
            <a:ext cx="425885" cy="638784"/>
          </a:xfrm>
          <a:prstGeom prst="down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a:extLst>
              <a:ext uri="{FF2B5EF4-FFF2-40B4-BE49-F238E27FC236}">
                <a16:creationId xmlns:a16="http://schemas.microsoft.com/office/drawing/2014/main" id="{FDA3FE0F-8417-1648-BE7C-77003CEA7BE6}"/>
              </a:ext>
            </a:extLst>
          </p:cNvPr>
          <p:cNvSpPr/>
          <p:nvPr/>
        </p:nvSpPr>
        <p:spPr>
          <a:xfrm>
            <a:off x="4208745" y="1753644"/>
            <a:ext cx="2277111" cy="3657600"/>
          </a:xfrm>
          <a:custGeom>
            <a:avLst/>
            <a:gdLst>
              <a:gd name="connsiteX0" fmla="*/ 1691014 w 2277111"/>
              <a:gd name="connsiteY0" fmla="*/ 0 h 3657600"/>
              <a:gd name="connsiteX1" fmla="*/ 2242159 w 2277111"/>
              <a:gd name="connsiteY1" fmla="*/ 488515 h 3657600"/>
              <a:gd name="connsiteX2" fmla="*/ 801666 w 2277111"/>
              <a:gd name="connsiteY2" fmla="*/ 1866378 h 3657600"/>
              <a:gd name="connsiteX3" fmla="*/ 0 w 2277111"/>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277111" h="3657600">
                <a:moveTo>
                  <a:pt x="1691014" y="0"/>
                </a:moveTo>
                <a:cubicBezTo>
                  <a:pt x="2040699" y="88726"/>
                  <a:pt x="2390384" y="177452"/>
                  <a:pt x="2242159" y="488515"/>
                </a:cubicBezTo>
                <a:cubicBezTo>
                  <a:pt x="2093934" y="799578"/>
                  <a:pt x="1175359" y="1338197"/>
                  <a:pt x="801666" y="1866378"/>
                </a:cubicBezTo>
                <a:cubicBezTo>
                  <a:pt x="427973" y="2394559"/>
                  <a:pt x="213986" y="3026079"/>
                  <a:pt x="0" y="3657600"/>
                </a:cubicBezTo>
              </a:path>
            </a:pathLst>
          </a:custGeom>
          <a:noFill/>
          <a:ln w="50800">
            <a:solidFill>
              <a:schemeClr val="accent5">
                <a:lumMod val="60000"/>
                <a:lumOff val="40000"/>
                <a:alpha val="2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1E6D44A-67BF-F44F-A8A7-AF1053F05545}"/>
              </a:ext>
            </a:extLst>
          </p:cNvPr>
          <p:cNvSpPr/>
          <p:nvPr/>
        </p:nvSpPr>
        <p:spPr>
          <a:xfrm>
            <a:off x="3515266" y="3592071"/>
            <a:ext cx="2772800" cy="628525"/>
          </a:xfrm>
          <a:prstGeom prst="rect">
            <a:avLst/>
          </a:prstGeom>
          <a:solidFill>
            <a:schemeClr val="accent3">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DocumentStore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89" name="Freeform 88">
            <a:extLst>
              <a:ext uri="{FF2B5EF4-FFF2-40B4-BE49-F238E27FC236}">
                <a16:creationId xmlns:a16="http://schemas.microsoft.com/office/drawing/2014/main" id="{7CD6CBEA-2CCE-CF4A-8ED9-E2D19A2623BC}"/>
              </a:ext>
            </a:extLst>
          </p:cNvPr>
          <p:cNvSpPr/>
          <p:nvPr/>
        </p:nvSpPr>
        <p:spPr>
          <a:xfrm>
            <a:off x="6517492" y="1377864"/>
            <a:ext cx="1816306" cy="4045862"/>
          </a:xfrm>
          <a:custGeom>
            <a:avLst/>
            <a:gdLst>
              <a:gd name="connsiteX0" fmla="*/ 847813 w 1837369"/>
              <a:gd name="connsiteY0" fmla="*/ 0 h 3958225"/>
              <a:gd name="connsiteX1" fmla="*/ 8569 w 1837369"/>
              <a:gd name="connsiteY1" fmla="*/ 776614 h 3958225"/>
              <a:gd name="connsiteX2" fmla="*/ 1311276 w 1837369"/>
              <a:gd name="connsiteY2" fmla="*/ 2204581 h 3958225"/>
              <a:gd name="connsiteX3" fmla="*/ 1837369 w 1837369"/>
              <a:gd name="connsiteY3" fmla="*/ 3958225 h 3958225"/>
            </a:gdLst>
            <a:ahLst/>
            <a:cxnLst>
              <a:cxn ang="0">
                <a:pos x="connsiteX0" y="connsiteY0"/>
              </a:cxn>
              <a:cxn ang="0">
                <a:pos x="connsiteX1" y="connsiteY1"/>
              </a:cxn>
              <a:cxn ang="0">
                <a:pos x="connsiteX2" y="connsiteY2"/>
              </a:cxn>
              <a:cxn ang="0">
                <a:pos x="connsiteX3" y="connsiteY3"/>
              </a:cxn>
            </a:cxnLst>
            <a:rect l="l" t="t" r="r" b="b"/>
            <a:pathLst>
              <a:path w="1837369" h="3958225">
                <a:moveTo>
                  <a:pt x="847813" y="0"/>
                </a:moveTo>
                <a:cubicBezTo>
                  <a:pt x="389569" y="204592"/>
                  <a:pt x="-68675" y="409184"/>
                  <a:pt x="8569" y="776614"/>
                </a:cubicBezTo>
                <a:cubicBezTo>
                  <a:pt x="85813" y="1144044"/>
                  <a:pt x="1006476" y="1674313"/>
                  <a:pt x="1311276" y="2204581"/>
                </a:cubicBezTo>
                <a:cubicBezTo>
                  <a:pt x="1616076" y="2734849"/>
                  <a:pt x="1726722" y="3346537"/>
                  <a:pt x="1837369" y="3958225"/>
                </a:cubicBezTo>
              </a:path>
            </a:pathLst>
          </a:custGeom>
          <a:noFill/>
          <a:ln w="508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4C07CE0-2196-0847-B309-8FCC390C0A66}"/>
              </a:ext>
            </a:extLst>
          </p:cNvPr>
          <p:cNvSpPr/>
          <p:nvPr/>
        </p:nvSpPr>
        <p:spPr>
          <a:xfrm>
            <a:off x="6648941" y="3592070"/>
            <a:ext cx="2770632" cy="62852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bg1"/>
                </a:solidFill>
                <a:latin typeface="+mj-lt"/>
                <a:ea typeface="Open Sans Semibold" panose="020B0706030804020204" pitchFamily="34" charset="0"/>
                <a:cs typeface="Open Sans Semibold" panose="020B0706030804020204" pitchFamily="34" charset="0"/>
              </a:rPr>
              <a:t>BlobStore</a:t>
            </a:r>
            <a:endParaRPr lang="en-US" sz="1600" dirty="0">
              <a:solidFill>
                <a:schemeClr val="bg1"/>
              </a:solidFill>
              <a:latin typeface="+mj-lt"/>
              <a:ea typeface="Open Sans Semibold" panose="020B0706030804020204" pitchFamily="34" charset="0"/>
              <a:cs typeface="Open Sans Semibold" panose="020B0706030804020204" pitchFamily="34" charset="0"/>
            </a:endParaRPr>
          </a:p>
        </p:txBody>
      </p:sp>
      <p:sp>
        <p:nvSpPr>
          <p:cNvPr id="91" name="Can 90">
            <a:extLst>
              <a:ext uri="{FF2B5EF4-FFF2-40B4-BE49-F238E27FC236}">
                <a16:creationId xmlns:a16="http://schemas.microsoft.com/office/drawing/2014/main" id="{7480DF7F-61EC-D845-9F2B-CCBCF229EBE2}"/>
              </a:ext>
            </a:extLst>
          </p:cNvPr>
          <p:cNvSpPr/>
          <p:nvPr/>
        </p:nvSpPr>
        <p:spPr>
          <a:xfrm>
            <a:off x="3515266" y="5423725"/>
            <a:ext cx="1300081" cy="958241"/>
          </a:xfrm>
          <a:prstGeom prst="can">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Database</a:t>
            </a:r>
          </a:p>
        </p:txBody>
      </p:sp>
      <p:sp>
        <p:nvSpPr>
          <p:cNvPr id="93" name="Rectangle 92">
            <a:extLst>
              <a:ext uri="{FF2B5EF4-FFF2-40B4-BE49-F238E27FC236}">
                <a16:creationId xmlns:a16="http://schemas.microsoft.com/office/drawing/2014/main" id="{FF1E0FA3-1EAE-304C-A595-08124C2E63BE}"/>
              </a:ext>
            </a:extLst>
          </p:cNvPr>
          <p:cNvSpPr/>
          <p:nvPr/>
        </p:nvSpPr>
        <p:spPr>
          <a:xfrm>
            <a:off x="1335245" y="4546271"/>
            <a:ext cx="1440493" cy="677082"/>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a:p>
            <a:pPr algn="ctr"/>
            <a:r>
              <a:rPr lang="en-US"/>
              <a:t>Audit</a:t>
            </a:r>
          </a:p>
        </p:txBody>
      </p:sp>
      <p:sp>
        <p:nvSpPr>
          <p:cNvPr id="97" name="Freeform 96">
            <a:extLst>
              <a:ext uri="{FF2B5EF4-FFF2-40B4-BE49-F238E27FC236}">
                <a16:creationId xmlns:a16="http://schemas.microsoft.com/office/drawing/2014/main" id="{7CB3498F-474E-E249-A11A-B66D86D3D65B}"/>
              </a:ext>
            </a:extLst>
          </p:cNvPr>
          <p:cNvSpPr/>
          <p:nvPr/>
        </p:nvSpPr>
        <p:spPr>
          <a:xfrm>
            <a:off x="2018260" y="3469710"/>
            <a:ext cx="1451450" cy="1077238"/>
          </a:xfrm>
          <a:custGeom>
            <a:avLst/>
            <a:gdLst>
              <a:gd name="connsiteX0" fmla="*/ 1451450 w 1451450"/>
              <a:gd name="connsiteY0" fmla="*/ 0 h 1077238"/>
              <a:gd name="connsiteX1" fmla="*/ 211373 w 1451450"/>
              <a:gd name="connsiteY1" fmla="*/ 513567 h 1077238"/>
              <a:gd name="connsiteX2" fmla="*/ 10956 w 1451450"/>
              <a:gd name="connsiteY2" fmla="*/ 1077238 h 1077238"/>
            </a:gdLst>
            <a:ahLst/>
            <a:cxnLst>
              <a:cxn ang="0">
                <a:pos x="connsiteX0" y="connsiteY0"/>
              </a:cxn>
              <a:cxn ang="0">
                <a:pos x="connsiteX1" y="connsiteY1"/>
              </a:cxn>
              <a:cxn ang="0">
                <a:pos x="connsiteX2" y="connsiteY2"/>
              </a:cxn>
            </a:cxnLst>
            <a:rect l="l" t="t" r="r" b="b"/>
            <a:pathLst>
              <a:path w="1451450" h="1077238">
                <a:moveTo>
                  <a:pt x="1451450" y="0"/>
                </a:moveTo>
                <a:cubicBezTo>
                  <a:pt x="951452" y="167013"/>
                  <a:pt x="451455" y="334027"/>
                  <a:pt x="211373" y="513567"/>
                </a:cubicBezTo>
                <a:cubicBezTo>
                  <a:pt x="-28709" y="693107"/>
                  <a:pt x="-8877" y="885172"/>
                  <a:pt x="10956" y="1077238"/>
                </a:cubicBezTo>
              </a:path>
            </a:pathLst>
          </a:custGeom>
          <a:noFill/>
          <a:ln w="508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229">
            <a:extLst>
              <a:ext uri="{FF2B5EF4-FFF2-40B4-BE49-F238E27FC236}">
                <a16:creationId xmlns:a16="http://schemas.microsoft.com/office/drawing/2014/main" id="{4302B8F7-65C4-5645-AFB2-5F2F17E95610}"/>
              </a:ext>
            </a:extLst>
          </p:cNvPr>
          <p:cNvSpPr/>
          <p:nvPr/>
        </p:nvSpPr>
        <p:spPr>
          <a:xfrm>
            <a:off x="9906233" y="3993058"/>
            <a:ext cx="2175369" cy="78996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defRPr sz="3600">
                <a:latin typeface="+mn-lt"/>
                <a:ea typeface="+mn-ea"/>
                <a:cs typeface="+mn-cs"/>
                <a:sym typeface="Avenir Next"/>
              </a:defRPr>
            </a:pPr>
            <a:r>
              <a:rPr sz="2400" dirty="0" err="1">
                <a:latin typeface="+mj-lt"/>
              </a:rPr>
              <a:t>BlobStore</a:t>
            </a:r>
            <a:r>
              <a:rPr sz="2400" dirty="0">
                <a:latin typeface="+mj-lt"/>
              </a:rPr>
              <a:t> is</a:t>
            </a:r>
            <a:endParaRPr lang="en-US" sz="2400" dirty="0">
              <a:latin typeface="+mj-lt"/>
            </a:endParaRPr>
          </a:p>
          <a:p>
            <a:pPr>
              <a:defRPr sz="3600">
                <a:latin typeface="+mn-lt"/>
                <a:ea typeface="+mn-ea"/>
                <a:cs typeface="+mn-cs"/>
                <a:sym typeface="Avenir Next"/>
              </a:defRPr>
            </a:pPr>
            <a:r>
              <a:rPr lang="en-US" sz="2400" dirty="0">
                <a:solidFill>
                  <a:schemeClr val="accent6"/>
                </a:solidFill>
                <a:latin typeface="+mj-lt"/>
              </a:rPr>
              <a:t>Hybrid</a:t>
            </a:r>
            <a:endParaRPr sz="2400" dirty="0">
              <a:solidFill>
                <a:schemeClr val="accent6"/>
              </a:solidFill>
              <a:latin typeface="+mj-lt"/>
            </a:endParaRPr>
          </a:p>
        </p:txBody>
      </p:sp>
      <p:sp>
        <p:nvSpPr>
          <p:cNvPr id="21" name="Can 20">
            <a:extLst>
              <a:ext uri="{FF2B5EF4-FFF2-40B4-BE49-F238E27FC236}">
                <a16:creationId xmlns:a16="http://schemas.microsoft.com/office/drawing/2014/main" id="{2CEC2227-E8AB-3D40-BC53-4ECD139D8D13}"/>
              </a:ext>
            </a:extLst>
          </p:cNvPr>
          <p:cNvSpPr/>
          <p:nvPr/>
        </p:nvSpPr>
        <p:spPr>
          <a:xfrm>
            <a:off x="5419021" y="5086002"/>
            <a:ext cx="1738089" cy="958241"/>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File System</a:t>
            </a:r>
          </a:p>
        </p:txBody>
      </p:sp>
      <p:pic>
        <p:nvPicPr>
          <p:cNvPr id="23" name="Picture 22">
            <a:extLst>
              <a:ext uri="{FF2B5EF4-FFF2-40B4-BE49-F238E27FC236}">
                <a16:creationId xmlns:a16="http://schemas.microsoft.com/office/drawing/2014/main" id="{B40CCAE3-6DA6-1E4B-AC78-EC234B3CEE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769" y="5436208"/>
            <a:ext cx="1008058" cy="1216070"/>
          </a:xfrm>
          <a:prstGeom prst="rect">
            <a:avLst/>
          </a:prstGeom>
        </p:spPr>
      </p:pic>
      <p:cxnSp>
        <p:nvCxnSpPr>
          <p:cNvPr id="5" name="Straight Arrow Connector 4">
            <a:extLst>
              <a:ext uri="{FF2B5EF4-FFF2-40B4-BE49-F238E27FC236}">
                <a16:creationId xmlns:a16="http://schemas.microsoft.com/office/drawing/2014/main" id="{CA922DDF-4A7E-4540-802E-917674A127D7}"/>
              </a:ext>
            </a:extLst>
          </p:cNvPr>
          <p:cNvCxnSpPr>
            <a:cxnSpLocks/>
            <a:stCxn id="82" idx="2"/>
          </p:cNvCxnSpPr>
          <p:nvPr/>
        </p:nvCxnSpPr>
        <p:spPr>
          <a:xfrm flipH="1">
            <a:off x="7089193" y="4220595"/>
            <a:ext cx="945064" cy="938879"/>
          </a:xfrm>
          <a:prstGeom prst="straightConnector1">
            <a:avLst/>
          </a:prstGeom>
          <a:ln w="508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91B0096-F25D-844F-B0F7-C26271CA2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4265" y="6127470"/>
            <a:ext cx="827934" cy="564500"/>
          </a:xfrm>
          <a:prstGeom prst="rect">
            <a:avLst/>
          </a:prstGeom>
        </p:spPr>
      </p:pic>
      <p:pic>
        <p:nvPicPr>
          <p:cNvPr id="24" name="Picture 23">
            <a:extLst>
              <a:ext uri="{FF2B5EF4-FFF2-40B4-BE49-F238E27FC236}">
                <a16:creationId xmlns:a16="http://schemas.microsoft.com/office/drawing/2014/main" id="{D8528587-4A28-6449-8943-A4F2412771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2927" y="5275231"/>
            <a:ext cx="593386" cy="520046"/>
          </a:xfrm>
          <a:prstGeom prst="rect">
            <a:avLst/>
          </a:prstGeom>
        </p:spPr>
      </p:pic>
      <p:pic>
        <p:nvPicPr>
          <p:cNvPr id="7" name="Picture 6">
            <a:extLst>
              <a:ext uri="{FF2B5EF4-FFF2-40B4-BE49-F238E27FC236}">
                <a16:creationId xmlns:a16="http://schemas.microsoft.com/office/drawing/2014/main" id="{A0D8D497-C8D1-E448-B12E-D64F9D4448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27289" y="5167835"/>
            <a:ext cx="721315" cy="397287"/>
          </a:xfrm>
          <a:prstGeom prst="rect">
            <a:avLst/>
          </a:prstGeom>
        </p:spPr>
      </p:pic>
      <p:pic>
        <p:nvPicPr>
          <p:cNvPr id="8" name="Picture 7">
            <a:extLst>
              <a:ext uri="{FF2B5EF4-FFF2-40B4-BE49-F238E27FC236}">
                <a16:creationId xmlns:a16="http://schemas.microsoft.com/office/drawing/2014/main" id="{457BF195-5554-4F4F-BEA5-9B49439C6E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2300" y="5757822"/>
            <a:ext cx="622843" cy="582096"/>
          </a:xfrm>
          <a:prstGeom prst="rect">
            <a:avLst/>
          </a:prstGeom>
        </p:spPr>
      </p:pic>
      <p:cxnSp>
        <p:nvCxnSpPr>
          <p:cNvPr id="27" name="Straight Arrow Connector 26">
            <a:extLst>
              <a:ext uri="{FF2B5EF4-FFF2-40B4-BE49-F238E27FC236}">
                <a16:creationId xmlns:a16="http://schemas.microsoft.com/office/drawing/2014/main" id="{4ECB442B-AC6E-AE44-BA45-CA684B52F96E}"/>
              </a:ext>
            </a:extLst>
          </p:cNvPr>
          <p:cNvCxnSpPr>
            <a:cxnSpLocks/>
          </p:cNvCxnSpPr>
          <p:nvPr/>
        </p:nvCxnSpPr>
        <p:spPr>
          <a:xfrm>
            <a:off x="8066208" y="4205156"/>
            <a:ext cx="1422861" cy="1120773"/>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EB9FCB-E775-6047-BA18-C5128E2D6D48}"/>
              </a:ext>
            </a:extLst>
          </p:cNvPr>
          <p:cNvCxnSpPr>
            <a:cxnSpLocks/>
            <a:stCxn id="82" idx="2"/>
          </p:cNvCxnSpPr>
          <p:nvPr/>
        </p:nvCxnSpPr>
        <p:spPr>
          <a:xfrm>
            <a:off x="8034257" y="4220595"/>
            <a:ext cx="2249632" cy="1082469"/>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12E28D-38F0-2749-A08C-E82C670B256F}"/>
              </a:ext>
            </a:extLst>
          </p:cNvPr>
          <p:cNvCxnSpPr>
            <a:cxnSpLocks/>
          </p:cNvCxnSpPr>
          <p:nvPr/>
        </p:nvCxnSpPr>
        <p:spPr>
          <a:xfrm>
            <a:off x="8031460" y="4193424"/>
            <a:ext cx="1420064" cy="199437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B252DBC-0E17-D14F-952C-7901ED7B6E52}"/>
              </a:ext>
            </a:extLst>
          </p:cNvPr>
          <p:cNvCxnSpPr>
            <a:cxnSpLocks/>
          </p:cNvCxnSpPr>
          <p:nvPr/>
        </p:nvCxnSpPr>
        <p:spPr>
          <a:xfrm>
            <a:off x="8055770" y="4232296"/>
            <a:ext cx="2896530" cy="167765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8089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299C528C-1030-CC29-E39A-BBB213DFC957}"/>
              </a:ext>
            </a:extLst>
          </p:cNvPr>
          <p:cNvSpPr>
            <a:spLocks noGrp="1"/>
          </p:cNvSpPr>
          <p:nvPr>
            <p:ph type="ftr" sz="quarter" idx="11"/>
          </p:nvPr>
        </p:nvSpPr>
        <p:spPr/>
        <p:txBody>
          <a:bodyPr/>
          <a:lstStyle>
            <a:lvl1pPr algn="l">
              <a:defRPr sz="800"/>
            </a:lvl1pPr>
          </a:lstStyle>
          <a:p>
            <a:r>
              <a:rPr lang="en-US" dirty="0">
                <a:solidFill>
                  <a:schemeClr val="accent6"/>
                </a:solidFill>
              </a:rPr>
              <a:t>©2023 Hyland Software, Inc. and its affiliates. All rights reserved. All Hyland product names are registered or unregistered trademarks of Hyland Software, Inc. or its affiliates in the United States and other countries.</a:t>
            </a:r>
          </a:p>
        </p:txBody>
      </p:sp>
      <p:sp>
        <p:nvSpPr>
          <p:cNvPr id="5" name="Title 4">
            <a:extLst>
              <a:ext uri="{FF2B5EF4-FFF2-40B4-BE49-F238E27FC236}">
                <a16:creationId xmlns:a16="http://schemas.microsoft.com/office/drawing/2014/main" id="{2F6511B2-A7FF-D050-2391-86F46DEB6DBA}"/>
              </a:ext>
            </a:extLst>
          </p:cNvPr>
          <p:cNvSpPr>
            <a:spLocks noGrp="1"/>
          </p:cNvSpPr>
          <p:nvPr>
            <p:ph type="ctrTitle"/>
          </p:nvPr>
        </p:nvSpPr>
        <p:spPr/>
        <p:txBody>
          <a:bodyPr/>
          <a:lstStyle/>
          <a:p>
            <a:r>
              <a:rPr lang="en-US" dirty="0"/>
              <a:t>Nuxeo Overview</a:t>
            </a:r>
          </a:p>
        </p:txBody>
      </p:sp>
      <p:sp>
        <p:nvSpPr>
          <p:cNvPr id="7" name="Text Placeholder 6">
            <a:extLst>
              <a:ext uri="{FF2B5EF4-FFF2-40B4-BE49-F238E27FC236}">
                <a16:creationId xmlns:a16="http://schemas.microsoft.com/office/drawing/2014/main" id="{3E0DE0DF-261B-4649-C242-53EF0A5213DA}"/>
              </a:ext>
            </a:extLst>
          </p:cNvPr>
          <p:cNvSpPr>
            <a:spLocks noGrp="1"/>
          </p:cNvSpPr>
          <p:nvPr>
            <p:ph type="body" sz="quarter" idx="14"/>
          </p:nvPr>
        </p:nvSpPr>
        <p:spPr/>
        <p:txBody>
          <a:bodyPr/>
          <a:lstStyle/>
          <a:p>
            <a:r>
              <a:rPr lang="en-US" dirty="0"/>
              <a:t>A Cloud-native Content Services Platform</a:t>
            </a:r>
          </a:p>
        </p:txBody>
      </p:sp>
      <p:sp>
        <p:nvSpPr>
          <p:cNvPr id="6" name="Text Placeholder 5">
            <a:extLst>
              <a:ext uri="{FF2B5EF4-FFF2-40B4-BE49-F238E27FC236}">
                <a16:creationId xmlns:a16="http://schemas.microsoft.com/office/drawing/2014/main" id="{31CA6760-FA76-3465-FCB5-10BD47DAC093}"/>
              </a:ext>
            </a:extLst>
          </p:cNvPr>
          <p:cNvSpPr>
            <a:spLocks noGrp="1"/>
          </p:cNvSpPr>
          <p:nvPr>
            <p:ph type="body" sz="quarter" idx="13"/>
          </p:nvPr>
        </p:nvSpPr>
        <p:spPr/>
        <p:txBody>
          <a:bodyPr/>
          <a:lstStyle/>
          <a:p>
            <a:r>
              <a:rPr lang="en-US" dirty="0"/>
              <a:t>Presenter Name</a:t>
            </a:r>
          </a:p>
          <a:p>
            <a:r>
              <a:rPr lang="en-US" dirty="0"/>
              <a:t>Presenter Title</a:t>
            </a:r>
          </a:p>
        </p:txBody>
      </p:sp>
    </p:spTree>
    <p:extLst>
      <p:ext uri="{BB962C8B-B14F-4D97-AF65-F5344CB8AC3E}">
        <p14:creationId xmlns:p14="http://schemas.microsoft.com/office/powerpoint/2010/main" val="226865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EB81BF-EC1E-9682-11E0-D7EEE3AAF7D8}"/>
              </a:ext>
            </a:extLst>
          </p:cNvPr>
          <p:cNvSpPr>
            <a:spLocks noGrp="1"/>
          </p:cNvSpPr>
          <p:nvPr>
            <p:ph type="title"/>
          </p:nvPr>
        </p:nvSpPr>
        <p:spPr/>
        <p:txBody>
          <a:bodyPr/>
          <a:lstStyle/>
          <a:p>
            <a:r>
              <a:rPr lang="en-US" dirty="0"/>
              <a:t>Security</a:t>
            </a:r>
          </a:p>
        </p:txBody>
      </p:sp>
    </p:spTree>
    <p:extLst>
      <p:ext uri="{BB962C8B-B14F-4D97-AF65-F5344CB8AC3E}">
        <p14:creationId xmlns:p14="http://schemas.microsoft.com/office/powerpoint/2010/main" val="171513404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850A514-83DA-3345-866B-B39A64816F24}"/>
              </a:ext>
            </a:extLst>
          </p:cNvPr>
          <p:cNvSpPr/>
          <p:nvPr/>
        </p:nvSpPr>
        <p:spPr>
          <a:xfrm>
            <a:off x="0" y="0"/>
            <a:ext cx="5840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6" name="Group 5"/>
          <p:cNvGrpSpPr/>
          <p:nvPr/>
        </p:nvGrpSpPr>
        <p:grpSpPr>
          <a:xfrm>
            <a:off x="601884" y="394945"/>
            <a:ext cx="4684082" cy="6003220"/>
            <a:chOff x="601884" y="394945"/>
            <a:chExt cx="4684082" cy="6003220"/>
          </a:xfrm>
        </p:grpSpPr>
        <p:sp>
          <p:nvSpPr>
            <p:cNvPr id="15" name="Rectangle 14"/>
            <p:cNvSpPr/>
            <p:nvPr/>
          </p:nvSpPr>
          <p:spPr>
            <a:xfrm>
              <a:off x="601884" y="1030147"/>
              <a:ext cx="2731866" cy="324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Arial" panose="020B0604020202020204" pitchFamily="34" charset="0"/>
                  <a:ea typeface="+mn-ea"/>
                  <a:cs typeface="+mn-cs"/>
                </a:rPr>
                <a:t>Authentication Filter</a:t>
              </a:r>
            </a:p>
          </p:txBody>
        </p:sp>
        <p:sp>
          <p:nvSpPr>
            <p:cNvPr id="16" name="Rectangle 15"/>
            <p:cNvSpPr/>
            <p:nvPr/>
          </p:nvSpPr>
          <p:spPr>
            <a:xfrm>
              <a:off x="601884" y="1738132"/>
              <a:ext cx="2731866" cy="324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Arial" panose="020B0604020202020204" pitchFamily="34" charset="0"/>
                  <a:ea typeface="+mn-ea"/>
                  <a:cs typeface="+mn-cs"/>
                </a:rPr>
                <a:t>Login Module</a:t>
              </a:r>
            </a:p>
          </p:txBody>
        </p:sp>
        <p:sp>
          <p:nvSpPr>
            <p:cNvPr id="17" name="Rectangle 16"/>
            <p:cNvSpPr/>
            <p:nvPr/>
          </p:nvSpPr>
          <p:spPr>
            <a:xfrm>
              <a:off x="601884" y="2458016"/>
              <a:ext cx="2731866" cy="324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Arial" panose="020B0604020202020204" pitchFamily="34" charset="0"/>
                  <a:ea typeface="+mn-ea"/>
                  <a:cs typeface="+mn-cs"/>
                </a:rPr>
                <a:t>User Manager</a:t>
              </a:r>
            </a:p>
          </p:txBody>
        </p:sp>
        <p:grpSp>
          <p:nvGrpSpPr>
            <p:cNvPr id="26" name="Group 25"/>
            <p:cNvGrpSpPr/>
            <p:nvPr/>
          </p:nvGrpSpPr>
          <p:grpSpPr>
            <a:xfrm>
              <a:off x="1010832" y="3153527"/>
              <a:ext cx="775311" cy="775311"/>
              <a:chOff x="1010832" y="3153527"/>
              <a:chExt cx="775311" cy="775311"/>
            </a:xfrm>
          </p:grpSpPr>
          <p:sp>
            <p:nvSpPr>
              <p:cNvPr id="18" name="Oval 17"/>
              <p:cNvSpPr>
                <a:spLocks noChangeAspect="1"/>
              </p:cNvSpPr>
              <p:nvPr/>
            </p:nvSpPr>
            <p:spPr>
              <a:xfrm>
                <a:off x="1010832" y="3153527"/>
                <a:ext cx="775311" cy="775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24" name="Group 23"/>
              <p:cNvGrpSpPr/>
              <p:nvPr/>
            </p:nvGrpSpPr>
            <p:grpSpPr>
              <a:xfrm>
                <a:off x="1161130" y="3319463"/>
                <a:ext cx="465192" cy="486061"/>
                <a:chOff x="1161130" y="3319463"/>
                <a:chExt cx="465192" cy="486061"/>
              </a:xfrm>
            </p:grpSpPr>
            <p:sp>
              <p:nvSpPr>
                <p:cNvPr id="19" name="Freeform 5"/>
                <p:cNvSpPr>
                  <a:spLocks noChangeAspect="1" noEditPoints="1"/>
                </p:cNvSpPr>
                <p:nvPr/>
              </p:nvSpPr>
              <p:spPr bwMode="auto">
                <a:xfrm>
                  <a:off x="1232094" y="3319463"/>
                  <a:ext cx="327626" cy="290097"/>
                </a:xfrm>
                <a:custGeom>
                  <a:avLst/>
                  <a:gdLst>
                    <a:gd name="T0" fmla="*/ 169 w 646"/>
                    <a:gd name="T1" fmla="*/ 572 h 572"/>
                    <a:gd name="T2" fmla="*/ 477 w 646"/>
                    <a:gd name="T3" fmla="*/ 572 h 572"/>
                    <a:gd name="T4" fmla="*/ 585 w 646"/>
                    <a:gd name="T5" fmla="*/ 509 h 572"/>
                    <a:gd name="T6" fmla="*/ 585 w 646"/>
                    <a:gd name="T7" fmla="*/ 509 h 572"/>
                    <a:gd name="T8" fmla="*/ 646 w 646"/>
                    <a:gd name="T9" fmla="*/ 475 h 572"/>
                    <a:gd name="T10" fmla="*/ 646 w 646"/>
                    <a:gd name="T11" fmla="*/ 458 h 572"/>
                    <a:gd name="T12" fmla="*/ 646 w 646"/>
                    <a:gd name="T13" fmla="*/ 299 h 572"/>
                    <a:gd name="T14" fmla="*/ 646 w 646"/>
                    <a:gd name="T15" fmla="*/ 292 h 572"/>
                    <a:gd name="T16" fmla="*/ 646 w 646"/>
                    <a:gd name="T17" fmla="*/ 96 h 572"/>
                    <a:gd name="T18" fmla="*/ 477 w 646"/>
                    <a:gd name="T19" fmla="*/ 0 h 572"/>
                    <a:gd name="T20" fmla="*/ 169 w 646"/>
                    <a:gd name="T21" fmla="*/ 0 h 572"/>
                    <a:gd name="T22" fmla="*/ 0 w 646"/>
                    <a:gd name="T23" fmla="*/ 96 h 572"/>
                    <a:gd name="T24" fmla="*/ 0 w 646"/>
                    <a:gd name="T25" fmla="*/ 292 h 572"/>
                    <a:gd name="T26" fmla="*/ 0 w 646"/>
                    <a:gd name="T27" fmla="*/ 299 h 572"/>
                    <a:gd name="T28" fmla="*/ 0 w 646"/>
                    <a:gd name="T29" fmla="*/ 458 h 572"/>
                    <a:gd name="T30" fmla="*/ 0 w 646"/>
                    <a:gd name="T31" fmla="*/ 475 h 572"/>
                    <a:gd name="T32" fmla="*/ 169 w 646"/>
                    <a:gd name="T33" fmla="*/ 572 h 572"/>
                    <a:gd name="T34" fmla="*/ 61 w 646"/>
                    <a:gd name="T35" fmla="*/ 131 h 572"/>
                    <a:gd name="T36" fmla="*/ 186 w 646"/>
                    <a:gd name="T37" fmla="*/ 60 h 572"/>
                    <a:gd name="T38" fmla="*/ 462 w 646"/>
                    <a:gd name="T39" fmla="*/ 60 h 572"/>
                    <a:gd name="T40" fmla="*/ 585 w 646"/>
                    <a:gd name="T41" fmla="*/ 131 h 572"/>
                    <a:gd name="T42" fmla="*/ 585 w 646"/>
                    <a:gd name="T43" fmla="*/ 263 h 572"/>
                    <a:gd name="T44" fmla="*/ 462 w 646"/>
                    <a:gd name="T45" fmla="*/ 333 h 572"/>
                    <a:gd name="T46" fmla="*/ 186 w 646"/>
                    <a:gd name="T47" fmla="*/ 333 h 572"/>
                    <a:gd name="T48" fmla="*/ 61 w 646"/>
                    <a:gd name="T49" fmla="*/ 263 h 572"/>
                    <a:gd name="T50" fmla="*/ 61 w 646"/>
                    <a:gd name="T51" fmla="*/ 131 h 572"/>
                    <a:gd name="T52" fmla="*/ 61 w 646"/>
                    <a:gd name="T53" fmla="*/ 333 h 572"/>
                    <a:gd name="T54" fmla="*/ 169 w 646"/>
                    <a:gd name="T55" fmla="*/ 394 h 572"/>
                    <a:gd name="T56" fmla="*/ 477 w 646"/>
                    <a:gd name="T57" fmla="*/ 394 h 572"/>
                    <a:gd name="T58" fmla="*/ 585 w 646"/>
                    <a:gd name="T59" fmla="*/ 333 h 572"/>
                    <a:gd name="T60" fmla="*/ 585 w 646"/>
                    <a:gd name="T61" fmla="*/ 439 h 572"/>
                    <a:gd name="T62" fmla="*/ 462 w 646"/>
                    <a:gd name="T63" fmla="*/ 509 h 572"/>
                    <a:gd name="T64" fmla="*/ 186 w 646"/>
                    <a:gd name="T65" fmla="*/ 509 h 572"/>
                    <a:gd name="T66" fmla="*/ 61 w 646"/>
                    <a:gd name="T67" fmla="*/ 439 h 572"/>
                    <a:gd name="T68" fmla="*/ 61 w 646"/>
                    <a:gd name="T69" fmla="*/ 33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6" h="572">
                      <a:moveTo>
                        <a:pt x="169" y="572"/>
                      </a:moveTo>
                      <a:lnTo>
                        <a:pt x="477" y="572"/>
                      </a:lnTo>
                      <a:lnTo>
                        <a:pt x="585" y="509"/>
                      </a:lnTo>
                      <a:lnTo>
                        <a:pt x="585" y="509"/>
                      </a:lnTo>
                      <a:lnTo>
                        <a:pt x="646" y="475"/>
                      </a:lnTo>
                      <a:lnTo>
                        <a:pt x="646" y="458"/>
                      </a:lnTo>
                      <a:lnTo>
                        <a:pt x="646" y="299"/>
                      </a:lnTo>
                      <a:lnTo>
                        <a:pt x="646" y="292"/>
                      </a:lnTo>
                      <a:lnTo>
                        <a:pt x="646" y="96"/>
                      </a:lnTo>
                      <a:lnTo>
                        <a:pt x="477" y="0"/>
                      </a:lnTo>
                      <a:lnTo>
                        <a:pt x="169" y="0"/>
                      </a:lnTo>
                      <a:lnTo>
                        <a:pt x="0" y="96"/>
                      </a:lnTo>
                      <a:lnTo>
                        <a:pt x="0" y="292"/>
                      </a:lnTo>
                      <a:lnTo>
                        <a:pt x="0" y="299"/>
                      </a:lnTo>
                      <a:lnTo>
                        <a:pt x="0" y="458"/>
                      </a:lnTo>
                      <a:lnTo>
                        <a:pt x="0" y="475"/>
                      </a:lnTo>
                      <a:lnTo>
                        <a:pt x="169" y="572"/>
                      </a:lnTo>
                      <a:close/>
                      <a:moveTo>
                        <a:pt x="61" y="131"/>
                      </a:moveTo>
                      <a:lnTo>
                        <a:pt x="186" y="60"/>
                      </a:lnTo>
                      <a:lnTo>
                        <a:pt x="462" y="60"/>
                      </a:lnTo>
                      <a:lnTo>
                        <a:pt x="585" y="131"/>
                      </a:lnTo>
                      <a:lnTo>
                        <a:pt x="585" y="263"/>
                      </a:lnTo>
                      <a:lnTo>
                        <a:pt x="462" y="333"/>
                      </a:lnTo>
                      <a:lnTo>
                        <a:pt x="186" y="333"/>
                      </a:lnTo>
                      <a:lnTo>
                        <a:pt x="61" y="263"/>
                      </a:lnTo>
                      <a:lnTo>
                        <a:pt x="61" y="131"/>
                      </a:lnTo>
                      <a:close/>
                      <a:moveTo>
                        <a:pt x="61" y="333"/>
                      </a:moveTo>
                      <a:lnTo>
                        <a:pt x="169" y="394"/>
                      </a:lnTo>
                      <a:lnTo>
                        <a:pt x="477" y="394"/>
                      </a:lnTo>
                      <a:lnTo>
                        <a:pt x="585" y="333"/>
                      </a:lnTo>
                      <a:lnTo>
                        <a:pt x="585" y="439"/>
                      </a:lnTo>
                      <a:lnTo>
                        <a:pt x="462" y="509"/>
                      </a:lnTo>
                      <a:lnTo>
                        <a:pt x="186" y="509"/>
                      </a:lnTo>
                      <a:lnTo>
                        <a:pt x="61" y="439"/>
                      </a:lnTo>
                      <a:lnTo>
                        <a:pt x="61" y="33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7F8283"/>
                    </a:solidFill>
                    <a:effectLst/>
                    <a:uLnTx/>
                    <a:uFillTx/>
                    <a:latin typeface="Arial" panose="020B0604020202020204" pitchFamily="34" charset="0"/>
                    <a:ea typeface="+mn-ea"/>
                    <a:cs typeface="+mn-cs"/>
                  </a:endParaRPr>
                </a:p>
              </p:txBody>
            </p:sp>
            <p:sp>
              <p:nvSpPr>
                <p:cNvPr id="21" name="TextBox 20"/>
                <p:cNvSpPr txBox="1"/>
                <p:nvPr/>
              </p:nvSpPr>
              <p:spPr>
                <a:xfrm>
                  <a:off x="1161130" y="3590080"/>
                  <a:ext cx="465192"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solidFill>
                        <a:srgbClr val="FFFFFF"/>
                      </a:solidFill>
                      <a:effectLst/>
                      <a:uLnTx/>
                      <a:uFillTx/>
                      <a:latin typeface="Arial" panose="020B0604020202020204" pitchFamily="34" charset="0"/>
                      <a:ea typeface="+mn-ea"/>
                      <a:cs typeface="+mn-cs"/>
                    </a:rPr>
                    <a:t>Users</a:t>
                  </a:r>
                </a:p>
              </p:txBody>
            </p:sp>
          </p:grpSp>
        </p:grpSp>
        <p:grpSp>
          <p:nvGrpSpPr>
            <p:cNvPr id="27" name="Group 26"/>
            <p:cNvGrpSpPr/>
            <p:nvPr/>
          </p:nvGrpSpPr>
          <p:grpSpPr>
            <a:xfrm>
              <a:off x="2149035" y="3148765"/>
              <a:ext cx="775311" cy="775311"/>
              <a:chOff x="2149035" y="3148765"/>
              <a:chExt cx="775311" cy="775311"/>
            </a:xfrm>
          </p:grpSpPr>
          <p:sp>
            <p:nvSpPr>
              <p:cNvPr id="23" name="Oval 22"/>
              <p:cNvSpPr>
                <a:spLocks noChangeAspect="1"/>
              </p:cNvSpPr>
              <p:nvPr/>
            </p:nvSpPr>
            <p:spPr>
              <a:xfrm>
                <a:off x="2149035" y="3148765"/>
                <a:ext cx="775311" cy="775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25" name="Group 24"/>
              <p:cNvGrpSpPr/>
              <p:nvPr/>
            </p:nvGrpSpPr>
            <p:grpSpPr>
              <a:xfrm>
                <a:off x="2260145" y="3319462"/>
                <a:ext cx="537327" cy="486062"/>
                <a:chOff x="2260145" y="3319462"/>
                <a:chExt cx="537327" cy="486062"/>
              </a:xfrm>
            </p:grpSpPr>
            <p:sp>
              <p:nvSpPr>
                <p:cNvPr id="20" name="Freeform 5"/>
                <p:cNvSpPr>
                  <a:spLocks noChangeAspect="1" noEditPoints="1"/>
                </p:cNvSpPr>
                <p:nvPr/>
              </p:nvSpPr>
              <p:spPr bwMode="auto">
                <a:xfrm>
                  <a:off x="2364996" y="3319462"/>
                  <a:ext cx="327626" cy="290097"/>
                </a:xfrm>
                <a:custGeom>
                  <a:avLst/>
                  <a:gdLst>
                    <a:gd name="T0" fmla="*/ 169 w 646"/>
                    <a:gd name="T1" fmla="*/ 572 h 572"/>
                    <a:gd name="T2" fmla="*/ 477 w 646"/>
                    <a:gd name="T3" fmla="*/ 572 h 572"/>
                    <a:gd name="T4" fmla="*/ 585 w 646"/>
                    <a:gd name="T5" fmla="*/ 509 h 572"/>
                    <a:gd name="T6" fmla="*/ 585 w 646"/>
                    <a:gd name="T7" fmla="*/ 509 h 572"/>
                    <a:gd name="T8" fmla="*/ 646 w 646"/>
                    <a:gd name="T9" fmla="*/ 475 h 572"/>
                    <a:gd name="T10" fmla="*/ 646 w 646"/>
                    <a:gd name="T11" fmla="*/ 458 h 572"/>
                    <a:gd name="T12" fmla="*/ 646 w 646"/>
                    <a:gd name="T13" fmla="*/ 299 h 572"/>
                    <a:gd name="T14" fmla="*/ 646 w 646"/>
                    <a:gd name="T15" fmla="*/ 292 h 572"/>
                    <a:gd name="T16" fmla="*/ 646 w 646"/>
                    <a:gd name="T17" fmla="*/ 96 h 572"/>
                    <a:gd name="T18" fmla="*/ 477 w 646"/>
                    <a:gd name="T19" fmla="*/ 0 h 572"/>
                    <a:gd name="T20" fmla="*/ 169 w 646"/>
                    <a:gd name="T21" fmla="*/ 0 h 572"/>
                    <a:gd name="T22" fmla="*/ 0 w 646"/>
                    <a:gd name="T23" fmla="*/ 96 h 572"/>
                    <a:gd name="T24" fmla="*/ 0 w 646"/>
                    <a:gd name="T25" fmla="*/ 292 h 572"/>
                    <a:gd name="T26" fmla="*/ 0 w 646"/>
                    <a:gd name="T27" fmla="*/ 299 h 572"/>
                    <a:gd name="T28" fmla="*/ 0 w 646"/>
                    <a:gd name="T29" fmla="*/ 458 h 572"/>
                    <a:gd name="T30" fmla="*/ 0 w 646"/>
                    <a:gd name="T31" fmla="*/ 475 h 572"/>
                    <a:gd name="T32" fmla="*/ 169 w 646"/>
                    <a:gd name="T33" fmla="*/ 572 h 572"/>
                    <a:gd name="T34" fmla="*/ 61 w 646"/>
                    <a:gd name="T35" fmla="*/ 131 h 572"/>
                    <a:gd name="T36" fmla="*/ 186 w 646"/>
                    <a:gd name="T37" fmla="*/ 60 h 572"/>
                    <a:gd name="T38" fmla="*/ 462 w 646"/>
                    <a:gd name="T39" fmla="*/ 60 h 572"/>
                    <a:gd name="T40" fmla="*/ 585 w 646"/>
                    <a:gd name="T41" fmla="*/ 131 h 572"/>
                    <a:gd name="T42" fmla="*/ 585 w 646"/>
                    <a:gd name="T43" fmla="*/ 263 h 572"/>
                    <a:gd name="T44" fmla="*/ 462 w 646"/>
                    <a:gd name="T45" fmla="*/ 333 h 572"/>
                    <a:gd name="T46" fmla="*/ 186 w 646"/>
                    <a:gd name="T47" fmla="*/ 333 h 572"/>
                    <a:gd name="T48" fmla="*/ 61 w 646"/>
                    <a:gd name="T49" fmla="*/ 263 h 572"/>
                    <a:gd name="T50" fmla="*/ 61 w 646"/>
                    <a:gd name="T51" fmla="*/ 131 h 572"/>
                    <a:gd name="T52" fmla="*/ 61 w 646"/>
                    <a:gd name="T53" fmla="*/ 333 h 572"/>
                    <a:gd name="T54" fmla="*/ 169 w 646"/>
                    <a:gd name="T55" fmla="*/ 394 h 572"/>
                    <a:gd name="T56" fmla="*/ 477 w 646"/>
                    <a:gd name="T57" fmla="*/ 394 h 572"/>
                    <a:gd name="T58" fmla="*/ 585 w 646"/>
                    <a:gd name="T59" fmla="*/ 333 h 572"/>
                    <a:gd name="T60" fmla="*/ 585 w 646"/>
                    <a:gd name="T61" fmla="*/ 439 h 572"/>
                    <a:gd name="T62" fmla="*/ 462 w 646"/>
                    <a:gd name="T63" fmla="*/ 509 h 572"/>
                    <a:gd name="T64" fmla="*/ 186 w 646"/>
                    <a:gd name="T65" fmla="*/ 509 h 572"/>
                    <a:gd name="T66" fmla="*/ 61 w 646"/>
                    <a:gd name="T67" fmla="*/ 439 h 572"/>
                    <a:gd name="T68" fmla="*/ 61 w 646"/>
                    <a:gd name="T69" fmla="*/ 33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6" h="572">
                      <a:moveTo>
                        <a:pt x="169" y="572"/>
                      </a:moveTo>
                      <a:lnTo>
                        <a:pt x="477" y="572"/>
                      </a:lnTo>
                      <a:lnTo>
                        <a:pt x="585" y="509"/>
                      </a:lnTo>
                      <a:lnTo>
                        <a:pt x="585" y="509"/>
                      </a:lnTo>
                      <a:lnTo>
                        <a:pt x="646" y="475"/>
                      </a:lnTo>
                      <a:lnTo>
                        <a:pt x="646" y="458"/>
                      </a:lnTo>
                      <a:lnTo>
                        <a:pt x="646" y="299"/>
                      </a:lnTo>
                      <a:lnTo>
                        <a:pt x="646" y="292"/>
                      </a:lnTo>
                      <a:lnTo>
                        <a:pt x="646" y="96"/>
                      </a:lnTo>
                      <a:lnTo>
                        <a:pt x="477" y="0"/>
                      </a:lnTo>
                      <a:lnTo>
                        <a:pt x="169" y="0"/>
                      </a:lnTo>
                      <a:lnTo>
                        <a:pt x="0" y="96"/>
                      </a:lnTo>
                      <a:lnTo>
                        <a:pt x="0" y="292"/>
                      </a:lnTo>
                      <a:lnTo>
                        <a:pt x="0" y="299"/>
                      </a:lnTo>
                      <a:lnTo>
                        <a:pt x="0" y="458"/>
                      </a:lnTo>
                      <a:lnTo>
                        <a:pt x="0" y="475"/>
                      </a:lnTo>
                      <a:lnTo>
                        <a:pt x="169" y="572"/>
                      </a:lnTo>
                      <a:close/>
                      <a:moveTo>
                        <a:pt x="61" y="131"/>
                      </a:moveTo>
                      <a:lnTo>
                        <a:pt x="186" y="60"/>
                      </a:lnTo>
                      <a:lnTo>
                        <a:pt x="462" y="60"/>
                      </a:lnTo>
                      <a:lnTo>
                        <a:pt x="585" y="131"/>
                      </a:lnTo>
                      <a:lnTo>
                        <a:pt x="585" y="263"/>
                      </a:lnTo>
                      <a:lnTo>
                        <a:pt x="462" y="333"/>
                      </a:lnTo>
                      <a:lnTo>
                        <a:pt x="186" y="333"/>
                      </a:lnTo>
                      <a:lnTo>
                        <a:pt x="61" y="263"/>
                      </a:lnTo>
                      <a:lnTo>
                        <a:pt x="61" y="131"/>
                      </a:lnTo>
                      <a:close/>
                      <a:moveTo>
                        <a:pt x="61" y="333"/>
                      </a:moveTo>
                      <a:lnTo>
                        <a:pt x="169" y="394"/>
                      </a:lnTo>
                      <a:lnTo>
                        <a:pt x="477" y="394"/>
                      </a:lnTo>
                      <a:lnTo>
                        <a:pt x="585" y="333"/>
                      </a:lnTo>
                      <a:lnTo>
                        <a:pt x="585" y="439"/>
                      </a:lnTo>
                      <a:lnTo>
                        <a:pt x="462" y="509"/>
                      </a:lnTo>
                      <a:lnTo>
                        <a:pt x="186" y="509"/>
                      </a:lnTo>
                      <a:lnTo>
                        <a:pt x="61" y="439"/>
                      </a:lnTo>
                      <a:lnTo>
                        <a:pt x="61" y="33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7F8283"/>
                    </a:solidFill>
                    <a:effectLst/>
                    <a:uLnTx/>
                    <a:uFillTx/>
                    <a:latin typeface="Arial" panose="020B0604020202020204" pitchFamily="34" charset="0"/>
                    <a:ea typeface="+mn-ea"/>
                    <a:cs typeface="+mn-cs"/>
                  </a:endParaRPr>
                </a:p>
              </p:txBody>
            </p:sp>
            <p:sp>
              <p:nvSpPr>
                <p:cNvPr id="22" name="TextBox 21"/>
                <p:cNvSpPr txBox="1"/>
                <p:nvPr/>
              </p:nvSpPr>
              <p:spPr>
                <a:xfrm>
                  <a:off x="2260145" y="3590080"/>
                  <a:ext cx="537327"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solidFill>
                        <a:srgbClr val="FFFFFF"/>
                      </a:solidFill>
                      <a:effectLst/>
                      <a:uLnTx/>
                      <a:uFillTx/>
                      <a:latin typeface="Arial" panose="020B0604020202020204" pitchFamily="34" charset="0"/>
                      <a:ea typeface="+mn-ea"/>
                      <a:cs typeface="+mn-cs"/>
                    </a:rPr>
                    <a:t>Groups</a:t>
                  </a:r>
                </a:p>
              </p:txBody>
            </p:sp>
          </p:grpSp>
        </p:grpSp>
        <p:cxnSp>
          <p:nvCxnSpPr>
            <p:cNvPr id="29" name="Straight Arrow Connector 28"/>
            <p:cNvCxnSpPr/>
            <p:nvPr/>
          </p:nvCxnSpPr>
          <p:spPr>
            <a:xfrm>
              <a:off x="1393726" y="636608"/>
              <a:ext cx="0" cy="358755"/>
            </a:xfrm>
            <a:prstGeom prst="straightConnector1">
              <a:avLst/>
            </a:prstGeom>
            <a:ln w="25400" cap="rnd">
              <a:solidFill>
                <a:srgbClr val="FF9E00"/>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35003" y="636608"/>
              <a:ext cx="0" cy="358755"/>
            </a:xfrm>
            <a:prstGeom prst="straightConnector1">
              <a:avLst/>
            </a:prstGeom>
            <a:ln w="25400" cap="rnd">
              <a:solidFill>
                <a:srgbClr val="FF9E00"/>
              </a:solidFill>
              <a:round/>
              <a:tailEnd type="arrow"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65641" y="1385888"/>
              <a:ext cx="0" cy="305674"/>
            </a:xfrm>
            <a:prstGeom prst="straightConnector1">
              <a:avLst/>
            </a:prstGeom>
            <a:ln w="25400" cap="rnd">
              <a:solidFill>
                <a:srgbClr val="FFFFFF"/>
              </a:solidFill>
              <a:roun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56115" y="2119314"/>
              <a:ext cx="0" cy="305674"/>
            </a:xfrm>
            <a:prstGeom prst="straightConnector1">
              <a:avLst/>
            </a:prstGeom>
            <a:ln w="25400" cap="rnd">
              <a:solidFill>
                <a:srgbClr val="FFFFFF"/>
              </a:solidFill>
              <a:roun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92453" y="2809750"/>
              <a:ext cx="0" cy="305674"/>
            </a:xfrm>
            <a:prstGeom prst="straightConnector1">
              <a:avLst/>
            </a:prstGeom>
            <a:ln w="25400" cap="rnd">
              <a:solidFill>
                <a:srgbClr val="FFFFFF"/>
              </a:solidFill>
              <a:roun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30240" y="2809750"/>
              <a:ext cx="0" cy="305674"/>
            </a:xfrm>
            <a:prstGeom prst="straightConnector1">
              <a:avLst/>
            </a:prstGeom>
            <a:ln w="25400" cap="rnd">
              <a:solidFill>
                <a:srgbClr val="FFFFFF"/>
              </a:solidFill>
              <a:roun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54975" y="2854604"/>
              <a:ext cx="8787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solidFill>
                    <a:srgbClr val="FFFFFF"/>
                  </a:solidFill>
                  <a:effectLst/>
                  <a:uLnTx/>
                  <a:uFillTx/>
                  <a:latin typeface="Arial" panose="020B0604020202020204" pitchFamily="34" charset="0"/>
                  <a:ea typeface="+mn-ea"/>
                  <a:cs typeface="+mn-cs"/>
                </a:rPr>
                <a:t>LDAP. SQL, …</a:t>
              </a:r>
            </a:p>
          </p:txBody>
        </p:sp>
        <p:sp>
          <p:nvSpPr>
            <p:cNvPr id="38" name="TextBox 37"/>
            <p:cNvSpPr txBox="1"/>
            <p:nvPr/>
          </p:nvSpPr>
          <p:spPr>
            <a:xfrm>
              <a:off x="3297434" y="2757508"/>
              <a:ext cx="73609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FFFF"/>
                  </a:solidFill>
                  <a:effectLst/>
                  <a:uLnTx/>
                  <a:uFillTx/>
                  <a:latin typeface="Arial" panose="020B0604020202020204" pitchFamily="34" charset="0"/>
                  <a:ea typeface="+mn-ea"/>
                  <a:cs typeface="+mn-cs"/>
                </a:rPr>
                <a:t>+ Custom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FFFF"/>
                  </a:solidFill>
                  <a:effectLst/>
                  <a:uLnTx/>
                  <a:uFillTx/>
                  <a:latin typeface="Arial" panose="020B0604020202020204" pitchFamily="34" charset="0"/>
                  <a:ea typeface="+mn-ea"/>
                  <a:cs typeface="+mn-cs"/>
                </a:rPr>
                <a:t>Source</a:t>
              </a:r>
            </a:p>
          </p:txBody>
        </p:sp>
        <p:sp>
          <p:nvSpPr>
            <p:cNvPr id="39" name="TextBox 38"/>
            <p:cNvSpPr txBox="1"/>
            <p:nvPr/>
          </p:nvSpPr>
          <p:spPr>
            <a:xfrm>
              <a:off x="4184382" y="944602"/>
              <a:ext cx="11015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FFFF"/>
                  </a:solidFill>
                  <a:effectLst/>
                  <a:uLnTx/>
                  <a:uFillTx/>
                  <a:latin typeface="Arial" panose="020B0604020202020204" pitchFamily="34" charset="0"/>
                  <a:ea typeface="+mn-ea"/>
                  <a:cs typeface="+mn-cs"/>
                </a:rPr>
                <a:t>+Authentication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FFFF"/>
                  </a:solidFill>
                  <a:effectLst/>
                  <a:uLnTx/>
                  <a:uFillTx/>
                  <a:latin typeface="Arial" panose="020B0604020202020204" pitchFamily="34" charset="0"/>
                  <a:ea typeface="+mn-ea"/>
                  <a:cs typeface="+mn-cs"/>
                </a:rPr>
                <a:t>Plugins</a:t>
              </a:r>
            </a:p>
          </p:txBody>
        </p:sp>
        <p:sp>
          <p:nvSpPr>
            <p:cNvPr id="40" name="TextBox 39"/>
            <p:cNvSpPr txBox="1"/>
            <p:nvPr/>
          </p:nvSpPr>
          <p:spPr>
            <a:xfrm>
              <a:off x="1088523" y="402205"/>
              <a:ext cx="60785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9E00"/>
                  </a:solidFill>
                  <a:effectLst/>
                  <a:uLnTx/>
                  <a:uFillTx/>
                  <a:latin typeface="Arial" panose="020B0604020202020204" pitchFamily="34" charset="0"/>
                  <a:ea typeface="+mn-ea"/>
                  <a:cs typeface="+mn-cs"/>
                </a:rPr>
                <a:t>Web UI</a:t>
              </a:r>
            </a:p>
          </p:txBody>
        </p:sp>
        <p:sp>
          <p:nvSpPr>
            <p:cNvPr id="41" name="TextBox 40"/>
            <p:cNvSpPr txBox="1"/>
            <p:nvPr/>
          </p:nvSpPr>
          <p:spPr>
            <a:xfrm>
              <a:off x="2335353" y="394945"/>
              <a:ext cx="40267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9E00"/>
                  </a:solidFill>
                  <a:effectLst/>
                  <a:uLnTx/>
                  <a:uFillTx/>
                  <a:latin typeface="Arial" panose="020B0604020202020204" pitchFamily="34" charset="0"/>
                  <a:ea typeface="+mn-ea"/>
                  <a:cs typeface="+mn-cs"/>
                </a:rPr>
                <a:t>API</a:t>
              </a:r>
            </a:p>
          </p:txBody>
        </p:sp>
        <p:sp>
          <p:nvSpPr>
            <p:cNvPr id="42" name="TextBox 41"/>
            <p:cNvSpPr txBox="1"/>
            <p:nvPr/>
          </p:nvSpPr>
          <p:spPr>
            <a:xfrm>
              <a:off x="4193493" y="3183701"/>
              <a:ext cx="6815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9E00"/>
                  </a:solidFill>
                  <a:effectLst/>
                  <a:uLnTx/>
                  <a:uFillTx/>
                  <a:latin typeface="Arial" panose="020B0604020202020204" pitchFamily="34" charset="0"/>
                  <a:ea typeface="+mn-ea"/>
                  <a:cs typeface="+mn-cs"/>
                </a:rPr>
                <a:t>Security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9E00"/>
                  </a:solidFill>
                  <a:effectLst/>
                  <a:uLnTx/>
                  <a:uFillTx/>
                  <a:latin typeface="Arial" panose="020B0604020202020204" pitchFamily="34" charset="0"/>
                  <a:ea typeface="+mn-ea"/>
                  <a:cs typeface="+mn-cs"/>
                </a:rPr>
                <a:t>Context</a:t>
              </a:r>
            </a:p>
          </p:txBody>
        </p:sp>
        <p:cxnSp>
          <p:nvCxnSpPr>
            <p:cNvPr id="44" name="Elbow Connector 43"/>
            <p:cNvCxnSpPr/>
            <p:nvPr/>
          </p:nvCxnSpPr>
          <p:spPr>
            <a:xfrm rot="16200000" flipH="1">
              <a:off x="1616061" y="2983523"/>
              <a:ext cx="4252913" cy="800466"/>
            </a:xfrm>
            <a:prstGeom prst="bentConnector3">
              <a:avLst>
                <a:gd name="adj1" fmla="val -168"/>
              </a:avLst>
            </a:prstGeom>
            <a:ln w="25400">
              <a:solidFill>
                <a:srgbClr val="FF9E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318469" y="1144657"/>
              <a:ext cx="818933" cy="0"/>
            </a:xfrm>
            <a:prstGeom prst="straightConnector1">
              <a:avLst/>
            </a:prstGeom>
            <a:ln w="12700">
              <a:solidFill>
                <a:srgbClr val="FFFFFF"/>
              </a:solidFill>
              <a:prstDash val="dash"/>
              <a:tailEnd type="arrow" w="med"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8" idx="1"/>
            </p:cNvCxnSpPr>
            <p:nvPr/>
          </p:nvCxnSpPr>
          <p:spPr>
            <a:xfrm flipH="1">
              <a:off x="2692624" y="2957563"/>
              <a:ext cx="604810" cy="1406"/>
            </a:xfrm>
            <a:prstGeom prst="straightConnector1">
              <a:avLst/>
            </a:prstGeom>
            <a:ln w="12700">
              <a:solidFill>
                <a:srgbClr val="FFFFFF"/>
              </a:solidFill>
              <a:prstDash val="dash"/>
              <a:tailEnd type="arrow"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68376" y="4780241"/>
              <a:ext cx="76976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FFFF"/>
                  </a:solidFill>
                  <a:effectLst/>
                  <a:uLnTx/>
                  <a:uFillTx/>
                  <a:latin typeface="Arial" panose="020B0604020202020204" pitchFamily="34" charset="0"/>
                  <a:ea typeface="+mn-ea"/>
                  <a:cs typeface="+mn-cs"/>
                </a:rPr>
                <a:t>+ Custom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FFFFFF"/>
                  </a:solidFill>
                  <a:effectLst/>
                  <a:uLnTx/>
                  <a:uFillTx/>
                  <a:latin typeface="Arial" panose="020B0604020202020204" pitchFamily="34" charset="0"/>
                  <a:ea typeface="+mn-ea"/>
                  <a:cs typeface="+mn-cs"/>
                </a:rPr>
                <a:t>Policy</a:t>
              </a:r>
            </a:p>
          </p:txBody>
        </p:sp>
        <p:cxnSp>
          <p:nvCxnSpPr>
            <p:cNvPr id="45" name="Straight Arrow Connector 44"/>
            <p:cNvCxnSpPr/>
            <p:nvPr/>
          </p:nvCxnSpPr>
          <p:spPr>
            <a:xfrm flipH="1">
              <a:off x="2521188" y="4972676"/>
              <a:ext cx="604811" cy="1406"/>
            </a:xfrm>
            <a:prstGeom prst="straightConnector1">
              <a:avLst/>
            </a:prstGeom>
            <a:ln w="12700">
              <a:solidFill>
                <a:srgbClr val="FFFFFF"/>
              </a:solidFill>
              <a:prstDash val="dash"/>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62300" y="4043254"/>
              <a:ext cx="1958340" cy="314517"/>
            </a:xfrm>
            <a:prstGeom prst="rect">
              <a:avLst/>
            </a:prstGeom>
            <a:solidFill>
              <a:srgbClr val="FF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Arial" panose="020B0604020202020204" pitchFamily="34" charset="0"/>
                  <a:ea typeface="+mn-ea"/>
                  <a:cs typeface="+mn-cs"/>
                </a:rPr>
                <a:t>Security Service</a:t>
              </a:r>
            </a:p>
          </p:txBody>
        </p:sp>
        <p:sp>
          <p:nvSpPr>
            <p:cNvPr id="46" name="Rectangle 45"/>
            <p:cNvSpPr/>
            <p:nvPr/>
          </p:nvSpPr>
          <p:spPr>
            <a:xfrm>
              <a:off x="3158232" y="4436709"/>
              <a:ext cx="1958340" cy="314517"/>
            </a:xfrm>
            <a:prstGeom prst="rect">
              <a:avLst/>
            </a:prstGeom>
            <a:solidFill>
              <a:srgbClr val="FF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Arial" panose="020B0604020202020204" pitchFamily="34" charset="0"/>
                  <a:ea typeface="+mn-ea"/>
                  <a:cs typeface="+mn-cs"/>
                </a:rPr>
                <a:t>ACL Checks</a:t>
              </a:r>
            </a:p>
          </p:txBody>
        </p:sp>
        <p:sp>
          <p:nvSpPr>
            <p:cNvPr id="47" name="Rectangle 46"/>
            <p:cNvSpPr/>
            <p:nvPr/>
          </p:nvSpPr>
          <p:spPr>
            <a:xfrm>
              <a:off x="3155244" y="4830164"/>
              <a:ext cx="1958340" cy="314517"/>
            </a:xfrm>
            <a:prstGeom prst="rect">
              <a:avLst/>
            </a:prstGeom>
            <a:solidFill>
              <a:srgbClr val="FF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FFFFFF"/>
                  </a:solidFill>
                  <a:effectLst/>
                  <a:uLnTx/>
                  <a:uFillTx/>
                  <a:latin typeface="Arial" panose="020B0604020202020204" pitchFamily="34" charset="0"/>
                  <a:ea typeface="+mn-ea"/>
                  <a:cs typeface="+mn-cs"/>
                </a:rPr>
                <a:t>Security Policy</a:t>
              </a:r>
            </a:p>
          </p:txBody>
        </p:sp>
        <p:grpSp>
          <p:nvGrpSpPr>
            <p:cNvPr id="48" name="Group 47"/>
            <p:cNvGrpSpPr/>
            <p:nvPr/>
          </p:nvGrpSpPr>
          <p:grpSpPr>
            <a:xfrm>
              <a:off x="3746758" y="5622854"/>
              <a:ext cx="775311" cy="775311"/>
              <a:chOff x="2149035" y="3148765"/>
              <a:chExt cx="775311" cy="775311"/>
            </a:xfrm>
          </p:grpSpPr>
          <p:sp>
            <p:nvSpPr>
              <p:cNvPr id="51" name="Oval 50"/>
              <p:cNvSpPr>
                <a:spLocks noChangeAspect="1"/>
              </p:cNvSpPr>
              <p:nvPr/>
            </p:nvSpPr>
            <p:spPr>
              <a:xfrm>
                <a:off x="2149035" y="3148765"/>
                <a:ext cx="775311" cy="775311"/>
              </a:xfrm>
              <a:prstGeom prst="ellipse">
                <a:avLst/>
              </a:prstGeom>
              <a:solidFill>
                <a:srgbClr val="FF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52" name="Group 51"/>
              <p:cNvGrpSpPr/>
              <p:nvPr/>
            </p:nvGrpSpPr>
            <p:grpSpPr>
              <a:xfrm>
                <a:off x="2190415" y="3319462"/>
                <a:ext cx="676787" cy="486062"/>
                <a:chOff x="2190415" y="3319462"/>
                <a:chExt cx="676787" cy="486062"/>
              </a:xfrm>
            </p:grpSpPr>
            <p:sp>
              <p:nvSpPr>
                <p:cNvPr id="53" name="Freeform 5"/>
                <p:cNvSpPr>
                  <a:spLocks noChangeAspect="1" noEditPoints="1"/>
                </p:cNvSpPr>
                <p:nvPr/>
              </p:nvSpPr>
              <p:spPr bwMode="auto">
                <a:xfrm>
                  <a:off x="2364996" y="3319462"/>
                  <a:ext cx="327626" cy="290097"/>
                </a:xfrm>
                <a:custGeom>
                  <a:avLst/>
                  <a:gdLst>
                    <a:gd name="T0" fmla="*/ 169 w 646"/>
                    <a:gd name="T1" fmla="*/ 572 h 572"/>
                    <a:gd name="T2" fmla="*/ 477 w 646"/>
                    <a:gd name="T3" fmla="*/ 572 h 572"/>
                    <a:gd name="T4" fmla="*/ 585 w 646"/>
                    <a:gd name="T5" fmla="*/ 509 h 572"/>
                    <a:gd name="T6" fmla="*/ 585 w 646"/>
                    <a:gd name="T7" fmla="*/ 509 h 572"/>
                    <a:gd name="T8" fmla="*/ 646 w 646"/>
                    <a:gd name="T9" fmla="*/ 475 h 572"/>
                    <a:gd name="T10" fmla="*/ 646 w 646"/>
                    <a:gd name="T11" fmla="*/ 458 h 572"/>
                    <a:gd name="T12" fmla="*/ 646 w 646"/>
                    <a:gd name="T13" fmla="*/ 299 h 572"/>
                    <a:gd name="T14" fmla="*/ 646 w 646"/>
                    <a:gd name="T15" fmla="*/ 292 h 572"/>
                    <a:gd name="T16" fmla="*/ 646 w 646"/>
                    <a:gd name="T17" fmla="*/ 96 h 572"/>
                    <a:gd name="T18" fmla="*/ 477 w 646"/>
                    <a:gd name="T19" fmla="*/ 0 h 572"/>
                    <a:gd name="T20" fmla="*/ 169 w 646"/>
                    <a:gd name="T21" fmla="*/ 0 h 572"/>
                    <a:gd name="T22" fmla="*/ 0 w 646"/>
                    <a:gd name="T23" fmla="*/ 96 h 572"/>
                    <a:gd name="T24" fmla="*/ 0 w 646"/>
                    <a:gd name="T25" fmla="*/ 292 h 572"/>
                    <a:gd name="T26" fmla="*/ 0 w 646"/>
                    <a:gd name="T27" fmla="*/ 299 h 572"/>
                    <a:gd name="T28" fmla="*/ 0 w 646"/>
                    <a:gd name="T29" fmla="*/ 458 h 572"/>
                    <a:gd name="T30" fmla="*/ 0 w 646"/>
                    <a:gd name="T31" fmla="*/ 475 h 572"/>
                    <a:gd name="T32" fmla="*/ 169 w 646"/>
                    <a:gd name="T33" fmla="*/ 572 h 572"/>
                    <a:gd name="T34" fmla="*/ 61 w 646"/>
                    <a:gd name="T35" fmla="*/ 131 h 572"/>
                    <a:gd name="T36" fmla="*/ 186 w 646"/>
                    <a:gd name="T37" fmla="*/ 60 h 572"/>
                    <a:gd name="T38" fmla="*/ 462 w 646"/>
                    <a:gd name="T39" fmla="*/ 60 h 572"/>
                    <a:gd name="T40" fmla="*/ 585 w 646"/>
                    <a:gd name="T41" fmla="*/ 131 h 572"/>
                    <a:gd name="T42" fmla="*/ 585 w 646"/>
                    <a:gd name="T43" fmla="*/ 263 h 572"/>
                    <a:gd name="T44" fmla="*/ 462 w 646"/>
                    <a:gd name="T45" fmla="*/ 333 h 572"/>
                    <a:gd name="T46" fmla="*/ 186 w 646"/>
                    <a:gd name="T47" fmla="*/ 333 h 572"/>
                    <a:gd name="T48" fmla="*/ 61 w 646"/>
                    <a:gd name="T49" fmla="*/ 263 h 572"/>
                    <a:gd name="T50" fmla="*/ 61 w 646"/>
                    <a:gd name="T51" fmla="*/ 131 h 572"/>
                    <a:gd name="T52" fmla="*/ 61 w 646"/>
                    <a:gd name="T53" fmla="*/ 333 h 572"/>
                    <a:gd name="T54" fmla="*/ 169 w 646"/>
                    <a:gd name="T55" fmla="*/ 394 h 572"/>
                    <a:gd name="T56" fmla="*/ 477 w 646"/>
                    <a:gd name="T57" fmla="*/ 394 h 572"/>
                    <a:gd name="T58" fmla="*/ 585 w 646"/>
                    <a:gd name="T59" fmla="*/ 333 h 572"/>
                    <a:gd name="T60" fmla="*/ 585 w 646"/>
                    <a:gd name="T61" fmla="*/ 439 h 572"/>
                    <a:gd name="T62" fmla="*/ 462 w 646"/>
                    <a:gd name="T63" fmla="*/ 509 h 572"/>
                    <a:gd name="T64" fmla="*/ 186 w 646"/>
                    <a:gd name="T65" fmla="*/ 509 h 572"/>
                    <a:gd name="T66" fmla="*/ 61 w 646"/>
                    <a:gd name="T67" fmla="*/ 439 h 572"/>
                    <a:gd name="T68" fmla="*/ 61 w 646"/>
                    <a:gd name="T69" fmla="*/ 33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6" h="572">
                      <a:moveTo>
                        <a:pt x="169" y="572"/>
                      </a:moveTo>
                      <a:lnTo>
                        <a:pt x="477" y="572"/>
                      </a:lnTo>
                      <a:lnTo>
                        <a:pt x="585" y="509"/>
                      </a:lnTo>
                      <a:lnTo>
                        <a:pt x="585" y="509"/>
                      </a:lnTo>
                      <a:lnTo>
                        <a:pt x="646" y="475"/>
                      </a:lnTo>
                      <a:lnTo>
                        <a:pt x="646" y="458"/>
                      </a:lnTo>
                      <a:lnTo>
                        <a:pt x="646" y="299"/>
                      </a:lnTo>
                      <a:lnTo>
                        <a:pt x="646" y="292"/>
                      </a:lnTo>
                      <a:lnTo>
                        <a:pt x="646" y="96"/>
                      </a:lnTo>
                      <a:lnTo>
                        <a:pt x="477" y="0"/>
                      </a:lnTo>
                      <a:lnTo>
                        <a:pt x="169" y="0"/>
                      </a:lnTo>
                      <a:lnTo>
                        <a:pt x="0" y="96"/>
                      </a:lnTo>
                      <a:lnTo>
                        <a:pt x="0" y="292"/>
                      </a:lnTo>
                      <a:lnTo>
                        <a:pt x="0" y="299"/>
                      </a:lnTo>
                      <a:lnTo>
                        <a:pt x="0" y="458"/>
                      </a:lnTo>
                      <a:lnTo>
                        <a:pt x="0" y="475"/>
                      </a:lnTo>
                      <a:lnTo>
                        <a:pt x="169" y="572"/>
                      </a:lnTo>
                      <a:close/>
                      <a:moveTo>
                        <a:pt x="61" y="131"/>
                      </a:moveTo>
                      <a:lnTo>
                        <a:pt x="186" y="60"/>
                      </a:lnTo>
                      <a:lnTo>
                        <a:pt x="462" y="60"/>
                      </a:lnTo>
                      <a:lnTo>
                        <a:pt x="585" y="131"/>
                      </a:lnTo>
                      <a:lnTo>
                        <a:pt x="585" y="263"/>
                      </a:lnTo>
                      <a:lnTo>
                        <a:pt x="462" y="333"/>
                      </a:lnTo>
                      <a:lnTo>
                        <a:pt x="186" y="333"/>
                      </a:lnTo>
                      <a:lnTo>
                        <a:pt x="61" y="263"/>
                      </a:lnTo>
                      <a:lnTo>
                        <a:pt x="61" y="131"/>
                      </a:lnTo>
                      <a:close/>
                      <a:moveTo>
                        <a:pt x="61" y="333"/>
                      </a:moveTo>
                      <a:lnTo>
                        <a:pt x="169" y="394"/>
                      </a:lnTo>
                      <a:lnTo>
                        <a:pt x="477" y="394"/>
                      </a:lnTo>
                      <a:lnTo>
                        <a:pt x="585" y="333"/>
                      </a:lnTo>
                      <a:lnTo>
                        <a:pt x="585" y="439"/>
                      </a:lnTo>
                      <a:lnTo>
                        <a:pt x="462" y="509"/>
                      </a:lnTo>
                      <a:lnTo>
                        <a:pt x="186" y="509"/>
                      </a:lnTo>
                      <a:lnTo>
                        <a:pt x="61" y="439"/>
                      </a:lnTo>
                      <a:lnTo>
                        <a:pt x="61" y="33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7F8283"/>
                    </a:solidFill>
                    <a:effectLst/>
                    <a:uLnTx/>
                    <a:uFillTx/>
                    <a:latin typeface="Arial" panose="020B0604020202020204" pitchFamily="34" charset="0"/>
                    <a:ea typeface="+mn-ea"/>
                    <a:cs typeface="+mn-cs"/>
                  </a:endParaRPr>
                </a:p>
              </p:txBody>
            </p:sp>
            <p:sp>
              <p:nvSpPr>
                <p:cNvPr id="54" name="TextBox 53"/>
                <p:cNvSpPr txBox="1"/>
                <p:nvPr/>
              </p:nvSpPr>
              <p:spPr>
                <a:xfrm>
                  <a:off x="2190415" y="3590080"/>
                  <a:ext cx="676787"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solidFill>
                        <a:srgbClr val="FFFFFF"/>
                      </a:solidFill>
                      <a:effectLst/>
                      <a:uLnTx/>
                      <a:uFillTx/>
                      <a:latin typeface="Arial" panose="020B0604020202020204" pitchFamily="34" charset="0"/>
                      <a:ea typeface="+mn-ea"/>
                      <a:cs typeface="+mn-cs"/>
                    </a:rPr>
                    <a:t>Repository</a:t>
                  </a:r>
                </a:p>
              </p:txBody>
            </p:sp>
          </p:grpSp>
        </p:grpSp>
      </p:grpSp>
      <p:sp>
        <p:nvSpPr>
          <p:cNvPr id="56" name="TextBox 55"/>
          <p:cNvSpPr txBox="1"/>
          <p:nvPr/>
        </p:nvSpPr>
        <p:spPr>
          <a:xfrm>
            <a:off x="6351226" y="597871"/>
            <a:ext cx="5459774" cy="566225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bg2">
                    <a:lumMod val="10000"/>
                  </a:schemeClr>
                </a:solidFill>
              </a:rPr>
              <a:t>Security</a:t>
            </a:r>
            <a:endParaRPr lang="en-US" sz="1800" b="1" dirty="0">
              <a:solidFill>
                <a:schemeClr val="bg2">
                  <a:lumMod val="10000"/>
                </a:schemeClr>
              </a:solidFill>
            </a:endParaRPr>
          </a:p>
          <a:p>
            <a:pPr marL="0" marR="0" lvl="0" indent="0" algn="l" defTabSz="914400" rtl="0" eaLnBrk="1" fontAlgn="auto" latinLnBrk="0" hangingPunct="1">
              <a:spcBef>
                <a:spcPts val="0"/>
              </a:spcBef>
              <a:spcAft>
                <a:spcPts val="600"/>
              </a:spcAft>
              <a:buClrTx/>
              <a:buSzTx/>
              <a:buFontTx/>
              <a:buNone/>
              <a:tabLst/>
              <a:defRPr/>
            </a:pPr>
            <a:endParaRPr kumimoji="0" lang="en-US" sz="2400" u="none" strike="noStrike" kern="1200" cap="none" spc="0" normalizeH="0" baseline="0" noProof="0" dirty="0">
              <a:ln>
                <a:noFill/>
              </a:ln>
              <a:solidFill>
                <a:schemeClr val="accent2"/>
              </a:solidFill>
              <a:effectLst/>
              <a:uLnTx/>
              <a:uFillTx/>
              <a:latin typeface="Arial" panose="020B0604020202020204" pitchFamily="34" charset="0"/>
              <a:ea typeface="NeueHaasGroteskDisp Std Blk" panose="020B0706030804020204" pitchFamily="34" charset="0"/>
              <a:cs typeface="Arial" panose="020B0604020202020204" pitchFamily="34" charset="0"/>
            </a:endParaRPr>
          </a:p>
          <a:p>
            <a:pPr marL="0" marR="0" lvl="0" indent="0" algn="l" defTabSz="914400" rtl="0" eaLnBrk="1" fontAlgn="auto" latinLnBrk="0" hangingPunct="1">
              <a:spcBef>
                <a:spcPts val="0"/>
              </a:spcBef>
              <a:spcAft>
                <a:spcPts val="600"/>
              </a:spcAft>
              <a:buClrTx/>
              <a:buSzTx/>
              <a:buFontTx/>
              <a:buNone/>
              <a:tabLst/>
              <a:defRPr/>
            </a:pPr>
            <a:r>
              <a:rPr kumimoji="0" lang="en-US" sz="2400" u="none" strike="noStrike" kern="1200" cap="none" spc="0" normalizeH="0" baseline="0" noProof="0" dirty="0">
                <a:ln>
                  <a:noFill/>
                </a:ln>
                <a:solidFill>
                  <a:schemeClr val="accent2"/>
                </a:solidFill>
                <a:effectLst/>
                <a:uLnTx/>
                <a:uFillTx/>
                <a:latin typeface="Arial" panose="020B0604020202020204" pitchFamily="34" charset="0"/>
                <a:ea typeface="NeueHaasGroteskDisp Std Blk" panose="020B0706030804020204" pitchFamily="34" charset="0"/>
                <a:cs typeface="Arial" panose="020B0604020202020204" pitchFamily="34" charset="0"/>
              </a:rPr>
              <a:t>Authentication</a:t>
            </a:r>
            <a:endParaRPr lang="en-US" sz="2400" dirty="0">
              <a:solidFill>
                <a:schemeClr val="accent2"/>
              </a:solidFill>
              <a:latin typeface="Arial" panose="020B0604020202020204" pitchFamily="34" charset="0"/>
              <a:ea typeface="NeueHaasGroteskDisp Std Blk" panose="020B0706030804020204" pitchFamily="34" charset="0"/>
              <a:cs typeface="Arial" panose="020B0604020202020204" pitchFamily="34" charset="0"/>
            </a:endParaRPr>
          </a:p>
          <a:p>
            <a:pPr marL="342900" marR="0" lvl="0" indent="-342900" algn="l" defTabSz="914400" rtl="0" eaLnBrk="1" fontAlgn="auto" latinLnBrk="0" hangingPunct="1">
              <a:spcBef>
                <a:spcPts val="0"/>
              </a:spcBef>
              <a:spcAft>
                <a:spcPts val="600"/>
              </a:spcAft>
              <a:buClr>
                <a:schemeClr val="accent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808285"/>
                </a:solidFill>
                <a:effectLst/>
                <a:uLnTx/>
                <a:uFillTx/>
                <a:latin typeface="+mj-lt"/>
                <a:ea typeface="+mn-ea"/>
                <a:cs typeface="+mn-cs"/>
              </a:rPr>
              <a:t>Support major authentication protocols and systems</a:t>
            </a:r>
          </a:p>
          <a:p>
            <a:pPr marL="342900" marR="0" lvl="0" indent="-342900" algn="l" defTabSz="914400" rtl="0" eaLnBrk="1" fontAlgn="auto" latinLnBrk="0" hangingPunct="1">
              <a:spcBef>
                <a:spcPts val="0"/>
              </a:spcBef>
              <a:spcAft>
                <a:spcPts val="600"/>
              </a:spcAft>
              <a:buClr>
                <a:schemeClr val="accent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808285"/>
                </a:solidFill>
                <a:effectLst/>
                <a:uLnTx/>
                <a:uFillTx/>
                <a:latin typeface="+mj-lt"/>
                <a:ea typeface="+mn-ea"/>
                <a:cs typeface="+mn-cs"/>
              </a:rPr>
              <a:t>Support common directory and identity services </a:t>
            </a:r>
          </a:p>
          <a:p>
            <a:pPr marL="342900" marR="0" lvl="0" indent="-342900" algn="l" defTabSz="914400" rtl="0" eaLnBrk="1" fontAlgn="auto" latinLnBrk="0" hangingPunct="1">
              <a:spcBef>
                <a:spcPts val="0"/>
              </a:spcBef>
              <a:spcAft>
                <a:spcPts val="600"/>
              </a:spcAft>
              <a:buClr>
                <a:schemeClr val="accent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808285"/>
                </a:solidFill>
                <a:effectLst/>
                <a:uLnTx/>
                <a:uFillTx/>
                <a:latin typeface="+mj-lt"/>
                <a:ea typeface="+mn-ea"/>
                <a:cs typeface="+mn-cs"/>
              </a:rPr>
              <a:t>Pluggable</a:t>
            </a:r>
          </a:p>
          <a:p>
            <a:pPr marL="263525" marR="0" lvl="0" indent="-263525" algn="l" defTabSz="914400" rtl="0" eaLnBrk="1" fontAlgn="auto" latinLnBrk="0" hangingPunct="1">
              <a:spcBef>
                <a:spcPts val="0"/>
              </a:spcBef>
              <a:spcAft>
                <a:spcPts val="600"/>
              </a:spcAft>
              <a:buClr>
                <a:srgbClr val="0066FF"/>
              </a:buClr>
              <a:buSzPct val="100000"/>
              <a:buFont typeface="Wingdings" panose="05000000000000000000" pitchFamily="2" charset="2"/>
              <a:buChar char="§"/>
              <a:tabLst/>
              <a:defRPr/>
            </a:pPr>
            <a:endParaRPr lang="en-US" sz="2400" dirty="0">
              <a:solidFill>
                <a:srgbClr val="808285"/>
              </a:solidFill>
              <a:latin typeface="+mj-lt"/>
            </a:endParaRPr>
          </a:p>
          <a:p>
            <a:pPr marR="0" lvl="0" algn="l" defTabSz="914400" rtl="0" eaLnBrk="1" fontAlgn="auto" latinLnBrk="0" hangingPunct="1">
              <a:spcBef>
                <a:spcPts val="0"/>
              </a:spcBef>
              <a:spcAft>
                <a:spcPts val="600"/>
              </a:spcAft>
              <a:buClr>
                <a:srgbClr val="0066FF"/>
              </a:buClr>
              <a:buSzPct val="100000"/>
              <a:tabLst/>
              <a:defRPr/>
            </a:pPr>
            <a:r>
              <a:rPr kumimoji="0" lang="en-US" sz="2400" b="0" i="0" u="none" strike="noStrike" kern="1200" cap="none" spc="0" normalizeH="0" baseline="0" noProof="0" dirty="0">
                <a:ln>
                  <a:noFill/>
                </a:ln>
                <a:solidFill>
                  <a:schemeClr val="accent2"/>
                </a:solidFill>
                <a:effectLst/>
                <a:uLnTx/>
                <a:uFillTx/>
                <a:latin typeface="+mj-lt"/>
                <a:ea typeface="+mn-ea"/>
                <a:cs typeface="+mn-cs"/>
              </a:rPr>
              <a:t>Permissions</a:t>
            </a:r>
          </a:p>
          <a:p>
            <a:pPr marL="342900" marR="0" lvl="0" indent="-342900" algn="l" defTabSz="914400" rtl="0" eaLnBrk="1" fontAlgn="auto" latinLnBrk="0" hangingPunct="1">
              <a:spcBef>
                <a:spcPts val="0"/>
              </a:spcBef>
              <a:spcAft>
                <a:spcPts val="600"/>
              </a:spcAft>
              <a:buClr>
                <a:schemeClr val="accent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808285"/>
                </a:solidFill>
                <a:effectLst/>
                <a:uLnTx/>
                <a:uFillTx/>
                <a:latin typeface="+mj-lt"/>
                <a:ea typeface="+mn-ea"/>
                <a:cs typeface="+mn-cs"/>
              </a:rPr>
              <a:t>Always Active</a:t>
            </a:r>
          </a:p>
          <a:p>
            <a:pPr marL="342900" marR="0" lvl="0" indent="-342900" algn="l" defTabSz="914400" rtl="0" eaLnBrk="1" fontAlgn="auto" latinLnBrk="0" hangingPunct="1">
              <a:spcBef>
                <a:spcPts val="0"/>
              </a:spcBef>
              <a:spcAft>
                <a:spcPts val="600"/>
              </a:spcAft>
              <a:buClr>
                <a:schemeClr val="accent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808285"/>
                </a:solidFill>
                <a:effectLst/>
                <a:uLnTx/>
                <a:uFillTx/>
                <a:latin typeface="+mj-lt"/>
                <a:ea typeface="+mn-ea"/>
                <a:cs typeface="+mn-cs"/>
              </a:rPr>
              <a:t>Based on Access Control Lists</a:t>
            </a:r>
          </a:p>
          <a:p>
            <a:pPr marL="342900" marR="0" lvl="0" indent="-342900" algn="l" defTabSz="914400" rtl="0" eaLnBrk="1" fontAlgn="auto" latinLnBrk="0" hangingPunct="1">
              <a:spcBef>
                <a:spcPts val="0"/>
              </a:spcBef>
              <a:spcAft>
                <a:spcPts val="600"/>
              </a:spcAft>
              <a:buClr>
                <a:schemeClr val="accent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808285"/>
                </a:solidFill>
                <a:effectLst/>
                <a:uLnTx/>
                <a:uFillTx/>
                <a:latin typeface="+mj-lt"/>
                <a:ea typeface="+mn-ea"/>
                <a:cs typeface="+mn-cs"/>
              </a:rPr>
              <a:t>Access can be temporary</a:t>
            </a:r>
          </a:p>
          <a:p>
            <a:pPr marL="342900" marR="0" lvl="0" indent="-342900" algn="l" defTabSz="914400" rtl="0" eaLnBrk="1" fontAlgn="auto" latinLnBrk="0" hangingPunct="1">
              <a:spcBef>
                <a:spcPts val="0"/>
              </a:spcBef>
              <a:spcAft>
                <a:spcPts val="600"/>
              </a:spcAft>
              <a:buClr>
                <a:schemeClr val="accent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808285"/>
                </a:solidFill>
                <a:effectLst/>
                <a:uLnTx/>
                <a:uFillTx/>
                <a:latin typeface="+mj-lt"/>
                <a:ea typeface="+mn-ea"/>
                <a:cs typeface="+mn-cs"/>
              </a:rPr>
              <a:t>Pluggable </a:t>
            </a:r>
          </a:p>
        </p:txBody>
      </p:sp>
    </p:spTree>
    <p:extLst>
      <p:ext uri="{BB962C8B-B14F-4D97-AF65-F5344CB8AC3E}">
        <p14:creationId xmlns:p14="http://schemas.microsoft.com/office/powerpoint/2010/main" val="34177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EB81BF-EC1E-9682-11E0-D7EEE3AAF7D8}"/>
              </a:ext>
            </a:extLst>
          </p:cNvPr>
          <p:cNvSpPr>
            <a:spLocks noGrp="1"/>
          </p:cNvSpPr>
          <p:nvPr>
            <p:ph type="title"/>
          </p:nvPr>
        </p:nvSpPr>
        <p:spPr/>
        <p:txBody>
          <a:bodyPr/>
          <a:lstStyle/>
          <a:p>
            <a:r>
              <a:rPr lang="en-US" dirty="0"/>
              <a:t>Performance</a:t>
            </a:r>
          </a:p>
        </p:txBody>
      </p:sp>
    </p:spTree>
    <p:extLst>
      <p:ext uri="{BB962C8B-B14F-4D97-AF65-F5344CB8AC3E}">
        <p14:creationId xmlns:p14="http://schemas.microsoft.com/office/powerpoint/2010/main" val="369552498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6AFD7-E77F-7628-8B5A-5A2BA986A6DF}"/>
              </a:ext>
            </a:extLst>
          </p:cNvPr>
          <p:cNvSpPr>
            <a:spLocks noGrp="1"/>
          </p:cNvSpPr>
          <p:nvPr>
            <p:ph type="title"/>
          </p:nvPr>
        </p:nvSpPr>
        <p:spPr/>
        <p:txBody>
          <a:bodyPr/>
          <a:lstStyle/>
          <a:p>
            <a:r>
              <a:rPr lang="en-US" dirty="0"/>
              <a:t>Benchmarks</a:t>
            </a:r>
          </a:p>
        </p:txBody>
      </p:sp>
      <p:sp>
        <p:nvSpPr>
          <p:cNvPr id="5" name="Shape 1826">
            <a:extLst>
              <a:ext uri="{FF2B5EF4-FFF2-40B4-BE49-F238E27FC236}">
                <a16:creationId xmlns:a16="http://schemas.microsoft.com/office/drawing/2014/main" id="{2906E0D3-B028-9C4D-90B1-6475F3FE5E99}"/>
              </a:ext>
            </a:extLst>
          </p:cNvPr>
          <p:cNvSpPr txBox="1"/>
          <p:nvPr/>
        </p:nvSpPr>
        <p:spPr>
          <a:xfrm>
            <a:off x="7326593" y="1257300"/>
            <a:ext cx="4445421" cy="820738"/>
          </a:xfrm>
          <a:prstGeom prst="rect">
            <a:avLst/>
          </a:prstGeom>
          <a:noFill/>
          <a:ln>
            <a:noFill/>
          </a:ln>
        </p:spPr>
        <p:txBody>
          <a:bodyPr spcFirstLastPara="1" wrap="square" lIns="25400" tIns="25400" rIns="25400" bIns="25400" anchor="t" anchorCtr="0">
            <a:noAutofit/>
          </a:bodyPr>
          <a:lstStyle/>
          <a:p>
            <a:pPr marL="0" marR="0" lvl="1" indent="114300" algn="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rgbClr val="000000"/>
                </a:solidFill>
                <a:effectLst/>
                <a:uLnTx/>
                <a:uFillTx/>
                <a:latin typeface="Arial" panose="020B0604020202020204" pitchFamily="34" charset="0"/>
                <a:ea typeface="Arial"/>
                <a:cs typeface="Arial"/>
                <a:sym typeface="Arial"/>
              </a:rPr>
              <a:t>https://benchmarks.nuxeo.com </a:t>
            </a:r>
            <a:endParaRPr kumimoji="0" sz="1600" u="none" strike="noStrike" kern="1200" cap="none" spc="0" normalizeH="0" baseline="0" noProof="0" dirty="0">
              <a:ln>
                <a:noFill/>
              </a:ln>
              <a:solidFill>
                <a:srgbClr val="7F8283"/>
              </a:solidFill>
              <a:effectLst/>
              <a:uLnTx/>
              <a:uFillTx/>
              <a:latin typeface="Arial" panose="020B0604020202020204" pitchFamily="34" charset="0"/>
              <a:ea typeface="+mn-ea"/>
              <a:cs typeface="+mn-cs"/>
            </a:endParaRPr>
          </a:p>
          <a:p>
            <a:pPr marL="0" marR="0" lvl="1" indent="114300" algn="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8B8C8C"/>
                </a:solidFill>
                <a:effectLst/>
                <a:uLnTx/>
                <a:uFillTx/>
                <a:latin typeface="Arial" panose="020B0604020202020204" pitchFamily="34" charset="0"/>
                <a:ea typeface="Arial"/>
                <a:cs typeface="Arial"/>
                <a:sym typeface="Arial"/>
              </a:rPr>
              <a:t>username: benchmarks</a:t>
            </a:r>
            <a:endParaRPr kumimoji="0" lang="en-US" sz="1600" u="none" strike="noStrike" kern="1200" cap="none" spc="0" normalizeH="0" baseline="0" noProof="0" dirty="0">
              <a:ln>
                <a:noFill/>
              </a:ln>
              <a:solidFill>
                <a:srgbClr val="7F8283"/>
              </a:solidFill>
              <a:effectLst/>
              <a:uLnTx/>
              <a:uFillTx/>
              <a:latin typeface="Arial" panose="020B0604020202020204" pitchFamily="34" charset="0"/>
              <a:ea typeface="+mn-ea"/>
              <a:cs typeface="+mn-cs"/>
            </a:endParaRPr>
          </a:p>
          <a:p>
            <a:pPr marL="0" marR="0" lvl="1" indent="114300" algn="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8B8C8C"/>
                </a:solidFill>
                <a:effectLst/>
                <a:uLnTx/>
                <a:uFillTx/>
                <a:latin typeface="Arial" panose="020B0604020202020204" pitchFamily="34" charset="0"/>
                <a:ea typeface="Arial"/>
                <a:cs typeface="Arial"/>
                <a:sym typeface="Arial"/>
              </a:rPr>
              <a:t>password: p@ssw0rD</a:t>
            </a:r>
            <a:endParaRPr kumimoji="0" lang="en-US" sz="1600" u="none" strike="noStrike" kern="1200" cap="none" spc="0" normalizeH="0" baseline="0" noProof="0" dirty="0">
              <a:ln>
                <a:noFill/>
              </a:ln>
              <a:solidFill>
                <a:srgbClr val="7F8283"/>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B1D74453-28BE-2588-835C-564582D64C7D}"/>
              </a:ext>
            </a:extLst>
          </p:cNvPr>
          <p:cNvPicPr>
            <a:picLocks noChangeAspect="1"/>
          </p:cNvPicPr>
          <p:nvPr/>
        </p:nvPicPr>
        <p:blipFill>
          <a:blip r:embed="rId2"/>
          <a:stretch>
            <a:fillRect/>
          </a:stretch>
        </p:blipFill>
        <p:spPr>
          <a:xfrm>
            <a:off x="266699" y="2137085"/>
            <a:ext cx="11658601" cy="3920815"/>
          </a:xfrm>
          <a:prstGeom prst="rect">
            <a:avLst/>
          </a:prstGeom>
        </p:spPr>
      </p:pic>
    </p:spTree>
    <p:extLst>
      <p:ext uri="{BB962C8B-B14F-4D97-AF65-F5344CB8AC3E}">
        <p14:creationId xmlns:p14="http://schemas.microsoft.com/office/powerpoint/2010/main" val="14677924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ebsite&#10;&#10;Description automatically generated">
            <a:extLst>
              <a:ext uri="{FF2B5EF4-FFF2-40B4-BE49-F238E27FC236}">
                <a16:creationId xmlns:a16="http://schemas.microsoft.com/office/drawing/2014/main" id="{0A3E0924-0CEC-04D4-05F4-48B7A4A57BA1}"/>
              </a:ext>
            </a:extLst>
          </p:cNvPr>
          <p:cNvPicPr>
            <a:picLocks noChangeAspect="1"/>
          </p:cNvPicPr>
          <p:nvPr/>
        </p:nvPicPr>
        <p:blipFill>
          <a:blip r:embed="rId3"/>
          <a:stretch>
            <a:fillRect/>
          </a:stretch>
        </p:blipFill>
        <p:spPr>
          <a:xfrm>
            <a:off x="0" y="60517"/>
            <a:ext cx="12192000" cy="6780756"/>
          </a:xfrm>
          <a:prstGeom prst="rect">
            <a:avLst/>
          </a:prstGeom>
        </p:spPr>
      </p:pic>
      <p:sp>
        <p:nvSpPr>
          <p:cNvPr id="6" name="Shape 1842">
            <a:extLst>
              <a:ext uri="{FF2B5EF4-FFF2-40B4-BE49-F238E27FC236}">
                <a16:creationId xmlns:a16="http://schemas.microsoft.com/office/drawing/2014/main" id="{7C50D099-8F11-B136-5620-397C4111F067}"/>
              </a:ext>
            </a:extLst>
          </p:cNvPr>
          <p:cNvSpPr txBox="1">
            <a:spLocks/>
          </p:cNvSpPr>
          <p:nvPr/>
        </p:nvSpPr>
        <p:spPr>
          <a:xfrm>
            <a:off x="-19833" y="5372100"/>
            <a:ext cx="12192000" cy="1485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3200" b="1" kern="1200" cap="none" baseline="0">
                <a:solidFill>
                  <a:schemeClr val="tx1"/>
                </a:solidFill>
                <a:latin typeface="+mj-lt"/>
                <a:ea typeface="+mj-ea"/>
                <a:cs typeface="+mj-cs"/>
              </a:defRPr>
            </a:lvl1pPr>
          </a:lstStyle>
          <a:p>
            <a:pPr algn="ctr"/>
            <a:r>
              <a:rPr lang="fr-FR" sz="1800" dirty="0">
                <a:solidFill>
                  <a:schemeClr val="bg1"/>
                </a:solidFill>
                <a:ea typeface="Arial"/>
                <a:cs typeface="Arial"/>
                <a:sym typeface="Arial"/>
              </a:rPr>
              <a:t>11 BILLION DOCUMENT BENCHMARK</a:t>
            </a:r>
          </a:p>
          <a:p>
            <a:pPr algn="ctr"/>
            <a:r>
              <a:rPr lang="fr-FR" sz="1800" b="0" dirty="0">
                <a:solidFill>
                  <a:schemeClr val="bg1"/>
                </a:solidFill>
              </a:rPr>
              <a:t>https://benchmarks.nuxeo.com/11-billion-benchmark-story/</a:t>
            </a:r>
            <a:endParaRPr lang="en-US" sz="1800" b="1" dirty="0">
              <a:solidFill>
                <a:schemeClr val="bg1"/>
              </a:solidFill>
              <a:latin typeface="+mj-lt"/>
              <a:cs typeface="Calibri" panose="020F0502020204030204" pitchFamily="34" charset="0"/>
            </a:endParaRPr>
          </a:p>
          <a:p>
            <a:pPr algn="ctr">
              <a:lnSpc>
                <a:spcPct val="90000"/>
              </a:lnSpc>
              <a:spcAft>
                <a:spcPts val="600"/>
              </a:spcAft>
            </a:pPr>
            <a:endParaRPr lang="en-US" sz="1200" b="0" dirty="0">
              <a:solidFill>
                <a:schemeClr val="accent3"/>
              </a:solidFill>
              <a:latin typeface="+mj-lt"/>
              <a:cs typeface="Calibri" panose="020F0502020204030204" pitchFamily="34" charset="0"/>
            </a:endParaRPr>
          </a:p>
          <a:p>
            <a:pPr algn="ctr">
              <a:lnSpc>
                <a:spcPct val="90000"/>
              </a:lnSpc>
              <a:spcAft>
                <a:spcPts val="600"/>
              </a:spcAft>
            </a:pPr>
            <a:r>
              <a:rPr lang="en-US" sz="1800" b="0" dirty="0">
                <a:solidFill>
                  <a:schemeClr val="accent3"/>
                </a:solidFill>
                <a:latin typeface="+mj-lt"/>
                <a:cs typeface="Calibri" panose="020F0502020204030204" pitchFamily="34" charset="0"/>
              </a:rPr>
              <a:t>Download the report here:</a:t>
            </a:r>
          </a:p>
          <a:p>
            <a:pPr algn="ctr">
              <a:lnSpc>
                <a:spcPct val="90000"/>
              </a:lnSpc>
              <a:spcAft>
                <a:spcPts val="600"/>
              </a:spcAft>
            </a:pPr>
            <a:r>
              <a:rPr lang="en-US" sz="1800" b="0" dirty="0">
                <a:solidFill>
                  <a:schemeClr val="bg1"/>
                </a:solidFill>
                <a:latin typeface="+mj-lt"/>
                <a:cs typeface="Calibri" panose="020F0502020204030204" pitchFamily="34" charset="0"/>
              </a:rPr>
              <a:t>https://www.nuxeo.com/resources/benchmarks-11b/</a:t>
            </a:r>
          </a:p>
        </p:txBody>
      </p:sp>
    </p:spTree>
    <p:extLst>
      <p:ext uri="{BB962C8B-B14F-4D97-AF65-F5344CB8AC3E}">
        <p14:creationId xmlns:p14="http://schemas.microsoft.com/office/powerpoint/2010/main" val="23581274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4892634"/>
          </a:xfrm>
        </p:spPr>
        <p:txBody>
          <a:bodyPr/>
          <a:lstStyle/>
          <a:p>
            <a:endParaRPr lang="en-US"/>
          </a:p>
        </p:txBody>
      </p:sp>
      <p:sp>
        <p:nvSpPr>
          <p:cNvPr id="3" name="Title 2"/>
          <p:cNvSpPr>
            <a:spLocks noGrp="1"/>
          </p:cNvSpPr>
          <p:nvPr>
            <p:ph type="title"/>
          </p:nvPr>
        </p:nvSpPr>
        <p:spPr>
          <a:xfrm>
            <a:off x="540165" y="5289441"/>
            <a:ext cx="11111671" cy="1200329"/>
          </a:xfrm>
        </p:spPr>
        <p:txBody>
          <a:bodyPr anchor="ctr"/>
          <a:lstStyle/>
          <a:p>
            <a:pPr algn="ctr"/>
            <a:r>
              <a:rPr lang="en-US" sz="3600">
                <a:solidFill>
                  <a:srgbClr val="000000"/>
                </a:solidFill>
              </a:rPr>
              <a:t>11 Billion Asset</a:t>
            </a:r>
            <a:br>
              <a:rPr lang="en-US" sz="3600">
                <a:solidFill>
                  <a:srgbClr val="000000"/>
                </a:solidFill>
              </a:rPr>
            </a:br>
            <a:r>
              <a:rPr lang="en-US" sz="3600">
                <a:solidFill>
                  <a:srgbClr val="000000"/>
                </a:solidFill>
              </a:rPr>
              <a:t>Benchmark Exercise</a:t>
            </a:r>
          </a:p>
        </p:txBody>
      </p:sp>
      <p:sp>
        <p:nvSpPr>
          <p:cNvPr id="9" name="Rectangle 8"/>
          <p:cNvSpPr>
            <a:spLocks noChangeAspect="1"/>
          </p:cNvSpPr>
          <p:nvPr/>
        </p:nvSpPr>
        <p:spPr>
          <a:xfrm>
            <a:off x="3409885" y="956210"/>
            <a:ext cx="5210174" cy="2970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fr-FR" sz="5400" u="none" strike="noStrike" kern="1200" cap="none" spc="0" normalizeH="0" baseline="0" noProof="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rPr>
              <a:t>11 Billion</a:t>
            </a:r>
            <a:endParaRPr kumimoji="0" lang="en-US" sz="5400" u="none" strike="noStrike" kern="1200" cap="none" spc="0" normalizeH="0" baseline="0" noProof="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endParaRP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fr-FR" sz="3000" u="none" strike="noStrike" kern="1200" cap="none" spc="0" normalizeH="0" baseline="0" noProof="0" err="1">
                <a:ln>
                  <a:noFill/>
                </a:ln>
                <a:solidFill>
                  <a:prstClr val="white"/>
                </a:solidFill>
                <a:effectLst/>
                <a:uLnTx/>
                <a:uFillTx/>
                <a:latin typeface="Arial" panose="020B0604020202020204" pitchFamily="34" charset="0"/>
                <a:ea typeface="+mn-ea"/>
                <a:cs typeface="+mn-cs"/>
              </a:rPr>
              <a:t>assets</a:t>
            </a:r>
            <a:endParaRPr kumimoji="0" lang="fr-FR" sz="30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p:cNvSpPr>
            <a:spLocks noChangeAspect="1"/>
          </p:cNvSpPr>
          <p:nvPr/>
        </p:nvSpPr>
        <p:spPr>
          <a:xfrm>
            <a:off x="540165" y="954627"/>
            <a:ext cx="2357437" cy="12271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US" sz="3000" dirty="0">
                <a:latin typeface="Arial"/>
                <a:ea typeface="Open Sans Semibold"/>
                <a:cs typeface="Open Sans Semibold"/>
              </a:rPr>
              <a:t>2,700</a:t>
            </a:r>
            <a:endParaRPr kumimoji="0" lang="en-US" sz="3000" u="none" strike="noStrike" kern="1200" cap="none" spc="0" normalizeH="0" baseline="0" noProof="0" dirty="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endParaRP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fr-FR" sz="1500" u="none" strike="noStrike" kern="1200" cap="none" spc="0" normalizeH="0" baseline="0" noProof="0" dirty="0">
                <a:ln>
                  <a:noFill/>
                </a:ln>
                <a:effectLst/>
                <a:uLnTx/>
                <a:uFillTx/>
                <a:latin typeface="Arial"/>
                <a:cs typeface="Arial"/>
              </a:rPr>
              <a:t>concurrent </a:t>
            </a:r>
            <a:r>
              <a:rPr kumimoji="0" lang="fr-FR" sz="1500" u="none" strike="noStrike" kern="1200" cap="none" spc="0" normalizeH="0" baseline="0" noProof="0" dirty="0" err="1">
                <a:ln>
                  <a:noFill/>
                </a:ln>
                <a:effectLst/>
                <a:uLnTx/>
                <a:uFillTx/>
                <a:latin typeface="Arial"/>
                <a:cs typeface="Arial"/>
              </a:rPr>
              <a:t>users</a:t>
            </a:r>
            <a:endParaRPr kumimoji="0" lang="en-US" sz="1500" u="none" strike="noStrike" kern="1200" cap="none" spc="0" normalizeH="0" baseline="0" noProof="0" dirty="0">
              <a:ln>
                <a:noFill/>
              </a:ln>
              <a:effectLst/>
              <a:uLnTx/>
              <a:uFillTx/>
              <a:latin typeface="Arial"/>
              <a:cs typeface="Arial"/>
            </a:endParaRPr>
          </a:p>
        </p:txBody>
      </p:sp>
      <p:sp>
        <p:nvSpPr>
          <p:cNvPr id="12" name="Rectangle 11"/>
          <p:cNvSpPr>
            <a:spLocks noChangeAspect="1"/>
          </p:cNvSpPr>
          <p:nvPr/>
        </p:nvSpPr>
        <p:spPr>
          <a:xfrm>
            <a:off x="540165" y="2699078"/>
            <a:ext cx="2357437" cy="12271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r>
              <a:rPr lang="fr-FR" sz="3000">
                <a:latin typeface="Arial"/>
                <a:ea typeface="Open Sans Semibold"/>
                <a:cs typeface="Open Sans Semibold"/>
              </a:rPr>
              <a:t>1,900</a:t>
            </a:r>
            <a:r>
              <a:rPr kumimoji="0" lang="fr-FR" sz="3000" u="none" strike="noStrike" kern="1200" cap="none" spc="0" normalizeH="0" baseline="0" noProof="0">
                <a:ln>
                  <a:noFill/>
                </a:ln>
                <a:effectLst/>
                <a:uLnTx/>
                <a:uFillTx/>
                <a:latin typeface="Arial"/>
                <a:ea typeface="Open Sans Semibold"/>
                <a:cs typeface="Open Sans Semibold"/>
              </a:rPr>
              <a:t> / sec</a:t>
            </a: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500" u="none" strike="noStrike" kern="1200" cap="none" spc="0" normalizeH="0" baseline="0" noProof="0">
                <a:ln>
                  <a:noFill/>
                </a:ln>
                <a:effectLst/>
                <a:uLnTx/>
                <a:uFillTx/>
                <a:latin typeface="Arial"/>
                <a:cs typeface="Arial"/>
              </a:rPr>
              <a:t>requests</a:t>
            </a:r>
            <a:endParaRPr lang="en-US" sz="1500" u="none" strike="noStrike" kern="1200" cap="none" spc="0" normalizeH="0" baseline="0" noProof="0">
              <a:ln>
                <a:noFill/>
              </a:ln>
              <a:effectLst/>
              <a:uLnTx/>
              <a:uFillTx/>
              <a:latin typeface="Arial"/>
              <a:cs typeface="Arial"/>
            </a:endParaRPr>
          </a:p>
        </p:txBody>
      </p:sp>
      <p:sp>
        <p:nvSpPr>
          <p:cNvPr id="13" name="Rectangle 12"/>
          <p:cNvSpPr>
            <a:spLocks noChangeAspect="1"/>
          </p:cNvSpPr>
          <p:nvPr/>
        </p:nvSpPr>
        <p:spPr>
          <a:xfrm>
            <a:off x="9120495" y="954627"/>
            <a:ext cx="2357437" cy="12271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fr-FR" sz="3000" u="none" strike="noStrike" kern="1200" cap="none" spc="0" normalizeH="0" baseline="0" noProof="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rPr>
              <a:t>25K / sec</a:t>
            </a:r>
            <a:endParaRPr kumimoji="0" lang="en-US" sz="3000" u="none" strike="noStrike" kern="1200" cap="none" spc="0" normalizeH="0" baseline="0" noProof="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endParaRP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fr-FR" sz="1500" u="none" strike="noStrike" kern="1200" cap="none" spc="0" normalizeH="0" baseline="0" noProof="0" err="1">
                <a:ln>
                  <a:noFill/>
                </a:ln>
                <a:solidFill>
                  <a:prstClr val="white"/>
                </a:solidFill>
                <a:effectLst/>
                <a:uLnTx/>
                <a:uFillTx/>
                <a:latin typeface="Arial" panose="020B0604020202020204" pitchFamily="34" charset="0"/>
                <a:ea typeface="+mn-ea"/>
                <a:cs typeface="+mn-cs"/>
              </a:rPr>
              <a:t>bulk</a:t>
            </a:r>
            <a:r>
              <a:rPr kumimoji="0" lang="fr-FR" sz="1500" u="none" strike="noStrike" kern="1200" cap="none" spc="0" normalizeH="0" baseline="0" noProof="0">
                <a:ln>
                  <a:noFill/>
                </a:ln>
                <a:solidFill>
                  <a:prstClr val="white"/>
                </a:solidFill>
                <a:effectLst/>
                <a:uLnTx/>
                <a:uFillTx/>
                <a:latin typeface="Arial" panose="020B0604020202020204" pitchFamily="34" charset="0"/>
                <a:ea typeface="+mn-ea"/>
                <a:cs typeface="+mn-cs"/>
              </a:rPr>
              <a:t> import</a:t>
            </a:r>
            <a:endParaRPr kumimoji="0" lang="en-US" sz="15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Rectangle 14"/>
          <p:cNvSpPr>
            <a:spLocks noChangeAspect="1"/>
          </p:cNvSpPr>
          <p:nvPr/>
        </p:nvSpPr>
        <p:spPr>
          <a:xfrm>
            <a:off x="9120495" y="2683777"/>
            <a:ext cx="2357437" cy="12271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3000" u="none" strike="noStrike" kern="1200" cap="none" spc="0" normalizeH="0" baseline="0" noProof="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rPr>
              <a:t>&lt; 220 </a:t>
            </a:r>
            <a:r>
              <a:rPr kumimoji="0" lang="en-US" sz="3000" u="none" strike="noStrike" kern="1200" cap="none" spc="0" normalizeH="0" baseline="0" noProof="0" err="1">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rPr>
              <a:t>ms</a:t>
            </a:r>
            <a:endParaRPr kumimoji="0" lang="en-US" sz="3000" u="none" strike="noStrike" kern="1200" cap="none" spc="0" normalizeH="0" baseline="0" noProof="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endParaRP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fr-FR" sz="1500" u="none" strike="noStrike" kern="1200" cap="none" spc="0" normalizeH="0" baseline="0" noProof="0">
                <a:ln>
                  <a:noFill/>
                </a:ln>
                <a:solidFill>
                  <a:prstClr val="white"/>
                </a:solidFill>
                <a:effectLst/>
                <a:uLnTx/>
                <a:uFillTx/>
                <a:latin typeface="Arial" panose="020B0604020202020204" pitchFamily="34" charset="0"/>
                <a:ea typeface="+mn-ea"/>
                <a:cs typeface="+mn-cs"/>
              </a:rPr>
              <a:t>p95  </a:t>
            </a:r>
            <a:r>
              <a:rPr kumimoji="0" lang="fr-FR" sz="1500" u="none" strike="noStrike" kern="1200" cap="none" spc="0" normalizeH="0" baseline="0" noProof="0" err="1">
                <a:ln>
                  <a:noFill/>
                </a:ln>
                <a:solidFill>
                  <a:prstClr val="white"/>
                </a:solidFill>
                <a:effectLst/>
                <a:uLnTx/>
                <a:uFillTx/>
                <a:latin typeface="Arial" panose="020B0604020202020204" pitchFamily="34" charset="0"/>
                <a:ea typeface="+mn-ea"/>
                <a:cs typeface="+mn-cs"/>
              </a:rPr>
              <a:t>response</a:t>
            </a:r>
            <a:r>
              <a:rPr kumimoji="0" lang="fr-FR" sz="1500" u="none" strike="noStrike" kern="1200" cap="none" spc="0" normalizeH="0" baseline="0" noProof="0">
                <a:ln>
                  <a:noFill/>
                </a:ln>
                <a:solidFill>
                  <a:prstClr val="white"/>
                </a:solidFill>
                <a:effectLst/>
                <a:uLnTx/>
                <a:uFillTx/>
                <a:latin typeface="Arial" panose="020B0604020202020204" pitchFamily="34" charset="0"/>
                <a:ea typeface="+mn-ea"/>
                <a:cs typeface="+mn-cs"/>
              </a:rPr>
              <a:t> time </a:t>
            </a:r>
            <a:endParaRPr kumimoji="0" lang="en-US" sz="15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148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176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looking at a computer screen&#10;&#10;Description automatically generated">
            <a:extLst>
              <a:ext uri="{FF2B5EF4-FFF2-40B4-BE49-F238E27FC236}">
                <a16:creationId xmlns:a16="http://schemas.microsoft.com/office/drawing/2014/main" id="{FF3127AF-D13A-8A69-9018-CDA7451D7B16}"/>
              </a:ext>
            </a:extLst>
          </p:cNvPr>
          <p:cNvPicPr>
            <a:picLocks noGrp="1" noChangeAspect="1"/>
          </p:cNvPicPr>
          <p:nvPr>
            <p:ph type="pic" sz="quarter" idx="13"/>
          </p:nvPr>
        </p:nvPicPr>
        <p:blipFill>
          <a:blip r:embed="rId3"/>
          <a:srcRect t="7813" b="7813"/>
          <a:stretch>
            <a:fillRect/>
          </a:stretch>
        </p:blipFill>
        <p:spPr/>
      </p:pic>
      <p:sp>
        <p:nvSpPr>
          <p:cNvPr id="14" name="Text Placeholder 5">
            <a:extLst>
              <a:ext uri="{FF2B5EF4-FFF2-40B4-BE49-F238E27FC236}">
                <a16:creationId xmlns:a16="http://schemas.microsoft.com/office/drawing/2014/main" id="{72DDA61C-7CF4-B42D-F77D-039FD2B0D869}"/>
              </a:ext>
            </a:extLst>
          </p:cNvPr>
          <p:cNvSpPr txBox="1">
            <a:spLocks/>
          </p:cNvSpPr>
          <p:nvPr/>
        </p:nvSpPr>
        <p:spPr bwMode="auto">
          <a:xfrm>
            <a:off x="1752600" y="5143500"/>
            <a:ext cx="8686800" cy="1052468"/>
          </a:xfrm>
          <a:prstGeom prst="round2DiagRect">
            <a:avLst/>
          </a:prstGeom>
          <a:solidFill>
            <a:schemeClr val="bg1"/>
          </a:solidFill>
          <a:ln w="25400">
            <a:solidFill>
              <a:srgbClr val="F47E4C"/>
            </a:solidFill>
            <a:miter lim="800000"/>
            <a:headEnd type="none" w="med" len="med"/>
            <a:tailEnd type="none" w="med" len="med"/>
          </a:ln>
          <a:effectLst>
            <a:outerShdw blurRad="190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a:bodyPr>
          <a:lstStyle>
            <a:lvl1pPr marL="514350" indent="-514350" algn="l" defTabSz="914400" rtl="0" eaLnBrk="1" latinLnBrk="0" hangingPunct="1">
              <a:lnSpc>
                <a:spcPct val="100000"/>
              </a:lnSpc>
              <a:spcBef>
                <a:spcPts val="0"/>
              </a:spcBef>
              <a:spcAft>
                <a:spcPts val="1200"/>
              </a:spcAft>
              <a:buClr>
                <a:schemeClr val="accent2"/>
              </a:buClr>
              <a:buSzPct val="80000"/>
              <a:buFont typeface="Arial" panose="020B0604020202020204" pitchFamily="34" charset="0"/>
              <a:buChar char="•"/>
              <a:defRPr sz="2800" kern="1200">
                <a:solidFill>
                  <a:schemeClr val="lt1"/>
                </a:solidFill>
                <a:latin typeface="+mn-lt"/>
                <a:ea typeface="+mn-ea"/>
                <a:cs typeface="+mn-cs"/>
              </a:defRPr>
            </a:lvl1pPr>
            <a:lvl2pPr marL="568325" indent="-222250" algn="l" defTabSz="914400" rtl="0" eaLnBrk="1" latinLnBrk="0" hangingPunct="1">
              <a:lnSpc>
                <a:spcPct val="100000"/>
              </a:lnSpc>
              <a:spcBef>
                <a:spcPts val="0"/>
              </a:spcBef>
              <a:spcAft>
                <a:spcPts val="1200"/>
              </a:spcAft>
              <a:buClr>
                <a:schemeClr val="accent4"/>
              </a:buClr>
              <a:buSzPct val="80000"/>
              <a:buFont typeface="Arial" panose="020B0604020202020204" pitchFamily="34" charset="0"/>
              <a:buChar char="•"/>
              <a:defRPr sz="2400" kern="1200">
                <a:solidFill>
                  <a:schemeClr val="lt1"/>
                </a:solidFill>
                <a:latin typeface="+mn-lt"/>
                <a:ea typeface="+mn-ea"/>
                <a:cs typeface="+mn-cs"/>
              </a:defRPr>
            </a:lvl2pPr>
            <a:lvl3pPr marL="914400" indent="-231775"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2000" kern="1200">
                <a:solidFill>
                  <a:schemeClr val="lt1"/>
                </a:solidFill>
                <a:latin typeface="+mn-lt"/>
                <a:ea typeface="+mn-ea"/>
                <a:cs typeface="+mn-cs"/>
              </a:defRPr>
            </a:lvl3pPr>
            <a:lvl4pPr marL="1260475" indent="-230188"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lt1"/>
                </a:solidFill>
                <a:latin typeface="+mn-lt"/>
                <a:ea typeface="+mn-ea"/>
                <a:cs typeface="+mn-cs"/>
              </a:defRPr>
            </a:lvl4pPr>
            <a:lvl5pPr marL="1539875" indent="-220663"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932472" fontAlgn="base">
              <a:lnSpc>
                <a:spcPct val="90000"/>
              </a:lnSpc>
              <a:spcBef>
                <a:spcPct val="0"/>
              </a:spcBef>
              <a:spcAft>
                <a:spcPct val="0"/>
              </a:spcAft>
              <a:buNone/>
            </a:pPr>
            <a:r>
              <a:rPr lang="en-US" sz="4000" dirty="0">
                <a:solidFill>
                  <a:schemeClr val="tx1"/>
                </a:solidFill>
                <a:ea typeface="Segoe UI" pitchFamily="34" charset="0"/>
                <a:cs typeface="Segoe UI" pitchFamily="34" charset="0"/>
              </a:rPr>
              <a:t>What is </a:t>
            </a:r>
            <a:r>
              <a:rPr lang="en-US" sz="4000" b="1" dirty="0">
                <a:solidFill>
                  <a:schemeClr val="accent2"/>
                </a:solidFill>
                <a:ea typeface="Segoe UI" pitchFamily="34" charset="0"/>
                <a:cs typeface="Segoe UI" pitchFamily="34" charset="0"/>
              </a:rPr>
              <a:t>Nuxeo</a:t>
            </a:r>
            <a:r>
              <a:rPr lang="en-US" sz="4000" dirty="0">
                <a:solidFill>
                  <a:schemeClr val="tx1"/>
                </a:solidFill>
                <a:ea typeface="Segoe UI" pitchFamily="34" charset="0"/>
                <a:cs typeface="Segoe UI" pitchFamily="34" charset="0"/>
              </a:rPr>
              <a:t>?</a:t>
            </a:r>
          </a:p>
        </p:txBody>
      </p:sp>
    </p:spTree>
    <p:extLst>
      <p:ext uri="{BB962C8B-B14F-4D97-AF65-F5344CB8AC3E}">
        <p14:creationId xmlns:p14="http://schemas.microsoft.com/office/powerpoint/2010/main" val="3220881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10" presetClass="entr" presetSubtype="0" fill="hold" nodeType="withEffect">
                                  <p:stCondLst>
                                    <p:cond delay="50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9FAED-3419-13C7-FC5A-45BD6D7E8A4A}"/>
              </a:ext>
            </a:extLst>
          </p:cNvPr>
          <p:cNvSpPr>
            <a:spLocks noGrp="1"/>
          </p:cNvSpPr>
          <p:nvPr>
            <p:ph type="title"/>
          </p:nvPr>
        </p:nvSpPr>
        <p:spPr/>
        <p:txBody>
          <a:bodyPr>
            <a:normAutofit fontScale="90000"/>
          </a:bodyPr>
          <a:lstStyle/>
          <a:p>
            <a:r>
              <a:rPr lang="en-US" dirty="0">
                <a:solidFill>
                  <a:schemeClr val="tx1"/>
                </a:solidFill>
              </a:rPr>
              <a:t>Supporting a broad range of use cases </a:t>
            </a:r>
            <a:br>
              <a:rPr lang="en-US" dirty="0">
                <a:solidFill>
                  <a:schemeClr val="tx1"/>
                </a:solidFill>
              </a:rPr>
            </a:br>
            <a:r>
              <a:rPr lang="en-US" b="0" dirty="0">
                <a:solidFill>
                  <a:schemeClr val="tx1"/>
                </a:solidFill>
              </a:rPr>
              <a:t>Providing broad extensibility</a:t>
            </a:r>
          </a:p>
        </p:txBody>
      </p:sp>
      <p:grpSp>
        <p:nvGrpSpPr>
          <p:cNvPr id="6" name="Group 5">
            <a:extLst>
              <a:ext uri="{FF2B5EF4-FFF2-40B4-BE49-F238E27FC236}">
                <a16:creationId xmlns:a16="http://schemas.microsoft.com/office/drawing/2014/main" id="{491C8E42-8AAD-0CCB-DD6D-D7F5C0DCA801}"/>
              </a:ext>
            </a:extLst>
          </p:cNvPr>
          <p:cNvGrpSpPr/>
          <p:nvPr/>
        </p:nvGrpSpPr>
        <p:grpSpPr>
          <a:xfrm>
            <a:off x="635794" y="1381823"/>
            <a:ext cx="7711541" cy="1278783"/>
            <a:chOff x="617220" y="822960"/>
            <a:chExt cx="10961370" cy="857250"/>
          </a:xfrm>
        </p:grpSpPr>
        <p:sp>
          <p:nvSpPr>
            <p:cNvPr id="7" name="Rectangle 6">
              <a:extLst>
                <a:ext uri="{FF2B5EF4-FFF2-40B4-BE49-F238E27FC236}">
                  <a16:creationId xmlns:a16="http://schemas.microsoft.com/office/drawing/2014/main" id="{BF97245A-63BF-7E7C-39FF-CF3F0D5CA2A1}"/>
                </a:ext>
              </a:extLst>
            </p:cNvPr>
            <p:cNvSpPr/>
            <p:nvPr/>
          </p:nvSpPr>
          <p:spPr>
            <a:xfrm>
              <a:off x="617220" y="822960"/>
              <a:ext cx="10961370" cy="857250"/>
            </a:xfrm>
            <a:prstGeom prst="rect">
              <a:avLst/>
            </a:prstGeom>
            <a:solidFill>
              <a:schemeClr val="bg1">
                <a:lumMod val="95000"/>
              </a:schemeClr>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8" name="Rectangle 7">
              <a:extLst>
                <a:ext uri="{FF2B5EF4-FFF2-40B4-BE49-F238E27FC236}">
                  <a16:creationId xmlns:a16="http://schemas.microsoft.com/office/drawing/2014/main" id="{66710604-6BF6-1412-62A2-D7CF263A70E9}"/>
                </a:ext>
              </a:extLst>
            </p:cNvPr>
            <p:cNvSpPr/>
            <p:nvPr/>
          </p:nvSpPr>
          <p:spPr>
            <a:xfrm>
              <a:off x="3580621" y="1326751"/>
              <a:ext cx="2353878" cy="291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3</a:t>
              </a:r>
              <a:r>
                <a:rPr kumimoji="0" lang="en-US" sz="1050" b="0" i="0" u="none" strike="noStrike" kern="1200" cap="none" spc="0" normalizeH="0" baseline="30000" noProof="0">
                  <a:ln>
                    <a:noFill/>
                  </a:ln>
                  <a:solidFill>
                    <a:srgbClr val="FFFFFF"/>
                  </a:solidFill>
                  <a:effectLst/>
                  <a:uLnTx/>
                  <a:uFillTx/>
                  <a:ea typeface="+mn-ea"/>
                  <a:cs typeface="+mn-cs"/>
                </a:rPr>
                <a:t>rd</a:t>
              </a:r>
              <a:r>
                <a:rPr kumimoji="0" lang="en-US" sz="1050" b="0" i="0" u="none" strike="noStrike" kern="1200" cap="none" spc="0" normalizeH="0" baseline="0" noProof="0">
                  <a:ln>
                    <a:noFill/>
                  </a:ln>
                  <a:solidFill>
                    <a:srgbClr val="FFFFFF"/>
                  </a:solidFill>
                  <a:effectLst/>
                  <a:uLnTx/>
                  <a:uFillTx/>
                  <a:ea typeface="+mn-ea"/>
                  <a:cs typeface="+mn-cs"/>
                </a:rPr>
                <a:t> Party Productivity Apps</a:t>
              </a:r>
            </a:p>
          </p:txBody>
        </p:sp>
        <p:sp>
          <p:nvSpPr>
            <p:cNvPr id="9" name="Rectangle 8">
              <a:extLst>
                <a:ext uri="{FF2B5EF4-FFF2-40B4-BE49-F238E27FC236}">
                  <a16:creationId xmlns:a16="http://schemas.microsoft.com/office/drawing/2014/main" id="{D014892A-11D1-9643-12A3-754DFC61B399}"/>
                </a:ext>
              </a:extLst>
            </p:cNvPr>
            <p:cNvSpPr/>
            <p:nvPr/>
          </p:nvSpPr>
          <p:spPr>
            <a:xfrm>
              <a:off x="923942" y="1326751"/>
              <a:ext cx="2353878" cy="291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ea typeface="+mn-ea"/>
                  <a:cs typeface="+mn-cs"/>
                </a:rPr>
                <a:t>3</a:t>
              </a:r>
              <a:r>
                <a:rPr kumimoji="0" lang="en-US" sz="1050" b="0" i="0" u="none" strike="noStrike" kern="1200" cap="none" spc="0" normalizeH="0" baseline="30000" noProof="0" dirty="0">
                  <a:ln>
                    <a:noFill/>
                  </a:ln>
                  <a:solidFill>
                    <a:srgbClr val="FFFFFF"/>
                  </a:solidFill>
                  <a:effectLst/>
                  <a:uLnTx/>
                  <a:uFillTx/>
                  <a:ea typeface="+mn-ea"/>
                  <a:cs typeface="+mn-cs"/>
                </a:rPr>
                <a:t>rd</a:t>
              </a:r>
              <a:r>
                <a:rPr kumimoji="0" lang="en-US" sz="1050" b="0" i="0" u="none" strike="noStrike" kern="1200" cap="none" spc="0" normalizeH="0" baseline="0" noProof="0" dirty="0">
                  <a:ln>
                    <a:noFill/>
                  </a:ln>
                  <a:solidFill>
                    <a:srgbClr val="FFFFFF"/>
                  </a:solidFill>
                  <a:effectLst/>
                  <a:uLnTx/>
                  <a:uFillTx/>
                  <a:ea typeface="+mn-ea"/>
                  <a:cs typeface="+mn-cs"/>
                </a:rPr>
                <a:t> Party Business Apps</a:t>
              </a:r>
            </a:p>
          </p:txBody>
        </p:sp>
        <p:sp>
          <p:nvSpPr>
            <p:cNvPr id="10" name="Rectangle 9">
              <a:extLst>
                <a:ext uri="{FF2B5EF4-FFF2-40B4-BE49-F238E27FC236}">
                  <a16:creationId xmlns:a16="http://schemas.microsoft.com/office/drawing/2014/main" id="{E7AD8D31-7452-0E86-3FDE-FFA635FDE4F9}"/>
                </a:ext>
              </a:extLst>
            </p:cNvPr>
            <p:cNvSpPr/>
            <p:nvPr/>
          </p:nvSpPr>
          <p:spPr>
            <a:xfrm>
              <a:off x="6237299" y="1326751"/>
              <a:ext cx="2353878" cy="291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Productized Apps</a:t>
              </a:r>
            </a:p>
          </p:txBody>
        </p:sp>
        <p:sp>
          <p:nvSpPr>
            <p:cNvPr id="11" name="Rectangle 10">
              <a:extLst>
                <a:ext uri="{FF2B5EF4-FFF2-40B4-BE49-F238E27FC236}">
                  <a16:creationId xmlns:a16="http://schemas.microsoft.com/office/drawing/2014/main" id="{88E985E4-0604-CF37-B4C1-4CA790A073A8}"/>
                </a:ext>
              </a:extLst>
            </p:cNvPr>
            <p:cNvSpPr/>
            <p:nvPr/>
          </p:nvSpPr>
          <p:spPr>
            <a:xfrm>
              <a:off x="8893979" y="1326751"/>
              <a:ext cx="2353878" cy="291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Configured/Custom Apps</a:t>
              </a:r>
            </a:p>
          </p:txBody>
        </p:sp>
      </p:grpSp>
      <p:grpSp>
        <p:nvGrpSpPr>
          <p:cNvPr id="12" name="Group 11">
            <a:extLst>
              <a:ext uri="{FF2B5EF4-FFF2-40B4-BE49-F238E27FC236}">
                <a16:creationId xmlns:a16="http://schemas.microsoft.com/office/drawing/2014/main" id="{016FCCE3-4BB5-01FB-5FF8-66EB983B58C8}"/>
              </a:ext>
            </a:extLst>
          </p:cNvPr>
          <p:cNvGrpSpPr/>
          <p:nvPr/>
        </p:nvGrpSpPr>
        <p:grpSpPr>
          <a:xfrm>
            <a:off x="616142" y="5135036"/>
            <a:ext cx="7711541" cy="787405"/>
            <a:chOff x="617220" y="822960"/>
            <a:chExt cx="10961370" cy="857250"/>
          </a:xfrm>
        </p:grpSpPr>
        <p:sp>
          <p:nvSpPr>
            <p:cNvPr id="13" name="Rectangle 12">
              <a:extLst>
                <a:ext uri="{FF2B5EF4-FFF2-40B4-BE49-F238E27FC236}">
                  <a16:creationId xmlns:a16="http://schemas.microsoft.com/office/drawing/2014/main" id="{7370ACCA-7148-C747-5387-90D09A63D8C9}"/>
                </a:ext>
              </a:extLst>
            </p:cNvPr>
            <p:cNvSpPr/>
            <p:nvPr/>
          </p:nvSpPr>
          <p:spPr>
            <a:xfrm>
              <a:off x="617220" y="822960"/>
              <a:ext cx="10961370" cy="857250"/>
            </a:xfrm>
            <a:prstGeom prst="rect">
              <a:avLst/>
            </a:prstGeom>
            <a:solidFill>
              <a:schemeClr val="bg1">
                <a:lumMod val="95000"/>
              </a:schemeClr>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14" name="Rectangle 13">
              <a:extLst>
                <a:ext uri="{FF2B5EF4-FFF2-40B4-BE49-F238E27FC236}">
                  <a16:creationId xmlns:a16="http://schemas.microsoft.com/office/drawing/2014/main" id="{06B062DD-1EBB-5F98-970F-EC3BC3AA2F72}"/>
                </a:ext>
              </a:extLst>
            </p:cNvPr>
            <p:cNvSpPr/>
            <p:nvPr/>
          </p:nvSpPr>
          <p:spPr>
            <a:xfrm>
              <a:off x="3580621" y="1032604"/>
              <a:ext cx="2353878" cy="4507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5">
                      <a:lumMod val="10000"/>
                    </a:schemeClr>
                  </a:solidFill>
                  <a:effectLst/>
                  <a:uLnTx/>
                  <a:uFillTx/>
                  <a:latin typeface="NeueHaasGroteskDisp Std Blk"/>
                  <a:ea typeface="+mn-ea"/>
                  <a:cs typeface="+mn-cs"/>
                </a:rPr>
                <a:t>Cloud Storage</a:t>
              </a:r>
            </a:p>
          </p:txBody>
        </p:sp>
        <p:sp>
          <p:nvSpPr>
            <p:cNvPr id="15" name="Rectangle 14">
              <a:extLst>
                <a:ext uri="{FF2B5EF4-FFF2-40B4-BE49-F238E27FC236}">
                  <a16:creationId xmlns:a16="http://schemas.microsoft.com/office/drawing/2014/main" id="{E3A380DF-5C2E-826B-C563-DBCDCFAD7D6A}"/>
                </a:ext>
              </a:extLst>
            </p:cNvPr>
            <p:cNvSpPr/>
            <p:nvPr/>
          </p:nvSpPr>
          <p:spPr>
            <a:xfrm>
              <a:off x="923942" y="1032604"/>
              <a:ext cx="2353878" cy="4507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5">
                      <a:lumMod val="10000"/>
                    </a:schemeClr>
                  </a:solidFill>
                  <a:effectLst/>
                  <a:uLnTx/>
                  <a:uFillTx/>
                  <a:latin typeface="NeueHaasGroteskDisp Std Blk"/>
                  <a:ea typeface="+mn-ea"/>
                  <a:cs typeface="+mn-cs"/>
                </a:rPr>
                <a:t>SQL/NoSQL DB</a:t>
              </a:r>
            </a:p>
          </p:txBody>
        </p:sp>
        <p:sp>
          <p:nvSpPr>
            <p:cNvPr id="16" name="Rectangle 15">
              <a:extLst>
                <a:ext uri="{FF2B5EF4-FFF2-40B4-BE49-F238E27FC236}">
                  <a16:creationId xmlns:a16="http://schemas.microsoft.com/office/drawing/2014/main" id="{E089F267-A4EF-0F6E-E988-D21B894BD1F2}"/>
                </a:ext>
              </a:extLst>
            </p:cNvPr>
            <p:cNvSpPr/>
            <p:nvPr/>
          </p:nvSpPr>
          <p:spPr>
            <a:xfrm>
              <a:off x="6237299" y="1032604"/>
              <a:ext cx="2353878" cy="4507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5">
                      <a:lumMod val="10000"/>
                    </a:schemeClr>
                  </a:solidFill>
                  <a:effectLst/>
                  <a:uLnTx/>
                  <a:uFillTx/>
                  <a:latin typeface="NeueHaasGroteskDisp Std Blk"/>
                  <a:ea typeface="+mn-ea"/>
                  <a:cs typeface="+mn-cs"/>
                </a:rPr>
                <a:t>EFSS</a:t>
              </a:r>
            </a:p>
          </p:txBody>
        </p:sp>
        <p:sp>
          <p:nvSpPr>
            <p:cNvPr id="17" name="Rectangle 16">
              <a:extLst>
                <a:ext uri="{FF2B5EF4-FFF2-40B4-BE49-F238E27FC236}">
                  <a16:creationId xmlns:a16="http://schemas.microsoft.com/office/drawing/2014/main" id="{2EAE187A-9FD7-39CD-D6EC-DBB748318FAF}"/>
                </a:ext>
              </a:extLst>
            </p:cNvPr>
            <p:cNvSpPr/>
            <p:nvPr/>
          </p:nvSpPr>
          <p:spPr>
            <a:xfrm>
              <a:off x="8893979" y="1032604"/>
              <a:ext cx="2353878" cy="4507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5">
                      <a:lumMod val="10000"/>
                    </a:schemeClr>
                  </a:solidFill>
                  <a:effectLst/>
                  <a:uLnTx/>
                  <a:uFillTx/>
                  <a:latin typeface="NeueHaasGroteskDisp Std Blk"/>
                  <a:ea typeface="+mn-ea"/>
                  <a:cs typeface="+mn-cs"/>
                </a:rPr>
                <a:t>Legacy Systems</a:t>
              </a:r>
            </a:p>
          </p:txBody>
        </p:sp>
      </p:grpSp>
      <p:sp>
        <p:nvSpPr>
          <p:cNvPr id="18" name="TextBox 17">
            <a:extLst>
              <a:ext uri="{FF2B5EF4-FFF2-40B4-BE49-F238E27FC236}">
                <a16:creationId xmlns:a16="http://schemas.microsoft.com/office/drawing/2014/main" id="{ACFE3CD4-2BE1-22A5-5D73-58F301DB2827}"/>
              </a:ext>
            </a:extLst>
          </p:cNvPr>
          <p:cNvSpPr txBox="1"/>
          <p:nvPr/>
        </p:nvSpPr>
        <p:spPr>
          <a:xfrm>
            <a:off x="635794" y="1081837"/>
            <a:ext cx="7691889" cy="2616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2"/>
                </a:solidFill>
                <a:effectLst/>
                <a:uLnTx/>
                <a:uFillTx/>
                <a:latin typeface="+mj-lt"/>
                <a:cs typeface="Calibri" panose="020F0502020204030204" pitchFamily="34" charset="0"/>
              </a:rPr>
              <a:t>Content-Enabled Applications</a:t>
            </a:r>
          </a:p>
        </p:txBody>
      </p:sp>
      <p:sp>
        <p:nvSpPr>
          <p:cNvPr id="19" name="TextBox 18">
            <a:extLst>
              <a:ext uri="{FF2B5EF4-FFF2-40B4-BE49-F238E27FC236}">
                <a16:creationId xmlns:a16="http://schemas.microsoft.com/office/drawing/2014/main" id="{2F51C500-ADD7-714C-D585-354090A2148D}"/>
              </a:ext>
            </a:extLst>
          </p:cNvPr>
          <p:cNvSpPr txBox="1"/>
          <p:nvPr/>
        </p:nvSpPr>
        <p:spPr>
          <a:xfrm>
            <a:off x="635795" y="2791310"/>
            <a:ext cx="7711540" cy="2616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cs typeface="Calibri" panose="020F0502020204030204" pitchFamily="34" charset="0"/>
              </a:rPr>
              <a:t>Nuxeo Content Services Platform</a:t>
            </a:r>
          </a:p>
        </p:txBody>
      </p:sp>
      <p:sp>
        <p:nvSpPr>
          <p:cNvPr id="20" name="TextBox 19">
            <a:extLst>
              <a:ext uri="{FF2B5EF4-FFF2-40B4-BE49-F238E27FC236}">
                <a16:creationId xmlns:a16="http://schemas.microsoft.com/office/drawing/2014/main" id="{956B9113-00C3-15ED-54BE-D85B0C9331C3}"/>
              </a:ext>
            </a:extLst>
          </p:cNvPr>
          <p:cNvSpPr txBox="1"/>
          <p:nvPr/>
        </p:nvSpPr>
        <p:spPr>
          <a:xfrm>
            <a:off x="2844246" y="4871988"/>
            <a:ext cx="3279197" cy="2616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5">
                    <a:lumMod val="10000"/>
                  </a:schemeClr>
                </a:solidFill>
                <a:effectLst/>
                <a:uLnTx/>
                <a:uFillTx/>
                <a:latin typeface="+mj-lt"/>
                <a:cs typeface="Calibri" panose="020F0502020204030204" pitchFamily="34" charset="0"/>
              </a:rPr>
              <a:t>Data &amp; File Storage Options</a:t>
            </a:r>
          </a:p>
        </p:txBody>
      </p:sp>
      <p:grpSp>
        <p:nvGrpSpPr>
          <p:cNvPr id="21" name="Group 20">
            <a:extLst>
              <a:ext uri="{FF2B5EF4-FFF2-40B4-BE49-F238E27FC236}">
                <a16:creationId xmlns:a16="http://schemas.microsoft.com/office/drawing/2014/main" id="{85592E4D-9604-FF7C-4271-F4236FB088A7}"/>
              </a:ext>
            </a:extLst>
          </p:cNvPr>
          <p:cNvGrpSpPr/>
          <p:nvPr/>
        </p:nvGrpSpPr>
        <p:grpSpPr>
          <a:xfrm>
            <a:off x="1972954" y="6072541"/>
            <a:ext cx="1223221" cy="283083"/>
            <a:chOff x="1972954" y="5905104"/>
            <a:chExt cx="1223221" cy="283083"/>
          </a:xfrm>
        </p:grpSpPr>
        <p:sp>
          <p:nvSpPr>
            <p:cNvPr id="22" name="Freeform 247">
              <a:extLst>
                <a:ext uri="{FF2B5EF4-FFF2-40B4-BE49-F238E27FC236}">
                  <a16:creationId xmlns:a16="http://schemas.microsoft.com/office/drawing/2014/main" id="{219A846F-2958-5C75-0356-0B75DF8705AA}"/>
                </a:ext>
              </a:extLst>
            </p:cNvPr>
            <p:cNvSpPr>
              <a:spLocks noChangeAspect="1" noEditPoints="1"/>
            </p:cNvSpPr>
            <p:nvPr/>
          </p:nvSpPr>
          <p:spPr bwMode="auto">
            <a:xfrm>
              <a:off x="1972954" y="5928685"/>
              <a:ext cx="364023" cy="259502"/>
            </a:xfrm>
            <a:custGeom>
              <a:avLst/>
              <a:gdLst>
                <a:gd name="T0" fmla="*/ 274 w 303"/>
                <a:gd name="T1" fmla="*/ 114 h 216"/>
                <a:gd name="T2" fmla="*/ 265 w 303"/>
                <a:gd name="T3" fmla="*/ 114 h 216"/>
                <a:gd name="T4" fmla="*/ 265 w 303"/>
                <a:gd name="T5" fmla="*/ 63 h 216"/>
                <a:gd name="T6" fmla="*/ 202 w 303"/>
                <a:gd name="T7" fmla="*/ 0 h 216"/>
                <a:gd name="T8" fmla="*/ 114 w 303"/>
                <a:gd name="T9" fmla="*/ 0 h 216"/>
                <a:gd name="T10" fmla="*/ 51 w 303"/>
                <a:gd name="T11" fmla="*/ 63 h 216"/>
                <a:gd name="T12" fmla="*/ 51 w 303"/>
                <a:gd name="T13" fmla="*/ 89 h 216"/>
                <a:gd name="T14" fmla="*/ 37 w 303"/>
                <a:gd name="T15" fmla="*/ 89 h 216"/>
                <a:gd name="T16" fmla="*/ 0 w 303"/>
                <a:gd name="T17" fmla="*/ 127 h 216"/>
                <a:gd name="T18" fmla="*/ 0 w 303"/>
                <a:gd name="T19" fmla="*/ 179 h 216"/>
                <a:gd name="T20" fmla="*/ 37 w 303"/>
                <a:gd name="T21" fmla="*/ 216 h 216"/>
                <a:gd name="T22" fmla="*/ 113 w 303"/>
                <a:gd name="T23" fmla="*/ 216 h 216"/>
                <a:gd name="T24" fmla="*/ 191 w 303"/>
                <a:gd name="T25" fmla="*/ 216 h 216"/>
                <a:gd name="T26" fmla="*/ 237 w 303"/>
                <a:gd name="T27" fmla="*/ 216 h 216"/>
                <a:gd name="T28" fmla="*/ 274 w 303"/>
                <a:gd name="T29" fmla="*/ 216 h 216"/>
                <a:gd name="T30" fmla="*/ 303 w 303"/>
                <a:gd name="T31" fmla="*/ 187 h 216"/>
                <a:gd name="T32" fmla="*/ 303 w 303"/>
                <a:gd name="T33" fmla="*/ 144 h 216"/>
                <a:gd name="T34" fmla="*/ 274 w 303"/>
                <a:gd name="T35" fmla="*/ 114 h 216"/>
                <a:gd name="T36" fmla="*/ 278 w 303"/>
                <a:gd name="T37" fmla="*/ 176 h 216"/>
                <a:gd name="T38" fmla="*/ 263 w 303"/>
                <a:gd name="T39" fmla="*/ 191 h 216"/>
                <a:gd name="T40" fmla="*/ 237 w 303"/>
                <a:gd name="T41" fmla="*/ 191 h 216"/>
                <a:gd name="T42" fmla="*/ 191 w 303"/>
                <a:gd name="T43" fmla="*/ 192 h 216"/>
                <a:gd name="T44" fmla="*/ 48 w 303"/>
                <a:gd name="T45" fmla="*/ 192 h 216"/>
                <a:gd name="T46" fmla="*/ 26 w 303"/>
                <a:gd name="T47" fmla="*/ 169 h 216"/>
                <a:gd name="T48" fmla="*/ 26 w 303"/>
                <a:gd name="T49" fmla="*/ 137 h 216"/>
                <a:gd name="T50" fmla="*/ 48 w 303"/>
                <a:gd name="T51" fmla="*/ 114 h 216"/>
                <a:gd name="T52" fmla="*/ 79 w 303"/>
                <a:gd name="T53" fmla="*/ 114 h 216"/>
                <a:gd name="T54" fmla="*/ 105 w 303"/>
                <a:gd name="T55" fmla="*/ 141 h 216"/>
                <a:gd name="T56" fmla="*/ 123 w 303"/>
                <a:gd name="T57" fmla="*/ 123 h 216"/>
                <a:gd name="T58" fmla="*/ 90 w 303"/>
                <a:gd name="T59" fmla="*/ 89 h 216"/>
                <a:gd name="T60" fmla="*/ 76 w 303"/>
                <a:gd name="T61" fmla="*/ 89 h 216"/>
                <a:gd name="T62" fmla="*/ 76 w 303"/>
                <a:gd name="T63" fmla="*/ 74 h 216"/>
                <a:gd name="T64" fmla="*/ 124 w 303"/>
                <a:gd name="T65" fmla="*/ 25 h 216"/>
                <a:gd name="T66" fmla="*/ 193 w 303"/>
                <a:gd name="T67" fmla="*/ 25 h 216"/>
                <a:gd name="T68" fmla="*/ 240 w 303"/>
                <a:gd name="T69" fmla="*/ 74 h 216"/>
                <a:gd name="T70" fmla="*/ 240 w 303"/>
                <a:gd name="T71" fmla="*/ 114 h 216"/>
                <a:gd name="T72" fmla="*/ 231 w 303"/>
                <a:gd name="T73" fmla="*/ 114 h 216"/>
                <a:gd name="T74" fmla="*/ 206 w 303"/>
                <a:gd name="T75" fmla="*/ 141 h 216"/>
                <a:gd name="T76" fmla="*/ 224 w 303"/>
                <a:gd name="T77" fmla="*/ 159 h 216"/>
                <a:gd name="T78" fmla="*/ 242 w 303"/>
                <a:gd name="T79" fmla="*/ 140 h 216"/>
                <a:gd name="T80" fmla="*/ 263 w 303"/>
                <a:gd name="T81" fmla="*/ 140 h 216"/>
                <a:gd name="T82" fmla="*/ 278 w 303"/>
                <a:gd name="T83" fmla="*/ 155 h 216"/>
                <a:gd name="T84" fmla="*/ 278 w 303"/>
                <a:gd name="T85" fmla="*/ 17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3" h="216">
                  <a:moveTo>
                    <a:pt x="274" y="114"/>
                  </a:moveTo>
                  <a:lnTo>
                    <a:pt x="265" y="114"/>
                  </a:lnTo>
                  <a:lnTo>
                    <a:pt x="265" y="63"/>
                  </a:lnTo>
                  <a:lnTo>
                    <a:pt x="202" y="0"/>
                  </a:lnTo>
                  <a:lnTo>
                    <a:pt x="114" y="0"/>
                  </a:lnTo>
                  <a:lnTo>
                    <a:pt x="51" y="63"/>
                  </a:lnTo>
                  <a:lnTo>
                    <a:pt x="51" y="89"/>
                  </a:lnTo>
                  <a:lnTo>
                    <a:pt x="37" y="89"/>
                  </a:lnTo>
                  <a:lnTo>
                    <a:pt x="0" y="127"/>
                  </a:lnTo>
                  <a:lnTo>
                    <a:pt x="0" y="179"/>
                  </a:lnTo>
                  <a:lnTo>
                    <a:pt x="37" y="216"/>
                  </a:lnTo>
                  <a:lnTo>
                    <a:pt x="113" y="216"/>
                  </a:lnTo>
                  <a:lnTo>
                    <a:pt x="191" y="216"/>
                  </a:lnTo>
                  <a:lnTo>
                    <a:pt x="237" y="216"/>
                  </a:lnTo>
                  <a:lnTo>
                    <a:pt x="274" y="216"/>
                  </a:lnTo>
                  <a:lnTo>
                    <a:pt x="303" y="187"/>
                  </a:lnTo>
                  <a:lnTo>
                    <a:pt x="303" y="144"/>
                  </a:lnTo>
                  <a:lnTo>
                    <a:pt x="274" y="114"/>
                  </a:lnTo>
                  <a:close/>
                  <a:moveTo>
                    <a:pt x="278" y="176"/>
                  </a:moveTo>
                  <a:lnTo>
                    <a:pt x="263" y="191"/>
                  </a:lnTo>
                  <a:lnTo>
                    <a:pt x="237" y="191"/>
                  </a:lnTo>
                  <a:lnTo>
                    <a:pt x="191" y="192"/>
                  </a:lnTo>
                  <a:lnTo>
                    <a:pt x="48" y="192"/>
                  </a:lnTo>
                  <a:lnTo>
                    <a:pt x="26" y="169"/>
                  </a:lnTo>
                  <a:lnTo>
                    <a:pt x="26" y="137"/>
                  </a:lnTo>
                  <a:lnTo>
                    <a:pt x="48" y="114"/>
                  </a:lnTo>
                  <a:lnTo>
                    <a:pt x="79" y="114"/>
                  </a:lnTo>
                  <a:lnTo>
                    <a:pt x="105" y="141"/>
                  </a:lnTo>
                  <a:lnTo>
                    <a:pt x="123" y="123"/>
                  </a:lnTo>
                  <a:lnTo>
                    <a:pt x="90" y="89"/>
                  </a:lnTo>
                  <a:lnTo>
                    <a:pt x="76" y="89"/>
                  </a:lnTo>
                  <a:lnTo>
                    <a:pt x="76" y="74"/>
                  </a:lnTo>
                  <a:lnTo>
                    <a:pt x="124" y="25"/>
                  </a:lnTo>
                  <a:lnTo>
                    <a:pt x="193" y="25"/>
                  </a:lnTo>
                  <a:lnTo>
                    <a:pt x="240" y="74"/>
                  </a:lnTo>
                  <a:lnTo>
                    <a:pt x="240" y="114"/>
                  </a:lnTo>
                  <a:lnTo>
                    <a:pt x="231" y="114"/>
                  </a:lnTo>
                  <a:lnTo>
                    <a:pt x="206" y="141"/>
                  </a:lnTo>
                  <a:lnTo>
                    <a:pt x="224" y="159"/>
                  </a:lnTo>
                  <a:lnTo>
                    <a:pt x="242" y="140"/>
                  </a:lnTo>
                  <a:lnTo>
                    <a:pt x="263" y="140"/>
                  </a:lnTo>
                  <a:lnTo>
                    <a:pt x="278" y="155"/>
                  </a:lnTo>
                  <a:lnTo>
                    <a:pt x="278" y="17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3" name="TextBox 22">
              <a:extLst>
                <a:ext uri="{FF2B5EF4-FFF2-40B4-BE49-F238E27FC236}">
                  <a16:creationId xmlns:a16="http://schemas.microsoft.com/office/drawing/2014/main" id="{4C12ACCE-142A-37F3-4B57-9D2FEB357824}"/>
                </a:ext>
              </a:extLst>
            </p:cNvPr>
            <p:cNvSpPr txBox="1"/>
            <p:nvPr/>
          </p:nvSpPr>
          <p:spPr>
            <a:xfrm>
              <a:off x="2405557" y="5905104"/>
              <a:ext cx="790618"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285"/>
                  </a:solidFill>
                  <a:effectLst/>
                  <a:uLnTx/>
                  <a:uFillTx/>
                  <a:latin typeface="+mj-lt"/>
                  <a:cs typeface="Calibri" panose="020F0502020204030204" pitchFamily="34" charset="0"/>
                </a:rPr>
                <a:t>Cloud</a:t>
              </a:r>
            </a:p>
          </p:txBody>
        </p:sp>
      </p:grpSp>
      <p:grpSp>
        <p:nvGrpSpPr>
          <p:cNvPr id="24" name="Group 23">
            <a:extLst>
              <a:ext uri="{FF2B5EF4-FFF2-40B4-BE49-F238E27FC236}">
                <a16:creationId xmlns:a16="http://schemas.microsoft.com/office/drawing/2014/main" id="{EF3471CC-ECF7-4401-D244-2E4C1C32FAF2}"/>
              </a:ext>
            </a:extLst>
          </p:cNvPr>
          <p:cNvGrpSpPr/>
          <p:nvPr/>
        </p:nvGrpSpPr>
        <p:grpSpPr>
          <a:xfrm>
            <a:off x="3743666" y="6046755"/>
            <a:ext cx="1193030" cy="351451"/>
            <a:chOff x="3743666" y="5879318"/>
            <a:chExt cx="1193030" cy="351451"/>
          </a:xfrm>
        </p:grpSpPr>
        <p:sp>
          <p:nvSpPr>
            <p:cNvPr id="25" name="Freeform 324">
              <a:extLst>
                <a:ext uri="{FF2B5EF4-FFF2-40B4-BE49-F238E27FC236}">
                  <a16:creationId xmlns:a16="http://schemas.microsoft.com/office/drawing/2014/main" id="{8003DB81-EF63-2CD6-94A1-3089CCB04BB1}"/>
                </a:ext>
              </a:extLst>
            </p:cNvPr>
            <p:cNvSpPr>
              <a:spLocks noChangeAspect="1" noEditPoints="1"/>
            </p:cNvSpPr>
            <p:nvPr/>
          </p:nvSpPr>
          <p:spPr bwMode="auto">
            <a:xfrm>
              <a:off x="3743666" y="5879318"/>
              <a:ext cx="328480" cy="351451"/>
            </a:xfrm>
            <a:custGeom>
              <a:avLst/>
              <a:gdLst>
                <a:gd name="T0" fmla="*/ 46 w 286"/>
                <a:gd name="T1" fmla="*/ 189 h 306"/>
                <a:gd name="T2" fmla="*/ 143 w 286"/>
                <a:gd name="T3" fmla="*/ 248 h 306"/>
                <a:gd name="T4" fmla="*/ 239 w 286"/>
                <a:gd name="T5" fmla="*/ 189 h 306"/>
                <a:gd name="T6" fmla="*/ 143 w 286"/>
                <a:gd name="T7" fmla="*/ 130 h 306"/>
                <a:gd name="T8" fmla="*/ 46 w 286"/>
                <a:gd name="T9" fmla="*/ 189 h 306"/>
                <a:gd name="T10" fmla="*/ 191 w 286"/>
                <a:gd name="T11" fmla="*/ 189 h 306"/>
                <a:gd name="T12" fmla="*/ 143 w 286"/>
                <a:gd name="T13" fmla="*/ 218 h 306"/>
                <a:gd name="T14" fmla="*/ 94 w 286"/>
                <a:gd name="T15" fmla="*/ 189 h 306"/>
                <a:gd name="T16" fmla="*/ 143 w 286"/>
                <a:gd name="T17" fmla="*/ 160 h 306"/>
                <a:gd name="T18" fmla="*/ 191 w 286"/>
                <a:gd name="T19" fmla="*/ 189 h 306"/>
                <a:gd name="T20" fmla="*/ 143 w 286"/>
                <a:gd name="T21" fmla="*/ 276 h 306"/>
                <a:gd name="T22" fmla="*/ 239 w 286"/>
                <a:gd name="T23" fmla="*/ 218 h 306"/>
                <a:gd name="T24" fmla="*/ 239 w 286"/>
                <a:gd name="T25" fmla="*/ 248 h 306"/>
                <a:gd name="T26" fmla="*/ 143 w 286"/>
                <a:gd name="T27" fmla="*/ 306 h 306"/>
                <a:gd name="T28" fmla="*/ 46 w 286"/>
                <a:gd name="T29" fmla="*/ 248 h 306"/>
                <a:gd name="T30" fmla="*/ 46 w 286"/>
                <a:gd name="T31" fmla="*/ 218 h 306"/>
                <a:gd name="T32" fmla="*/ 143 w 286"/>
                <a:gd name="T33" fmla="*/ 276 h 306"/>
                <a:gd name="T34" fmla="*/ 286 w 286"/>
                <a:gd name="T35" fmla="*/ 92 h 306"/>
                <a:gd name="T36" fmla="*/ 286 w 286"/>
                <a:gd name="T37" fmla="*/ 139 h 306"/>
                <a:gd name="T38" fmla="*/ 262 w 286"/>
                <a:gd name="T39" fmla="*/ 163 h 306"/>
                <a:gd name="T40" fmla="*/ 243 w 286"/>
                <a:gd name="T41" fmla="*/ 147 h 306"/>
                <a:gd name="T42" fmla="*/ 243 w 286"/>
                <a:gd name="T43" fmla="*/ 147 h 306"/>
                <a:gd name="T44" fmla="*/ 260 w 286"/>
                <a:gd name="T45" fmla="*/ 129 h 306"/>
                <a:gd name="T46" fmla="*/ 260 w 286"/>
                <a:gd name="T47" fmla="*/ 102 h 306"/>
                <a:gd name="T48" fmla="*/ 243 w 286"/>
                <a:gd name="T49" fmla="*/ 84 h 306"/>
                <a:gd name="T50" fmla="*/ 203 w 286"/>
                <a:gd name="T51" fmla="*/ 84 h 306"/>
                <a:gd name="T52" fmla="*/ 203 w 286"/>
                <a:gd name="T53" fmla="*/ 61 h 306"/>
                <a:gd name="T54" fmla="*/ 167 w 286"/>
                <a:gd name="T55" fmla="*/ 26 h 306"/>
                <a:gd name="T56" fmla="*/ 117 w 286"/>
                <a:gd name="T57" fmla="*/ 26 h 306"/>
                <a:gd name="T58" fmla="*/ 83 w 286"/>
                <a:gd name="T59" fmla="*/ 61 h 306"/>
                <a:gd name="T60" fmla="*/ 83 w 286"/>
                <a:gd name="T61" fmla="*/ 69 h 306"/>
                <a:gd name="T62" fmla="*/ 47 w 286"/>
                <a:gd name="T63" fmla="*/ 69 h 306"/>
                <a:gd name="T64" fmla="*/ 24 w 286"/>
                <a:gd name="T65" fmla="*/ 92 h 306"/>
                <a:gd name="T66" fmla="*/ 24 w 286"/>
                <a:gd name="T67" fmla="*/ 124 h 306"/>
                <a:gd name="T68" fmla="*/ 46 w 286"/>
                <a:gd name="T69" fmla="*/ 147 h 306"/>
                <a:gd name="T70" fmla="*/ 26 w 286"/>
                <a:gd name="T71" fmla="*/ 162 h 306"/>
                <a:gd name="T72" fmla="*/ 0 w 286"/>
                <a:gd name="T73" fmla="*/ 134 h 306"/>
                <a:gd name="T74" fmla="*/ 0 w 286"/>
                <a:gd name="T75" fmla="*/ 82 h 306"/>
                <a:gd name="T76" fmla="*/ 37 w 286"/>
                <a:gd name="T77" fmla="*/ 44 h 306"/>
                <a:gd name="T78" fmla="*/ 64 w 286"/>
                <a:gd name="T79" fmla="*/ 44 h 306"/>
                <a:gd name="T80" fmla="*/ 107 w 286"/>
                <a:gd name="T81" fmla="*/ 0 h 306"/>
                <a:gd name="T82" fmla="*/ 177 w 286"/>
                <a:gd name="T83" fmla="*/ 0 h 306"/>
                <a:gd name="T84" fmla="*/ 228 w 286"/>
                <a:gd name="T85" fmla="*/ 50 h 306"/>
                <a:gd name="T86" fmla="*/ 228 w 286"/>
                <a:gd name="T87" fmla="*/ 59 h 306"/>
                <a:gd name="T88" fmla="*/ 253 w 286"/>
                <a:gd name="T89" fmla="*/ 59 h 306"/>
                <a:gd name="T90" fmla="*/ 286 w 286"/>
                <a:gd name="T91" fmla="*/ 9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 h="306">
                  <a:moveTo>
                    <a:pt x="46" y="189"/>
                  </a:moveTo>
                  <a:lnTo>
                    <a:pt x="143" y="248"/>
                  </a:lnTo>
                  <a:lnTo>
                    <a:pt x="239" y="189"/>
                  </a:lnTo>
                  <a:lnTo>
                    <a:pt x="143" y="130"/>
                  </a:lnTo>
                  <a:lnTo>
                    <a:pt x="46" y="189"/>
                  </a:lnTo>
                  <a:close/>
                  <a:moveTo>
                    <a:pt x="191" y="189"/>
                  </a:moveTo>
                  <a:lnTo>
                    <a:pt x="143" y="218"/>
                  </a:lnTo>
                  <a:lnTo>
                    <a:pt x="94" y="189"/>
                  </a:lnTo>
                  <a:lnTo>
                    <a:pt x="143" y="160"/>
                  </a:lnTo>
                  <a:lnTo>
                    <a:pt x="191" y="189"/>
                  </a:lnTo>
                  <a:close/>
                  <a:moveTo>
                    <a:pt x="143" y="276"/>
                  </a:moveTo>
                  <a:lnTo>
                    <a:pt x="239" y="218"/>
                  </a:lnTo>
                  <a:lnTo>
                    <a:pt x="239" y="248"/>
                  </a:lnTo>
                  <a:lnTo>
                    <a:pt x="143" y="306"/>
                  </a:lnTo>
                  <a:lnTo>
                    <a:pt x="46" y="248"/>
                  </a:lnTo>
                  <a:lnTo>
                    <a:pt x="46" y="218"/>
                  </a:lnTo>
                  <a:lnTo>
                    <a:pt x="143" y="276"/>
                  </a:lnTo>
                  <a:close/>
                  <a:moveTo>
                    <a:pt x="286" y="92"/>
                  </a:moveTo>
                  <a:lnTo>
                    <a:pt x="286" y="139"/>
                  </a:lnTo>
                  <a:lnTo>
                    <a:pt x="262" y="163"/>
                  </a:lnTo>
                  <a:lnTo>
                    <a:pt x="243" y="147"/>
                  </a:lnTo>
                  <a:lnTo>
                    <a:pt x="243" y="147"/>
                  </a:lnTo>
                  <a:lnTo>
                    <a:pt x="260" y="129"/>
                  </a:lnTo>
                  <a:lnTo>
                    <a:pt x="260" y="102"/>
                  </a:lnTo>
                  <a:lnTo>
                    <a:pt x="243" y="84"/>
                  </a:lnTo>
                  <a:lnTo>
                    <a:pt x="203" y="84"/>
                  </a:lnTo>
                  <a:lnTo>
                    <a:pt x="203" y="61"/>
                  </a:lnTo>
                  <a:lnTo>
                    <a:pt x="167" y="26"/>
                  </a:lnTo>
                  <a:lnTo>
                    <a:pt x="117" y="26"/>
                  </a:lnTo>
                  <a:lnTo>
                    <a:pt x="83" y="61"/>
                  </a:lnTo>
                  <a:lnTo>
                    <a:pt x="83" y="69"/>
                  </a:lnTo>
                  <a:lnTo>
                    <a:pt x="47" y="69"/>
                  </a:lnTo>
                  <a:lnTo>
                    <a:pt x="24" y="92"/>
                  </a:lnTo>
                  <a:lnTo>
                    <a:pt x="24" y="124"/>
                  </a:lnTo>
                  <a:lnTo>
                    <a:pt x="46" y="147"/>
                  </a:lnTo>
                  <a:lnTo>
                    <a:pt x="26" y="162"/>
                  </a:lnTo>
                  <a:lnTo>
                    <a:pt x="0" y="134"/>
                  </a:lnTo>
                  <a:lnTo>
                    <a:pt x="0" y="82"/>
                  </a:lnTo>
                  <a:lnTo>
                    <a:pt x="37" y="44"/>
                  </a:lnTo>
                  <a:lnTo>
                    <a:pt x="64" y="44"/>
                  </a:lnTo>
                  <a:lnTo>
                    <a:pt x="107" y="0"/>
                  </a:lnTo>
                  <a:lnTo>
                    <a:pt x="177" y="0"/>
                  </a:lnTo>
                  <a:lnTo>
                    <a:pt x="228" y="50"/>
                  </a:lnTo>
                  <a:lnTo>
                    <a:pt x="228" y="59"/>
                  </a:lnTo>
                  <a:lnTo>
                    <a:pt x="253" y="59"/>
                  </a:lnTo>
                  <a:lnTo>
                    <a:pt x="286" y="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6" name="TextBox 25">
              <a:extLst>
                <a:ext uri="{FF2B5EF4-FFF2-40B4-BE49-F238E27FC236}">
                  <a16:creationId xmlns:a16="http://schemas.microsoft.com/office/drawing/2014/main" id="{AA877A89-F648-4EC0-301D-A0A482D4BCE5}"/>
                </a:ext>
              </a:extLst>
            </p:cNvPr>
            <p:cNvSpPr txBox="1"/>
            <p:nvPr/>
          </p:nvSpPr>
          <p:spPr>
            <a:xfrm>
              <a:off x="4146078" y="5907842"/>
              <a:ext cx="790618"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285"/>
                  </a:solidFill>
                  <a:effectLst/>
                  <a:uLnTx/>
                  <a:uFillTx/>
                  <a:latin typeface="+mj-lt"/>
                  <a:cs typeface="Calibri" panose="020F0502020204030204" pitchFamily="34" charset="0"/>
                </a:rPr>
                <a:t>Hybrid</a:t>
              </a:r>
            </a:p>
          </p:txBody>
        </p:sp>
      </p:grpSp>
      <p:grpSp>
        <p:nvGrpSpPr>
          <p:cNvPr id="27" name="Group 26">
            <a:extLst>
              <a:ext uri="{FF2B5EF4-FFF2-40B4-BE49-F238E27FC236}">
                <a16:creationId xmlns:a16="http://schemas.microsoft.com/office/drawing/2014/main" id="{CC5CCAE0-2B80-C9F9-6A37-C4EF616327D0}"/>
              </a:ext>
            </a:extLst>
          </p:cNvPr>
          <p:cNvGrpSpPr/>
          <p:nvPr/>
        </p:nvGrpSpPr>
        <p:grpSpPr>
          <a:xfrm>
            <a:off x="5553075" y="6072541"/>
            <a:ext cx="1668689" cy="304790"/>
            <a:chOff x="5553075" y="5905104"/>
            <a:chExt cx="1668689" cy="304790"/>
          </a:xfrm>
        </p:grpSpPr>
        <p:sp>
          <p:nvSpPr>
            <p:cNvPr id="28" name="Freeform 322">
              <a:extLst>
                <a:ext uri="{FF2B5EF4-FFF2-40B4-BE49-F238E27FC236}">
                  <a16:creationId xmlns:a16="http://schemas.microsoft.com/office/drawing/2014/main" id="{0B8DB463-6CB1-7A11-C3BC-3AE4B756EBBE}"/>
                </a:ext>
              </a:extLst>
            </p:cNvPr>
            <p:cNvSpPr>
              <a:spLocks noChangeAspect="1" noEditPoints="1"/>
            </p:cNvSpPr>
            <p:nvPr/>
          </p:nvSpPr>
          <p:spPr bwMode="auto">
            <a:xfrm>
              <a:off x="5553075" y="5914629"/>
              <a:ext cx="316493" cy="295265"/>
            </a:xfrm>
            <a:custGeom>
              <a:avLst/>
              <a:gdLst>
                <a:gd name="T0" fmla="*/ 328 w 328"/>
                <a:gd name="T1" fmla="*/ 90 h 306"/>
                <a:gd name="T2" fmla="*/ 165 w 328"/>
                <a:gd name="T3" fmla="*/ 0 h 306"/>
                <a:gd name="T4" fmla="*/ 0 w 328"/>
                <a:gd name="T5" fmla="*/ 90 h 306"/>
                <a:gd name="T6" fmla="*/ 165 w 328"/>
                <a:gd name="T7" fmla="*/ 180 h 306"/>
                <a:gd name="T8" fmla="*/ 328 w 328"/>
                <a:gd name="T9" fmla="*/ 90 h 306"/>
                <a:gd name="T10" fmla="*/ 52 w 328"/>
                <a:gd name="T11" fmla="*/ 90 h 306"/>
                <a:gd name="T12" fmla="*/ 165 w 328"/>
                <a:gd name="T13" fmla="*/ 29 h 306"/>
                <a:gd name="T14" fmla="*/ 277 w 328"/>
                <a:gd name="T15" fmla="*/ 90 h 306"/>
                <a:gd name="T16" fmla="*/ 165 w 328"/>
                <a:gd name="T17" fmla="*/ 151 h 306"/>
                <a:gd name="T18" fmla="*/ 52 w 328"/>
                <a:gd name="T19" fmla="*/ 90 h 306"/>
                <a:gd name="T20" fmla="*/ 165 w 328"/>
                <a:gd name="T21" fmla="*/ 215 h 306"/>
                <a:gd name="T22" fmla="*/ 328 w 328"/>
                <a:gd name="T23" fmla="*/ 124 h 306"/>
                <a:gd name="T24" fmla="*/ 328 w 328"/>
                <a:gd name="T25" fmla="*/ 153 h 306"/>
                <a:gd name="T26" fmla="*/ 165 w 328"/>
                <a:gd name="T27" fmla="*/ 244 h 306"/>
                <a:gd name="T28" fmla="*/ 0 w 328"/>
                <a:gd name="T29" fmla="*/ 153 h 306"/>
                <a:gd name="T30" fmla="*/ 0 w 328"/>
                <a:gd name="T31" fmla="*/ 124 h 306"/>
                <a:gd name="T32" fmla="*/ 165 w 328"/>
                <a:gd name="T33" fmla="*/ 215 h 306"/>
                <a:gd name="T34" fmla="*/ 165 w 328"/>
                <a:gd name="T35" fmla="*/ 278 h 306"/>
                <a:gd name="T36" fmla="*/ 328 w 328"/>
                <a:gd name="T37" fmla="*/ 188 h 306"/>
                <a:gd name="T38" fmla="*/ 328 w 328"/>
                <a:gd name="T39" fmla="*/ 216 h 306"/>
                <a:gd name="T40" fmla="*/ 165 w 328"/>
                <a:gd name="T41" fmla="*/ 306 h 306"/>
                <a:gd name="T42" fmla="*/ 0 w 328"/>
                <a:gd name="T43" fmla="*/ 216 h 306"/>
                <a:gd name="T44" fmla="*/ 0 w 328"/>
                <a:gd name="T45" fmla="*/ 188 h 306"/>
                <a:gd name="T46" fmla="*/ 165 w 328"/>
                <a:gd name="T47" fmla="*/ 27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8" h="306">
                  <a:moveTo>
                    <a:pt x="328" y="90"/>
                  </a:moveTo>
                  <a:lnTo>
                    <a:pt x="165" y="0"/>
                  </a:lnTo>
                  <a:lnTo>
                    <a:pt x="0" y="90"/>
                  </a:lnTo>
                  <a:lnTo>
                    <a:pt x="165" y="180"/>
                  </a:lnTo>
                  <a:lnTo>
                    <a:pt x="328" y="90"/>
                  </a:lnTo>
                  <a:close/>
                  <a:moveTo>
                    <a:pt x="52" y="90"/>
                  </a:moveTo>
                  <a:lnTo>
                    <a:pt x="165" y="29"/>
                  </a:lnTo>
                  <a:lnTo>
                    <a:pt x="277" y="90"/>
                  </a:lnTo>
                  <a:lnTo>
                    <a:pt x="165" y="151"/>
                  </a:lnTo>
                  <a:lnTo>
                    <a:pt x="52" y="90"/>
                  </a:lnTo>
                  <a:close/>
                  <a:moveTo>
                    <a:pt x="165" y="215"/>
                  </a:moveTo>
                  <a:lnTo>
                    <a:pt x="328" y="124"/>
                  </a:lnTo>
                  <a:lnTo>
                    <a:pt x="328" y="153"/>
                  </a:lnTo>
                  <a:lnTo>
                    <a:pt x="165" y="244"/>
                  </a:lnTo>
                  <a:lnTo>
                    <a:pt x="0" y="153"/>
                  </a:lnTo>
                  <a:lnTo>
                    <a:pt x="0" y="124"/>
                  </a:lnTo>
                  <a:lnTo>
                    <a:pt x="165" y="215"/>
                  </a:lnTo>
                  <a:close/>
                  <a:moveTo>
                    <a:pt x="165" y="278"/>
                  </a:moveTo>
                  <a:lnTo>
                    <a:pt x="328" y="188"/>
                  </a:lnTo>
                  <a:lnTo>
                    <a:pt x="328" y="216"/>
                  </a:lnTo>
                  <a:lnTo>
                    <a:pt x="165" y="306"/>
                  </a:lnTo>
                  <a:lnTo>
                    <a:pt x="0" y="216"/>
                  </a:lnTo>
                  <a:lnTo>
                    <a:pt x="0" y="188"/>
                  </a:lnTo>
                  <a:lnTo>
                    <a:pt x="165" y="27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9" name="TextBox 28">
              <a:extLst>
                <a:ext uri="{FF2B5EF4-FFF2-40B4-BE49-F238E27FC236}">
                  <a16:creationId xmlns:a16="http://schemas.microsoft.com/office/drawing/2014/main" id="{D0811AE3-CD04-BE24-9913-EB9B8B902658}"/>
                </a:ext>
              </a:extLst>
            </p:cNvPr>
            <p:cNvSpPr txBox="1"/>
            <p:nvPr/>
          </p:nvSpPr>
          <p:spPr>
            <a:xfrm>
              <a:off x="5914285" y="5905104"/>
              <a:ext cx="1307479"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285"/>
                  </a:solidFill>
                  <a:effectLst/>
                  <a:uLnTx/>
                  <a:uFillTx/>
                  <a:latin typeface="+mj-lt"/>
                  <a:cs typeface="Calibri" panose="020F0502020204030204" pitchFamily="34" charset="0"/>
                </a:rPr>
                <a:t>On-Premises</a:t>
              </a:r>
            </a:p>
          </p:txBody>
        </p:sp>
      </p:grpSp>
      <p:grpSp>
        <p:nvGrpSpPr>
          <p:cNvPr id="30" name="Group 29">
            <a:extLst>
              <a:ext uri="{FF2B5EF4-FFF2-40B4-BE49-F238E27FC236}">
                <a16:creationId xmlns:a16="http://schemas.microsoft.com/office/drawing/2014/main" id="{951B8A99-EB7D-EA37-DB34-1A93442E5B32}"/>
              </a:ext>
            </a:extLst>
          </p:cNvPr>
          <p:cNvGrpSpPr/>
          <p:nvPr/>
        </p:nvGrpSpPr>
        <p:grpSpPr>
          <a:xfrm>
            <a:off x="635794" y="3049640"/>
            <a:ext cx="11135887" cy="1728074"/>
            <a:chOff x="635794" y="2882203"/>
            <a:chExt cx="11135887" cy="1728074"/>
          </a:xfrm>
        </p:grpSpPr>
        <p:sp>
          <p:nvSpPr>
            <p:cNvPr id="31" name="Rectangle 30">
              <a:extLst>
                <a:ext uri="{FF2B5EF4-FFF2-40B4-BE49-F238E27FC236}">
                  <a16:creationId xmlns:a16="http://schemas.microsoft.com/office/drawing/2014/main" id="{5162684C-A96C-7543-A04D-19964CB2C58F}"/>
                </a:ext>
              </a:extLst>
            </p:cNvPr>
            <p:cNvSpPr/>
            <p:nvPr/>
          </p:nvSpPr>
          <p:spPr>
            <a:xfrm>
              <a:off x="635794" y="2882203"/>
              <a:ext cx="8862536" cy="1724087"/>
            </a:xfrm>
            <a:prstGeom prst="rect">
              <a:avLst/>
            </a:prstGeom>
            <a:solidFill>
              <a:schemeClr val="bg1">
                <a:lumMod val="95000"/>
              </a:schemeClr>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32" name="Rectangle 31">
              <a:extLst>
                <a:ext uri="{FF2B5EF4-FFF2-40B4-BE49-F238E27FC236}">
                  <a16:creationId xmlns:a16="http://schemas.microsoft.com/office/drawing/2014/main" id="{7BFD2CBC-D8EA-C903-F09F-99BB0DF0D6FE}"/>
                </a:ext>
              </a:extLst>
            </p:cNvPr>
            <p:cNvSpPr/>
            <p:nvPr/>
          </p:nvSpPr>
          <p:spPr>
            <a:xfrm>
              <a:off x="2720605" y="3074766"/>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Content Delivery</a:t>
              </a:r>
            </a:p>
          </p:txBody>
        </p:sp>
        <p:sp>
          <p:nvSpPr>
            <p:cNvPr id="33" name="Rectangle 32">
              <a:extLst>
                <a:ext uri="{FF2B5EF4-FFF2-40B4-BE49-F238E27FC236}">
                  <a16:creationId xmlns:a16="http://schemas.microsoft.com/office/drawing/2014/main" id="{F2E2CFC6-11AA-AE12-22F6-4ECA86F9024E}"/>
                </a:ext>
              </a:extLst>
            </p:cNvPr>
            <p:cNvSpPr/>
            <p:nvPr/>
          </p:nvSpPr>
          <p:spPr>
            <a:xfrm>
              <a:off x="851579" y="3074766"/>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Content &amp; Process Analytics</a:t>
              </a:r>
            </a:p>
          </p:txBody>
        </p:sp>
        <p:sp>
          <p:nvSpPr>
            <p:cNvPr id="34" name="Rectangle 33">
              <a:extLst>
                <a:ext uri="{FF2B5EF4-FFF2-40B4-BE49-F238E27FC236}">
                  <a16:creationId xmlns:a16="http://schemas.microsoft.com/office/drawing/2014/main" id="{E9A2E7BE-9D90-D4E5-49B5-CBA5CD0B7A5B}"/>
                </a:ext>
              </a:extLst>
            </p:cNvPr>
            <p:cNvSpPr/>
            <p:nvPr/>
          </p:nvSpPr>
          <p:spPr>
            <a:xfrm>
              <a:off x="4589631" y="3074766"/>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Metadata Enrichment</a:t>
              </a:r>
            </a:p>
          </p:txBody>
        </p:sp>
        <p:sp>
          <p:nvSpPr>
            <p:cNvPr id="35" name="Rectangle 34">
              <a:extLst>
                <a:ext uri="{FF2B5EF4-FFF2-40B4-BE49-F238E27FC236}">
                  <a16:creationId xmlns:a16="http://schemas.microsoft.com/office/drawing/2014/main" id="{DC699042-B719-A012-FAB9-A912E68FF682}"/>
                </a:ext>
              </a:extLst>
            </p:cNvPr>
            <p:cNvSpPr/>
            <p:nvPr/>
          </p:nvSpPr>
          <p:spPr>
            <a:xfrm>
              <a:off x="6458658" y="3074766"/>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Case &amp; Process Management</a:t>
              </a:r>
            </a:p>
          </p:txBody>
        </p:sp>
        <p:sp>
          <p:nvSpPr>
            <p:cNvPr id="36" name="Rectangle 35">
              <a:extLst>
                <a:ext uri="{FF2B5EF4-FFF2-40B4-BE49-F238E27FC236}">
                  <a16:creationId xmlns:a16="http://schemas.microsoft.com/office/drawing/2014/main" id="{F1E3A82F-FF07-4190-09B3-F1C4006C3A0F}"/>
                </a:ext>
              </a:extLst>
            </p:cNvPr>
            <p:cNvSpPr/>
            <p:nvPr/>
          </p:nvSpPr>
          <p:spPr>
            <a:xfrm>
              <a:off x="2720605" y="3615021"/>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Security &amp; Audit</a:t>
              </a:r>
            </a:p>
          </p:txBody>
        </p:sp>
        <p:sp>
          <p:nvSpPr>
            <p:cNvPr id="37" name="Rectangle 36">
              <a:extLst>
                <a:ext uri="{FF2B5EF4-FFF2-40B4-BE49-F238E27FC236}">
                  <a16:creationId xmlns:a16="http://schemas.microsoft.com/office/drawing/2014/main" id="{EC42BC06-8762-A326-D2B2-2A8066AED3BD}"/>
                </a:ext>
              </a:extLst>
            </p:cNvPr>
            <p:cNvSpPr/>
            <p:nvPr/>
          </p:nvSpPr>
          <p:spPr>
            <a:xfrm>
              <a:off x="851579" y="3615021"/>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Conversion &amp; Transformation</a:t>
              </a:r>
            </a:p>
          </p:txBody>
        </p:sp>
        <p:sp>
          <p:nvSpPr>
            <p:cNvPr id="38" name="Rectangle 37">
              <a:extLst>
                <a:ext uri="{FF2B5EF4-FFF2-40B4-BE49-F238E27FC236}">
                  <a16:creationId xmlns:a16="http://schemas.microsoft.com/office/drawing/2014/main" id="{5EEC00AC-7512-40BC-C727-265F4563D166}"/>
                </a:ext>
              </a:extLst>
            </p:cNvPr>
            <p:cNvSpPr/>
            <p:nvPr/>
          </p:nvSpPr>
          <p:spPr>
            <a:xfrm>
              <a:off x="4589631" y="3615021"/>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Query &amp; Search</a:t>
              </a:r>
            </a:p>
          </p:txBody>
        </p:sp>
        <p:sp>
          <p:nvSpPr>
            <p:cNvPr id="39" name="Rectangle 38">
              <a:extLst>
                <a:ext uri="{FF2B5EF4-FFF2-40B4-BE49-F238E27FC236}">
                  <a16:creationId xmlns:a16="http://schemas.microsoft.com/office/drawing/2014/main" id="{D0B2AE2C-417B-1322-2708-911849906808}"/>
                </a:ext>
              </a:extLst>
            </p:cNvPr>
            <p:cNvSpPr/>
            <p:nvPr/>
          </p:nvSpPr>
          <p:spPr>
            <a:xfrm>
              <a:off x="6458658" y="3615021"/>
              <a:ext cx="1656000" cy="41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Ingestion</a:t>
              </a:r>
            </a:p>
          </p:txBody>
        </p:sp>
        <p:sp>
          <p:nvSpPr>
            <p:cNvPr id="40" name="Rectangle 39">
              <a:extLst>
                <a:ext uri="{FF2B5EF4-FFF2-40B4-BE49-F238E27FC236}">
                  <a16:creationId xmlns:a16="http://schemas.microsoft.com/office/drawing/2014/main" id="{5B4CED7A-EEAD-7BAF-5CAF-B294A6B5680A}"/>
                </a:ext>
              </a:extLst>
            </p:cNvPr>
            <p:cNvSpPr/>
            <p:nvPr/>
          </p:nvSpPr>
          <p:spPr>
            <a:xfrm>
              <a:off x="851578" y="4152470"/>
              <a:ext cx="7263079" cy="265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ea typeface="+mn-ea"/>
                  <a:cs typeface="+mn-cs"/>
                </a:rPr>
                <a:t>Nuxeo Unified Data &amp; Content Model</a:t>
              </a:r>
            </a:p>
          </p:txBody>
        </p:sp>
        <p:sp>
          <p:nvSpPr>
            <p:cNvPr id="41" name="Rectangle 40">
              <a:extLst>
                <a:ext uri="{FF2B5EF4-FFF2-40B4-BE49-F238E27FC236}">
                  <a16:creationId xmlns:a16="http://schemas.microsoft.com/office/drawing/2014/main" id="{3844F7E6-6E07-6E6F-212B-D92E8A8C3809}"/>
                </a:ext>
              </a:extLst>
            </p:cNvPr>
            <p:cNvSpPr/>
            <p:nvPr/>
          </p:nvSpPr>
          <p:spPr>
            <a:xfrm>
              <a:off x="8327683" y="3095567"/>
              <a:ext cx="910448" cy="13224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ea typeface="+mn-ea"/>
                  <a:cs typeface="+mn-cs"/>
                </a:rPr>
                <a:t>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ea typeface="+mn-ea"/>
                  <a:cs typeface="+mn-cs"/>
                </a:rPr>
                <a:t>Connector</a:t>
              </a:r>
            </a:p>
          </p:txBody>
        </p:sp>
        <p:grpSp>
          <p:nvGrpSpPr>
            <p:cNvPr id="42" name="Group 41">
              <a:extLst>
                <a:ext uri="{FF2B5EF4-FFF2-40B4-BE49-F238E27FC236}">
                  <a16:creationId xmlns:a16="http://schemas.microsoft.com/office/drawing/2014/main" id="{E7CD630D-1518-FBAF-7D80-19CC77464578}"/>
                </a:ext>
              </a:extLst>
            </p:cNvPr>
            <p:cNvGrpSpPr/>
            <p:nvPr/>
          </p:nvGrpSpPr>
          <p:grpSpPr>
            <a:xfrm>
              <a:off x="9229166" y="2905125"/>
              <a:ext cx="557772" cy="1705152"/>
              <a:chOff x="9229166" y="2905125"/>
              <a:chExt cx="557772" cy="1705152"/>
            </a:xfrm>
          </p:grpSpPr>
          <p:sp>
            <p:nvSpPr>
              <p:cNvPr id="44" name="Freeform: Shape 43">
                <a:extLst>
                  <a:ext uri="{FF2B5EF4-FFF2-40B4-BE49-F238E27FC236}">
                    <a16:creationId xmlns:a16="http://schemas.microsoft.com/office/drawing/2014/main" id="{B8F0FD80-55B9-996E-5FE3-BA01CF1AA1A6}"/>
                  </a:ext>
                </a:extLst>
              </p:cNvPr>
              <p:cNvSpPr/>
              <p:nvPr/>
            </p:nvSpPr>
            <p:spPr>
              <a:xfrm>
                <a:off x="9596438" y="2905125"/>
                <a:ext cx="190500" cy="1705152"/>
              </a:xfrm>
              <a:custGeom>
                <a:avLst/>
                <a:gdLst>
                  <a:gd name="connsiteX0" fmla="*/ 190500 w 190500"/>
                  <a:gd name="connsiteY0" fmla="*/ 0 h 1705152"/>
                  <a:gd name="connsiteX1" fmla="*/ 0 w 190500"/>
                  <a:gd name="connsiteY1" fmla="*/ 0 h 1705152"/>
                  <a:gd name="connsiteX2" fmla="*/ 0 w 190500"/>
                  <a:gd name="connsiteY2" fmla="*/ 1700213 h 1705152"/>
                  <a:gd name="connsiteX3" fmla="*/ 142875 w 190500"/>
                  <a:gd name="connsiteY3" fmla="*/ 1700213 h 1705152"/>
                </a:gdLst>
                <a:ahLst/>
                <a:cxnLst>
                  <a:cxn ang="0">
                    <a:pos x="connsiteX0" y="connsiteY0"/>
                  </a:cxn>
                  <a:cxn ang="0">
                    <a:pos x="connsiteX1" y="connsiteY1"/>
                  </a:cxn>
                  <a:cxn ang="0">
                    <a:pos x="connsiteX2" y="connsiteY2"/>
                  </a:cxn>
                  <a:cxn ang="0">
                    <a:pos x="connsiteX3" y="connsiteY3"/>
                  </a:cxn>
                </a:cxnLst>
                <a:rect l="l" t="t" r="r" b="b"/>
                <a:pathLst>
                  <a:path w="190500" h="1705152">
                    <a:moveTo>
                      <a:pt x="190500" y="0"/>
                    </a:moveTo>
                    <a:lnTo>
                      <a:pt x="0" y="0"/>
                    </a:lnTo>
                    <a:lnTo>
                      <a:pt x="0" y="1700213"/>
                    </a:lnTo>
                    <a:cubicBezTo>
                      <a:pt x="47625" y="1700213"/>
                      <a:pt x="119856" y="1711326"/>
                      <a:pt x="142875" y="17002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cxnSp>
            <p:nvCxnSpPr>
              <p:cNvPr id="45" name="Straight Connector 44">
                <a:extLst>
                  <a:ext uri="{FF2B5EF4-FFF2-40B4-BE49-F238E27FC236}">
                    <a16:creationId xmlns:a16="http://schemas.microsoft.com/office/drawing/2014/main" id="{CCD64A5D-163B-37BC-022A-5D7473726CB4}"/>
                  </a:ext>
                </a:extLst>
              </p:cNvPr>
              <p:cNvCxnSpPr>
                <a:cxnSpLocks/>
              </p:cNvCxnSpPr>
              <p:nvPr/>
            </p:nvCxnSpPr>
            <p:spPr>
              <a:xfrm>
                <a:off x="9229166" y="3762375"/>
                <a:ext cx="3630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81163A5-0106-5509-192F-422CD016B985}"/>
                </a:ext>
              </a:extLst>
            </p:cNvPr>
            <p:cNvSpPr txBox="1"/>
            <p:nvPr/>
          </p:nvSpPr>
          <p:spPr>
            <a:xfrm>
              <a:off x="9677838" y="2999849"/>
              <a:ext cx="2093843" cy="1448795"/>
            </a:xfrm>
            <a:prstGeom prst="rect">
              <a:avLst/>
            </a:prstGeom>
            <a:noFill/>
          </p:spPr>
          <p:txBody>
            <a:bodyPr wrap="none" rtlCol="0">
              <a:spAutoFit/>
            </a:bodyPr>
            <a:lstStyle/>
            <a:p>
              <a:pPr marL="171450" marR="0" lvl="0" indent="-171450" algn="l" defTabSz="914400" rtl="0" eaLnBrk="1" fontAlgn="auto" latinLnBrk="0" hangingPunct="1">
                <a:lnSpc>
                  <a:spcPct val="150000"/>
                </a:lnSpc>
                <a:spcBef>
                  <a:spcPts val="0"/>
                </a:spcBef>
                <a:spcAft>
                  <a:spcPts val="0"/>
                </a:spcAft>
                <a:buClr>
                  <a:schemeClr val="accent2"/>
                </a:buClr>
                <a:buSzPct val="80000"/>
                <a:buFont typeface="Arial" panose="020B0604020202020204" pitchFamily="34" charset="0"/>
                <a:buChar char="•"/>
                <a:tabLst/>
                <a:defRPr/>
              </a:pPr>
              <a:r>
                <a:rPr kumimoji="0" lang="en-US" sz="1000" b="0" i="0" u="none" strike="noStrike" kern="1200" cap="none" spc="0" normalizeH="0" baseline="0" noProof="0" dirty="0">
                  <a:ln>
                    <a:noFill/>
                  </a:ln>
                  <a:solidFill>
                    <a:srgbClr val="808285"/>
                  </a:solidFill>
                  <a:effectLst/>
                  <a:uLnTx/>
                  <a:uFillTx/>
                  <a:latin typeface="+mj-lt"/>
                  <a:cs typeface="Calibri" panose="020F0502020204030204" pitchFamily="34" charset="0"/>
                </a:rPr>
                <a:t>Archiving</a:t>
              </a:r>
            </a:p>
            <a:p>
              <a:pPr marL="171450" marR="0" lvl="0" indent="-171450" algn="l" defTabSz="914400" rtl="0" eaLnBrk="1" fontAlgn="auto" latinLnBrk="0" hangingPunct="1">
                <a:lnSpc>
                  <a:spcPct val="150000"/>
                </a:lnSpc>
                <a:spcBef>
                  <a:spcPts val="0"/>
                </a:spcBef>
                <a:spcAft>
                  <a:spcPts val="0"/>
                </a:spcAft>
                <a:buClr>
                  <a:schemeClr val="accent2"/>
                </a:buClr>
                <a:buSzPct val="80000"/>
                <a:buFont typeface="Arial" panose="020B0604020202020204" pitchFamily="34" charset="0"/>
                <a:buChar char="•"/>
                <a:tabLst/>
                <a:defRPr/>
              </a:pPr>
              <a:r>
                <a:rPr kumimoji="0" lang="en-US" sz="1000" b="1" i="0" u="none" strike="noStrike" kern="1200" cap="none" spc="0" normalizeH="0" baseline="0" noProof="0" dirty="0">
                  <a:ln>
                    <a:noFill/>
                  </a:ln>
                  <a:solidFill>
                    <a:srgbClr val="808285"/>
                  </a:solidFill>
                  <a:effectLst/>
                  <a:uLnTx/>
                  <a:uFillTx/>
                  <a:latin typeface="+mj-lt"/>
                  <a:cs typeface="Calibri" panose="020F0502020204030204" pitchFamily="34" charset="0"/>
                </a:rPr>
                <a:t>Retention Management</a:t>
              </a:r>
            </a:p>
            <a:p>
              <a:pPr marL="171450" marR="0" lvl="0" indent="-171450" algn="l" defTabSz="914400" rtl="0" eaLnBrk="1" fontAlgn="auto" latinLnBrk="0" hangingPunct="1">
                <a:lnSpc>
                  <a:spcPct val="150000"/>
                </a:lnSpc>
                <a:spcBef>
                  <a:spcPts val="0"/>
                </a:spcBef>
                <a:spcAft>
                  <a:spcPts val="0"/>
                </a:spcAft>
                <a:buClr>
                  <a:schemeClr val="accent2"/>
                </a:buClr>
                <a:buSzPct val="80000"/>
                <a:buFont typeface="Arial" panose="020B0604020202020204" pitchFamily="34" charset="0"/>
                <a:buChar char="•"/>
                <a:tabLst/>
                <a:defRPr/>
              </a:pPr>
              <a:r>
                <a:rPr kumimoji="0" lang="en-US" sz="1000" b="1" i="0" u="none" strike="noStrike" kern="1200" cap="none" spc="0" normalizeH="0" baseline="0" noProof="0" dirty="0">
                  <a:ln>
                    <a:noFill/>
                  </a:ln>
                  <a:solidFill>
                    <a:srgbClr val="808285"/>
                  </a:solidFill>
                  <a:effectLst/>
                  <a:uLnTx/>
                  <a:uFillTx/>
                  <a:latin typeface="+mj-lt"/>
                  <a:cs typeface="Calibri" panose="020F0502020204030204" pitchFamily="34" charset="0"/>
                </a:rPr>
                <a:t>Artificial Intelligence</a:t>
              </a:r>
            </a:p>
            <a:p>
              <a:pPr marL="171450" marR="0" lvl="0" indent="-171450" algn="l" defTabSz="914400" rtl="0" eaLnBrk="1" fontAlgn="auto" latinLnBrk="0" hangingPunct="1">
                <a:lnSpc>
                  <a:spcPct val="150000"/>
                </a:lnSpc>
                <a:spcBef>
                  <a:spcPts val="0"/>
                </a:spcBef>
                <a:spcAft>
                  <a:spcPts val="0"/>
                </a:spcAft>
                <a:buClr>
                  <a:schemeClr val="accent2"/>
                </a:buClr>
                <a:buSzPct val="80000"/>
                <a:buFont typeface="Arial" panose="020B0604020202020204" pitchFamily="34" charset="0"/>
                <a:buChar char="•"/>
                <a:tabLst/>
                <a:defRPr/>
              </a:pPr>
              <a:r>
                <a:rPr kumimoji="0" lang="en-US" sz="1000" b="0" i="0" u="none" strike="noStrike" kern="1200" cap="none" spc="0" normalizeH="0" baseline="0" noProof="0" dirty="0">
                  <a:ln>
                    <a:noFill/>
                  </a:ln>
                  <a:solidFill>
                    <a:srgbClr val="808285"/>
                  </a:solidFill>
                  <a:effectLst/>
                  <a:uLnTx/>
                  <a:uFillTx/>
                  <a:latin typeface="+mj-lt"/>
                  <a:cs typeface="Calibri" panose="020F0502020204030204" pitchFamily="34" charset="0"/>
                </a:rPr>
                <a:t>Capture &amp; Recognition</a:t>
              </a:r>
            </a:p>
            <a:p>
              <a:pPr marL="171450" marR="0" lvl="0" indent="-171450" algn="l" defTabSz="914400" rtl="0" eaLnBrk="1" fontAlgn="auto" latinLnBrk="0" hangingPunct="1">
                <a:lnSpc>
                  <a:spcPct val="150000"/>
                </a:lnSpc>
                <a:spcBef>
                  <a:spcPts val="0"/>
                </a:spcBef>
                <a:spcAft>
                  <a:spcPts val="0"/>
                </a:spcAft>
                <a:buClr>
                  <a:schemeClr val="accent2"/>
                </a:buClr>
                <a:buSzPct val="80000"/>
                <a:buFont typeface="Arial" panose="020B0604020202020204" pitchFamily="34" charset="0"/>
                <a:buChar char="•"/>
                <a:tabLst/>
                <a:defRPr/>
              </a:pPr>
              <a:r>
                <a:rPr kumimoji="0" lang="en-US" sz="1000" b="1" i="0" u="none" strike="noStrike" kern="1200" cap="none" spc="0" normalizeH="0" baseline="0" noProof="0" dirty="0">
                  <a:ln>
                    <a:noFill/>
                  </a:ln>
                  <a:solidFill>
                    <a:srgbClr val="808285"/>
                  </a:solidFill>
                  <a:effectLst/>
                  <a:uLnTx/>
                  <a:uFillTx/>
                  <a:latin typeface="+mj-lt"/>
                  <a:cs typeface="Calibri" panose="020F0502020204030204" pitchFamily="34" charset="0"/>
                </a:rPr>
                <a:t>Rendering &amp; Transformation</a:t>
              </a:r>
            </a:p>
            <a:p>
              <a:pPr marL="171450" marR="0" lvl="0" indent="-171450" algn="l" defTabSz="914400" rtl="0" eaLnBrk="1" fontAlgn="auto" latinLnBrk="0" hangingPunct="1">
                <a:lnSpc>
                  <a:spcPct val="150000"/>
                </a:lnSpc>
                <a:spcBef>
                  <a:spcPts val="0"/>
                </a:spcBef>
                <a:spcAft>
                  <a:spcPts val="0"/>
                </a:spcAft>
                <a:buClr>
                  <a:schemeClr val="accent2"/>
                </a:buClr>
                <a:buSzPct val="80000"/>
                <a:buFont typeface="Arial" panose="020B0604020202020204" pitchFamily="34" charset="0"/>
                <a:buChar char="•"/>
                <a:tabLst/>
                <a:defRPr/>
              </a:pPr>
              <a:r>
                <a:rPr lang="en-US" sz="1000" b="1" dirty="0">
                  <a:solidFill>
                    <a:srgbClr val="808285"/>
                  </a:solidFill>
                  <a:latin typeface="+mj-lt"/>
                  <a:cs typeface="Calibri" panose="020F0502020204030204" pitchFamily="34" charset="0"/>
                </a:rPr>
                <a:t>Enrichment</a:t>
              </a:r>
              <a:endParaRPr kumimoji="0" lang="en-US" sz="1000" b="1" i="0" u="none" strike="noStrike" kern="1200" cap="none" spc="0" normalizeH="0" baseline="0" noProof="0" dirty="0">
                <a:ln>
                  <a:noFill/>
                </a:ln>
                <a:solidFill>
                  <a:srgbClr val="808285"/>
                </a:solidFill>
                <a:effectLst/>
                <a:uLnTx/>
                <a:uFillTx/>
                <a:latin typeface="+mj-lt"/>
                <a:cs typeface="Calibri" panose="020F0502020204030204" pitchFamily="34" charset="0"/>
              </a:endParaRPr>
            </a:p>
          </p:txBody>
        </p:sp>
      </p:grpSp>
      <p:pic>
        <p:nvPicPr>
          <p:cNvPr id="46" name="Picture Placeholder 34" descr="A picture containing screenshot&#10;&#10;Description generated with very high confidence">
            <a:extLst>
              <a:ext uri="{FF2B5EF4-FFF2-40B4-BE49-F238E27FC236}">
                <a16:creationId xmlns:a16="http://schemas.microsoft.com/office/drawing/2014/main" id="{4ED3F9BD-594F-9370-ED69-612164C8C5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96148" y="1282297"/>
            <a:ext cx="1004364" cy="635047"/>
          </a:xfrm>
          <a:prstGeom prst="rect">
            <a:avLst/>
          </a:prstGeom>
          <a:ln>
            <a:solidFill>
              <a:srgbClr val="000000"/>
            </a:solidFill>
          </a:ln>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10568816-EAA1-041A-A10B-33FC2A2AB5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9325" y="1343447"/>
            <a:ext cx="514831" cy="513805"/>
          </a:xfrm>
          <a:prstGeom prst="rect">
            <a:avLst/>
          </a:prstGeom>
          <a:effectLst>
            <a:outerShdw blurRad="50800" dist="76200" dir="2700000" algn="tl" rotWithShape="0">
              <a:prstClr val="black">
                <a:alpha val="40000"/>
              </a:prstClr>
            </a:outerShdw>
          </a:effectLst>
        </p:spPr>
      </p:pic>
      <p:pic>
        <p:nvPicPr>
          <p:cNvPr id="48" name="Picture 47">
            <a:extLst>
              <a:ext uri="{FF2B5EF4-FFF2-40B4-BE49-F238E27FC236}">
                <a16:creationId xmlns:a16="http://schemas.microsoft.com/office/drawing/2014/main" id="{EEE45116-C755-10DE-0B31-8CAFC871B1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849"/>
          <a:stretch/>
        </p:blipFill>
        <p:spPr>
          <a:xfrm>
            <a:off x="8488308" y="2087203"/>
            <a:ext cx="628548" cy="522645"/>
          </a:xfrm>
          <a:prstGeom prst="rect">
            <a:avLst/>
          </a:prstGeom>
        </p:spPr>
      </p:pic>
      <p:pic>
        <p:nvPicPr>
          <p:cNvPr id="49" name="Picture 48">
            <a:extLst>
              <a:ext uri="{FF2B5EF4-FFF2-40B4-BE49-F238E27FC236}">
                <a16:creationId xmlns:a16="http://schemas.microsoft.com/office/drawing/2014/main" id="{0C8AE900-C061-181E-83E7-6BEABDB86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0591" y="2220157"/>
            <a:ext cx="247770" cy="280648"/>
          </a:xfrm>
          <a:prstGeom prst="rect">
            <a:avLst/>
          </a:prstGeom>
        </p:spPr>
      </p:pic>
      <p:sp>
        <p:nvSpPr>
          <p:cNvPr id="50" name="TextBox 49">
            <a:extLst>
              <a:ext uri="{FF2B5EF4-FFF2-40B4-BE49-F238E27FC236}">
                <a16:creationId xmlns:a16="http://schemas.microsoft.com/office/drawing/2014/main" id="{6B4984F3-0CD7-C408-EDE2-8207FC6E026A}"/>
              </a:ext>
            </a:extLst>
          </p:cNvPr>
          <p:cNvSpPr txBox="1"/>
          <p:nvPr/>
        </p:nvSpPr>
        <p:spPr>
          <a:xfrm>
            <a:off x="9067800" y="1018631"/>
            <a:ext cx="819587" cy="25934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accent2"/>
                </a:solidFill>
                <a:effectLst/>
                <a:uLnTx/>
                <a:uFillTx/>
                <a:latin typeface="+mj-lt"/>
                <a:cs typeface="Calibri" panose="020F0502020204030204" pitchFamily="34" charset="0"/>
              </a:rPr>
              <a:t>Web UI</a:t>
            </a:r>
          </a:p>
        </p:txBody>
      </p:sp>
      <p:sp>
        <p:nvSpPr>
          <p:cNvPr id="51" name="TextBox 50">
            <a:extLst>
              <a:ext uri="{FF2B5EF4-FFF2-40B4-BE49-F238E27FC236}">
                <a16:creationId xmlns:a16="http://schemas.microsoft.com/office/drawing/2014/main" id="{EF6D17CC-FBB9-F3C2-7408-782CC9763475}"/>
              </a:ext>
            </a:extLst>
          </p:cNvPr>
          <p:cNvSpPr txBox="1"/>
          <p:nvPr/>
        </p:nvSpPr>
        <p:spPr>
          <a:xfrm>
            <a:off x="10496946" y="931217"/>
            <a:ext cx="819587" cy="430887"/>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accent2"/>
                </a:solidFill>
                <a:effectLst/>
                <a:uLnTx/>
                <a:uFillTx/>
                <a:latin typeface="+mj-lt"/>
                <a:cs typeface="Calibri" panose="020F0502020204030204" pitchFamily="34" charset="0"/>
              </a:rPr>
              <a:t>Nuxeo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2"/>
                </a:solidFill>
                <a:latin typeface="+mj-lt"/>
                <a:cs typeface="Calibri" panose="020F0502020204030204" pitchFamily="34" charset="0"/>
              </a:rPr>
              <a:t>Drive</a:t>
            </a:r>
            <a:endParaRPr kumimoji="0" lang="en-US" sz="1100" i="0" u="none" strike="noStrike" kern="1200" cap="none" spc="0" normalizeH="0" baseline="0" noProof="0" dirty="0">
              <a:ln>
                <a:noFill/>
              </a:ln>
              <a:solidFill>
                <a:schemeClr val="accent2"/>
              </a:solidFill>
              <a:effectLst/>
              <a:uLnTx/>
              <a:uFillTx/>
              <a:latin typeface="+mj-lt"/>
              <a:cs typeface="Calibri" panose="020F0502020204030204" pitchFamily="34" charset="0"/>
            </a:endParaRPr>
          </a:p>
        </p:txBody>
      </p:sp>
      <p:pic>
        <p:nvPicPr>
          <p:cNvPr id="52" name="Picture 51">
            <a:extLst>
              <a:ext uri="{FF2B5EF4-FFF2-40B4-BE49-F238E27FC236}">
                <a16:creationId xmlns:a16="http://schemas.microsoft.com/office/drawing/2014/main" id="{BD0B4B36-8AB9-0906-74D5-6A87CF5DC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3567" y="5653837"/>
            <a:ext cx="861263" cy="861263"/>
          </a:xfrm>
          <a:prstGeom prst="rect">
            <a:avLst/>
          </a:prstGeom>
        </p:spPr>
      </p:pic>
      <p:pic>
        <p:nvPicPr>
          <p:cNvPr id="53" name="Picture 52">
            <a:extLst>
              <a:ext uri="{FF2B5EF4-FFF2-40B4-BE49-F238E27FC236}">
                <a16:creationId xmlns:a16="http://schemas.microsoft.com/office/drawing/2014/main" id="{A61AA69C-844E-AA5F-9D7B-37BE637315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2850" y="5745235"/>
            <a:ext cx="611934" cy="611934"/>
          </a:xfrm>
          <a:prstGeom prst="rect">
            <a:avLst/>
          </a:prstGeom>
        </p:spPr>
      </p:pic>
      <p:pic>
        <p:nvPicPr>
          <p:cNvPr id="54" name="Picture 53">
            <a:extLst>
              <a:ext uri="{FF2B5EF4-FFF2-40B4-BE49-F238E27FC236}">
                <a16:creationId xmlns:a16="http://schemas.microsoft.com/office/drawing/2014/main" id="{643356AE-2554-8B4F-357C-C97A0689FE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84960" y="5815906"/>
            <a:ext cx="631246" cy="470594"/>
          </a:xfrm>
          <a:prstGeom prst="rect">
            <a:avLst/>
          </a:prstGeom>
        </p:spPr>
      </p:pic>
      <p:sp>
        <p:nvSpPr>
          <p:cNvPr id="55" name="Rectangle 54">
            <a:extLst>
              <a:ext uri="{FF2B5EF4-FFF2-40B4-BE49-F238E27FC236}">
                <a16:creationId xmlns:a16="http://schemas.microsoft.com/office/drawing/2014/main" id="{96FD7A44-3AB4-3F32-2EBA-3A0CA79EB9CA}"/>
              </a:ext>
            </a:extLst>
          </p:cNvPr>
          <p:cNvSpPr/>
          <p:nvPr/>
        </p:nvSpPr>
        <p:spPr>
          <a:xfrm>
            <a:off x="2719136" y="1603314"/>
            <a:ext cx="1662364" cy="3771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Document Management</a:t>
            </a:r>
          </a:p>
        </p:txBody>
      </p:sp>
      <p:sp>
        <p:nvSpPr>
          <p:cNvPr id="56" name="Rectangle 55">
            <a:extLst>
              <a:ext uri="{FF2B5EF4-FFF2-40B4-BE49-F238E27FC236}">
                <a16:creationId xmlns:a16="http://schemas.microsoft.com/office/drawing/2014/main" id="{9711F8D7-C717-69E9-B797-ED58A57FE1E5}"/>
              </a:ext>
            </a:extLst>
          </p:cNvPr>
          <p:cNvSpPr/>
          <p:nvPr/>
        </p:nvSpPr>
        <p:spPr>
          <a:xfrm>
            <a:off x="848753" y="1603314"/>
            <a:ext cx="1662364" cy="3771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Digital Asset  Management</a:t>
            </a:r>
          </a:p>
        </p:txBody>
      </p:sp>
      <p:sp>
        <p:nvSpPr>
          <p:cNvPr id="57" name="Rectangle 56">
            <a:extLst>
              <a:ext uri="{FF2B5EF4-FFF2-40B4-BE49-F238E27FC236}">
                <a16:creationId xmlns:a16="http://schemas.microsoft.com/office/drawing/2014/main" id="{17C7E5EA-93DF-4AE9-1605-FC00999DADEF}"/>
              </a:ext>
            </a:extLst>
          </p:cNvPr>
          <p:cNvSpPr/>
          <p:nvPr/>
        </p:nvSpPr>
        <p:spPr>
          <a:xfrm>
            <a:off x="4610100" y="1603314"/>
            <a:ext cx="1662364" cy="3771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FFFFFF"/>
                </a:solidFill>
                <a:latin typeface="+mj-lt"/>
              </a:rPr>
              <a:t>Case Management</a:t>
            </a:r>
          </a:p>
        </p:txBody>
      </p:sp>
      <p:sp>
        <p:nvSpPr>
          <p:cNvPr id="58" name="Rectangle 57">
            <a:extLst>
              <a:ext uri="{FF2B5EF4-FFF2-40B4-BE49-F238E27FC236}">
                <a16:creationId xmlns:a16="http://schemas.microsoft.com/office/drawing/2014/main" id="{E76253C6-6334-A2BF-9B22-6445B44B5596}"/>
              </a:ext>
            </a:extLst>
          </p:cNvPr>
          <p:cNvSpPr/>
          <p:nvPr/>
        </p:nvSpPr>
        <p:spPr>
          <a:xfrm>
            <a:off x="6438900" y="1603314"/>
            <a:ext cx="1662364" cy="3771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FFFFFF"/>
                </a:solidFill>
                <a:latin typeface="+mj-lt"/>
              </a:rPr>
              <a:t>Knowledge Management</a:t>
            </a:r>
          </a:p>
        </p:txBody>
      </p:sp>
      <p:pic>
        <p:nvPicPr>
          <p:cNvPr id="59" name="Picture 58" descr="Icon&#10;&#10;Description automatically generated">
            <a:extLst>
              <a:ext uri="{FF2B5EF4-FFF2-40B4-BE49-F238E27FC236}">
                <a16:creationId xmlns:a16="http://schemas.microsoft.com/office/drawing/2014/main" id="{B8FAF854-D377-75A4-038F-599F1A95BBBD}"/>
              </a:ext>
            </a:extLst>
          </p:cNvPr>
          <p:cNvPicPr>
            <a:picLocks noChangeAspect="1"/>
          </p:cNvPicPr>
          <p:nvPr/>
        </p:nvPicPr>
        <p:blipFill>
          <a:blip r:embed="rId9"/>
          <a:stretch>
            <a:fillRect/>
          </a:stretch>
        </p:blipFill>
        <p:spPr>
          <a:xfrm>
            <a:off x="9665522" y="2176822"/>
            <a:ext cx="367328" cy="361450"/>
          </a:xfrm>
          <a:prstGeom prst="rect">
            <a:avLst/>
          </a:prstGeom>
        </p:spPr>
      </p:pic>
      <p:pic>
        <p:nvPicPr>
          <p:cNvPr id="60" name="Picture 59" descr="Logo&#10;&#10;Description automatically generated">
            <a:extLst>
              <a:ext uri="{FF2B5EF4-FFF2-40B4-BE49-F238E27FC236}">
                <a16:creationId xmlns:a16="http://schemas.microsoft.com/office/drawing/2014/main" id="{3317DCD9-BCED-7E78-917F-78A99AAEA22C}"/>
              </a:ext>
            </a:extLst>
          </p:cNvPr>
          <p:cNvPicPr>
            <a:picLocks noChangeAspect="1"/>
          </p:cNvPicPr>
          <p:nvPr/>
        </p:nvPicPr>
        <p:blipFill rotWithShape="1">
          <a:blip r:embed="rId10"/>
          <a:srcRect t="11810" b="17663"/>
          <a:stretch/>
        </p:blipFill>
        <p:spPr>
          <a:xfrm>
            <a:off x="10191470" y="2133342"/>
            <a:ext cx="610952" cy="430887"/>
          </a:xfrm>
          <a:prstGeom prst="rect">
            <a:avLst/>
          </a:prstGeom>
        </p:spPr>
      </p:pic>
      <p:pic>
        <p:nvPicPr>
          <p:cNvPr id="61" name="Picture 60" descr="A picture containing icon&#10;&#10;Description automatically generated">
            <a:extLst>
              <a:ext uri="{FF2B5EF4-FFF2-40B4-BE49-F238E27FC236}">
                <a16:creationId xmlns:a16="http://schemas.microsoft.com/office/drawing/2014/main" id="{AE860D51-14D7-2010-A7CA-609AC005F9AE}"/>
              </a:ext>
            </a:extLst>
          </p:cNvPr>
          <p:cNvPicPr>
            <a:picLocks noChangeAspect="1"/>
          </p:cNvPicPr>
          <p:nvPr/>
        </p:nvPicPr>
        <p:blipFill>
          <a:blip r:embed="rId11"/>
          <a:stretch>
            <a:fillRect/>
          </a:stretch>
        </p:blipFill>
        <p:spPr>
          <a:xfrm>
            <a:off x="10943395" y="2264868"/>
            <a:ext cx="746275" cy="203587"/>
          </a:xfrm>
          <a:prstGeom prst="rect">
            <a:avLst/>
          </a:prstGeom>
        </p:spPr>
      </p:pic>
    </p:spTree>
    <p:extLst>
      <p:ext uri="{BB962C8B-B14F-4D97-AF65-F5344CB8AC3E}">
        <p14:creationId xmlns:p14="http://schemas.microsoft.com/office/powerpoint/2010/main" val="11714610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23" name="Rectangle 22">
            <a:extLst>
              <a:ext uri="{FF2B5EF4-FFF2-40B4-BE49-F238E27FC236}">
                <a16:creationId xmlns:a16="http://schemas.microsoft.com/office/drawing/2014/main" id="{4D36DA95-035C-1C8D-9BB5-FDB51D734983}"/>
              </a:ext>
            </a:extLst>
          </p:cNvPr>
          <p:cNvSpPr/>
          <p:nvPr/>
        </p:nvSpPr>
        <p:spPr bwMode="auto">
          <a:xfrm>
            <a:off x="0" y="1485900"/>
            <a:ext cx="12192000" cy="53721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grpSp>
        <p:nvGrpSpPr>
          <p:cNvPr id="47" name="Group 46">
            <a:extLst>
              <a:ext uri="{FF2B5EF4-FFF2-40B4-BE49-F238E27FC236}">
                <a16:creationId xmlns:a16="http://schemas.microsoft.com/office/drawing/2014/main" id="{DFD2533B-EDDC-4EA8-3C5C-573CA7BC8030}"/>
              </a:ext>
            </a:extLst>
          </p:cNvPr>
          <p:cNvGrpSpPr/>
          <p:nvPr/>
        </p:nvGrpSpPr>
        <p:grpSpPr>
          <a:xfrm>
            <a:off x="1319490" y="1902271"/>
            <a:ext cx="2490510" cy="1991806"/>
            <a:chOff x="691579" y="1828800"/>
            <a:chExt cx="2490510" cy="1991806"/>
          </a:xfrm>
        </p:grpSpPr>
        <p:sp>
          <p:nvSpPr>
            <p:cNvPr id="25" name="Google Shape;661;p70">
              <a:extLst>
                <a:ext uri="{FF2B5EF4-FFF2-40B4-BE49-F238E27FC236}">
                  <a16:creationId xmlns:a16="http://schemas.microsoft.com/office/drawing/2014/main" id="{C2880D9F-13D1-E483-F40C-637579B3F862}"/>
                </a:ext>
              </a:extLst>
            </p:cNvPr>
            <p:cNvSpPr/>
            <p:nvPr/>
          </p:nvSpPr>
          <p:spPr>
            <a:xfrm>
              <a:off x="691579" y="1828800"/>
              <a:ext cx="2490510" cy="1991806"/>
            </a:xfrm>
            <a:prstGeom prst="roundRect">
              <a:avLst>
                <a:gd name="adj" fmla="val 2073"/>
              </a:avLst>
            </a:prstGeom>
            <a:solidFill>
              <a:schemeClr val="bg1"/>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20000"/>
                </a:lnSpc>
                <a:spcBef>
                  <a:spcPts val="0"/>
                </a:spcBef>
                <a:spcAft>
                  <a:spcPts val="0"/>
                </a:spcAft>
                <a:buClr>
                  <a:srgbClr val="FFFFFF"/>
                </a:buClr>
                <a:buSzPts val="1400"/>
                <a:buFont typeface="Inter"/>
                <a:buNone/>
                <a:tabLst/>
                <a:defRPr/>
              </a:pPr>
              <a:endParaRPr kumimoji="0" sz="1400" b="0" i="1"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1017" name="Google Shape;1017;p15"/>
            <p:cNvSpPr txBox="1"/>
            <p:nvPr/>
          </p:nvSpPr>
          <p:spPr>
            <a:xfrm>
              <a:off x="786513" y="2057400"/>
              <a:ext cx="2305788"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Data + </a:t>
              </a:r>
              <a:b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Content</a:t>
              </a:r>
            </a:p>
            <a:p>
              <a:pPr>
                <a:buClr>
                  <a:srgbClr val="000000"/>
                </a:buClr>
                <a:defRPr/>
              </a:pPr>
              <a:b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b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t>One platform for all of your data or content management needs</a:t>
              </a:r>
              <a:endParaRPr kumimoji="0" lang="en-US"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6" name="Google Shape;662;p70">
              <a:extLst>
                <a:ext uri="{FF2B5EF4-FFF2-40B4-BE49-F238E27FC236}">
                  <a16:creationId xmlns:a16="http://schemas.microsoft.com/office/drawing/2014/main" id="{F16E0F60-4811-EFD6-F0B9-4F58911272F5}"/>
                </a:ext>
              </a:extLst>
            </p:cNvPr>
            <p:cNvSpPr/>
            <p:nvPr/>
          </p:nvSpPr>
          <p:spPr>
            <a:xfrm>
              <a:off x="2324100" y="1939049"/>
              <a:ext cx="670538" cy="672444"/>
            </a:xfrm>
            <a:custGeom>
              <a:avLst/>
              <a:gdLst/>
              <a:ahLst/>
              <a:cxnLst/>
              <a:rect l="l" t="t" r="r" b="b"/>
              <a:pathLst>
                <a:path w="352" h="352" extrusionOk="0">
                  <a:moveTo>
                    <a:pt x="176" y="155"/>
                  </a:moveTo>
                  <a:cubicBezTo>
                    <a:pt x="187" y="155"/>
                    <a:pt x="197" y="165"/>
                    <a:pt x="197" y="176"/>
                  </a:cubicBezTo>
                  <a:cubicBezTo>
                    <a:pt x="197" y="187"/>
                    <a:pt x="187" y="196"/>
                    <a:pt x="176" y="196"/>
                  </a:cubicBezTo>
                  <a:cubicBezTo>
                    <a:pt x="165" y="196"/>
                    <a:pt x="156" y="187"/>
                    <a:pt x="156" y="176"/>
                  </a:cubicBezTo>
                  <a:cubicBezTo>
                    <a:pt x="156" y="165"/>
                    <a:pt x="165" y="155"/>
                    <a:pt x="176" y="155"/>
                  </a:cubicBezTo>
                  <a:close/>
                  <a:moveTo>
                    <a:pt x="289" y="63"/>
                  </a:moveTo>
                  <a:cubicBezTo>
                    <a:pt x="227" y="0"/>
                    <a:pt x="125" y="0"/>
                    <a:pt x="63" y="63"/>
                  </a:cubicBezTo>
                  <a:cubicBezTo>
                    <a:pt x="0" y="125"/>
                    <a:pt x="0" y="227"/>
                    <a:pt x="63" y="289"/>
                  </a:cubicBezTo>
                  <a:cubicBezTo>
                    <a:pt x="125" y="352"/>
                    <a:pt x="227" y="352"/>
                    <a:pt x="289" y="289"/>
                  </a:cubicBezTo>
                  <a:cubicBezTo>
                    <a:pt x="289" y="289"/>
                    <a:pt x="289" y="289"/>
                    <a:pt x="289" y="289"/>
                  </a:cubicBezTo>
                  <a:cubicBezTo>
                    <a:pt x="352" y="227"/>
                    <a:pt x="352" y="125"/>
                    <a:pt x="289" y="63"/>
                  </a:cubicBezTo>
                  <a:close/>
                  <a:moveTo>
                    <a:pt x="218" y="78"/>
                  </a:moveTo>
                  <a:cubicBezTo>
                    <a:pt x="218" y="134"/>
                    <a:pt x="218" y="134"/>
                    <a:pt x="218" y="134"/>
                  </a:cubicBezTo>
                  <a:cubicBezTo>
                    <a:pt x="274" y="134"/>
                    <a:pt x="274" y="134"/>
                    <a:pt x="274" y="134"/>
                  </a:cubicBezTo>
                  <a:moveTo>
                    <a:pt x="218" y="134"/>
                  </a:moveTo>
                  <a:cubicBezTo>
                    <a:pt x="289" y="63"/>
                    <a:pt x="289" y="63"/>
                    <a:pt x="289" y="63"/>
                  </a:cubicBezTo>
                  <a:moveTo>
                    <a:pt x="134" y="274"/>
                  </a:moveTo>
                  <a:cubicBezTo>
                    <a:pt x="134" y="218"/>
                    <a:pt x="134" y="218"/>
                    <a:pt x="134" y="218"/>
                  </a:cubicBezTo>
                  <a:cubicBezTo>
                    <a:pt x="78" y="218"/>
                    <a:pt x="78" y="218"/>
                    <a:pt x="78" y="218"/>
                  </a:cubicBezTo>
                  <a:moveTo>
                    <a:pt x="134" y="218"/>
                  </a:moveTo>
                  <a:cubicBezTo>
                    <a:pt x="63" y="289"/>
                    <a:pt x="63" y="289"/>
                    <a:pt x="63" y="289"/>
                  </a:cubicBezTo>
                  <a:moveTo>
                    <a:pt x="274" y="218"/>
                  </a:moveTo>
                  <a:cubicBezTo>
                    <a:pt x="218" y="218"/>
                    <a:pt x="218" y="218"/>
                    <a:pt x="218" y="218"/>
                  </a:cubicBezTo>
                  <a:cubicBezTo>
                    <a:pt x="218" y="274"/>
                    <a:pt x="218" y="274"/>
                    <a:pt x="218" y="274"/>
                  </a:cubicBezTo>
                  <a:moveTo>
                    <a:pt x="289" y="289"/>
                  </a:moveTo>
                  <a:cubicBezTo>
                    <a:pt x="218" y="218"/>
                    <a:pt x="218" y="218"/>
                    <a:pt x="218" y="218"/>
                  </a:cubicBezTo>
                  <a:moveTo>
                    <a:pt x="78" y="134"/>
                  </a:moveTo>
                  <a:cubicBezTo>
                    <a:pt x="134" y="134"/>
                    <a:pt x="134" y="134"/>
                    <a:pt x="134" y="134"/>
                  </a:cubicBezTo>
                  <a:cubicBezTo>
                    <a:pt x="134" y="78"/>
                    <a:pt x="134" y="78"/>
                    <a:pt x="134" y="78"/>
                  </a:cubicBezTo>
                  <a:moveTo>
                    <a:pt x="134" y="134"/>
                  </a:moveTo>
                  <a:cubicBezTo>
                    <a:pt x="63" y="63"/>
                    <a:pt x="63" y="63"/>
                    <a:pt x="63" y="63"/>
                  </a:cubicBezTo>
                </a:path>
              </a:pathLst>
            </a:cu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grpSp>
      <p:grpSp>
        <p:nvGrpSpPr>
          <p:cNvPr id="48" name="Group 47">
            <a:extLst>
              <a:ext uri="{FF2B5EF4-FFF2-40B4-BE49-F238E27FC236}">
                <a16:creationId xmlns:a16="http://schemas.microsoft.com/office/drawing/2014/main" id="{0F074D7C-24E0-873D-0786-584FB1D5388F}"/>
              </a:ext>
            </a:extLst>
          </p:cNvPr>
          <p:cNvGrpSpPr/>
          <p:nvPr/>
        </p:nvGrpSpPr>
        <p:grpSpPr>
          <a:xfrm>
            <a:off x="4824377" y="1902271"/>
            <a:ext cx="2538817" cy="1991806"/>
            <a:chOff x="4824377" y="1828800"/>
            <a:chExt cx="2538817" cy="1991806"/>
          </a:xfrm>
        </p:grpSpPr>
        <p:sp>
          <p:nvSpPr>
            <p:cNvPr id="27" name="Google Shape;661;p70">
              <a:extLst>
                <a:ext uri="{FF2B5EF4-FFF2-40B4-BE49-F238E27FC236}">
                  <a16:creationId xmlns:a16="http://schemas.microsoft.com/office/drawing/2014/main" id="{730FA151-E6F4-0A26-7588-8478F616FE79}"/>
                </a:ext>
              </a:extLst>
            </p:cNvPr>
            <p:cNvSpPr/>
            <p:nvPr/>
          </p:nvSpPr>
          <p:spPr>
            <a:xfrm>
              <a:off x="4824377" y="1828800"/>
              <a:ext cx="2490510" cy="1991806"/>
            </a:xfrm>
            <a:prstGeom prst="roundRect">
              <a:avLst>
                <a:gd name="adj" fmla="val 2073"/>
              </a:avLst>
            </a:prstGeom>
            <a:solidFill>
              <a:schemeClr val="bg1"/>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20000"/>
                </a:lnSpc>
                <a:spcBef>
                  <a:spcPts val="0"/>
                </a:spcBef>
                <a:spcAft>
                  <a:spcPts val="0"/>
                </a:spcAft>
                <a:buClr>
                  <a:srgbClr val="FFFFFF"/>
                </a:buClr>
                <a:buSzPts val="1400"/>
                <a:buFont typeface="Inter"/>
                <a:buNone/>
                <a:tabLst/>
                <a:defRPr/>
              </a:pPr>
              <a:endParaRPr kumimoji="0" sz="1400" b="0" i="1"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13" name="Google Shape;1017;p15">
              <a:extLst>
                <a:ext uri="{FF2B5EF4-FFF2-40B4-BE49-F238E27FC236}">
                  <a16:creationId xmlns:a16="http://schemas.microsoft.com/office/drawing/2014/main" id="{2C8E6D28-0047-6948-D1A8-5435352DD03F}"/>
                </a:ext>
              </a:extLst>
            </p:cNvPr>
            <p:cNvSpPr txBox="1"/>
            <p:nvPr/>
          </p:nvSpPr>
          <p:spPr>
            <a:xfrm>
              <a:off x="4943106" y="2057400"/>
              <a:ext cx="2420088"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Maximum </a:t>
              </a:r>
              <a:b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Performance</a:t>
              </a:r>
            </a:p>
            <a:p>
              <a:pPr marL="0" marR="0" lvl="0" indent="0" algn="l" defTabSz="914400" rtl="0" eaLnBrk="1" fontAlgn="auto" latinLnBrk="0" hangingPunct="1">
                <a:lnSpc>
                  <a:spcPct val="100000"/>
                </a:lnSpc>
                <a:spcBef>
                  <a:spcPts val="0"/>
                </a:spcBef>
                <a:spcAft>
                  <a:spcPts val="0"/>
                </a:spcAft>
                <a:buClr>
                  <a:srgbClr val="FF9E00"/>
                </a:buClr>
                <a:buSzPts val="1650"/>
                <a:buFont typeface="Inter"/>
                <a:buNone/>
                <a:tabLst/>
                <a:defRPr/>
              </a:pPr>
              <a:b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b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t>Leading-edge technologies ensure maximum performance &amp; scalability</a:t>
              </a: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32" name="Google Shape;674;p70">
              <a:extLst>
                <a:ext uri="{FF2B5EF4-FFF2-40B4-BE49-F238E27FC236}">
                  <a16:creationId xmlns:a16="http://schemas.microsoft.com/office/drawing/2014/main" id="{9F9E243D-527B-BBC2-4A1F-5BD53BE2ECEB}"/>
                </a:ext>
              </a:extLst>
            </p:cNvPr>
            <p:cNvGrpSpPr/>
            <p:nvPr/>
          </p:nvGrpSpPr>
          <p:grpSpPr>
            <a:xfrm>
              <a:off x="6448794" y="1964449"/>
              <a:ext cx="609580" cy="611486"/>
              <a:chOff x="5843588" y="2163763"/>
              <a:chExt cx="508000" cy="509588"/>
            </a:xfrm>
          </p:grpSpPr>
          <p:sp>
            <p:nvSpPr>
              <p:cNvPr id="33" name="Google Shape;675;p70">
                <a:extLst>
                  <a:ext uri="{FF2B5EF4-FFF2-40B4-BE49-F238E27FC236}">
                    <a16:creationId xmlns:a16="http://schemas.microsoft.com/office/drawing/2014/main" id="{8AC21632-0C3E-75EA-048F-8BBDD80582C8}"/>
                  </a:ext>
                </a:extLst>
              </p:cNvPr>
              <p:cNvSpPr/>
              <p:nvPr/>
            </p:nvSpPr>
            <p:spPr>
              <a:xfrm>
                <a:off x="5948363" y="2260600"/>
                <a:ext cx="319088" cy="246063"/>
              </a:xfrm>
              <a:custGeom>
                <a:avLst/>
                <a:gdLst/>
                <a:ahLst/>
                <a:cxnLst/>
                <a:rect l="l" t="t" r="r" b="b"/>
                <a:pathLst>
                  <a:path w="201" h="155" extrusionOk="0">
                    <a:moveTo>
                      <a:pt x="168" y="155"/>
                    </a:moveTo>
                    <a:cubicBezTo>
                      <a:pt x="21" y="155"/>
                      <a:pt x="21" y="155"/>
                      <a:pt x="21" y="155"/>
                    </a:cubicBezTo>
                    <a:moveTo>
                      <a:pt x="94" y="0"/>
                    </a:moveTo>
                    <a:cubicBezTo>
                      <a:pt x="42" y="0"/>
                      <a:pt x="0" y="43"/>
                      <a:pt x="0" y="95"/>
                    </a:cubicBezTo>
                    <a:cubicBezTo>
                      <a:pt x="0" y="117"/>
                      <a:pt x="7" y="138"/>
                      <a:pt x="21" y="155"/>
                    </a:cubicBezTo>
                    <a:cubicBezTo>
                      <a:pt x="168" y="155"/>
                      <a:pt x="168" y="155"/>
                      <a:pt x="168" y="155"/>
                    </a:cubicBezTo>
                    <a:cubicBezTo>
                      <a:pt x="201" y="115"/>
                      <a:pt x="195" y="55"/>
                      <a:pt x="155" y="22"/>
                    </a:cubicBezTo>
                    <a:cubicBezTo>
                      <a:pt x="138" y="8"/>
                      <a:pt x="116" y="0"/>
                      <a:pt x="94" y="0"/>
                    </a:cubicBezTo>
                    <a:close/>
                    <a:moveTo>
                      <a:pt x="47" y="122"/>
                    </a:moveTo>
                    <a:cubicBezTo>
                      <a:pt x="15" y="141"/>
                      <a:pt x="15" y="141"/>
                      <a:pt x="15" y="141"/>
                    </a:cubicBezTo>
                    <a:lnTo>
                      <a:pt x="47" y="122"/>
                    </a:lnTo>
                    <a:close/>
                    <a:moveTo>
                      <a:pt x="2" y="95"/>
                    </a:moveTo>
                    <a:cubicBezTo>
                      <a:pt x="2" y="95"/>
                      <a:pt x="2" y="95"/>
                      <a:pt x="2" y="95"/>
                    </a:cubicBezTo>
                    <a:moveTo>
                      <a:pt x="15" y="49"/>
                    </a:moveTo>
                    <a:cubicBezTo>
                      <a:pt x="47" y="68"/>
                      <a:pt x="47" y="68"/>
                      <a:pt x="47" y="68"/>
                    </a:cubicBezTo>
                    <a:lnTo>
                      <a:pt x="15" y="49"/>
                    </a:lnTo>
                    <a:close/>
                    <a:moveTo>
                      <a:pt x="48" y="15"/>
                    </a:moveTo>
                    <a:cubicBezTo>
                      <a:pt x="67" y="48"/>
                      <a:pt x="67" y="48"/>
                      <a:pt x="67" y="48"/>
                    </a:cubicBezTo>
                    <a:lnTo>
                      <a:pt x="48" y="15"/>
                    </a:lnTo>
                    <a:close/>
                    <a:moveTo>
                      <a:pt x="94" y="41"/>
                    </a:moveTo>
                    <a:cubicBezTo>
                      <a:pt x="94" y="41"/>
                      <a:pt x="94" y="41"/>
                      <a:pt x="94" y="41"/>
                    </a:cubicBezTo>
                    <a:moveTo>
                      <a:pt x="174" y="49"/>
                    </a:moveTo>
                    <a:cubicBezTo>
                      <a:pt x="142" y="68"/>
                      <a:pt x="142" y="68"/>
                      <a:pt x="142" y="68"/>
                    </a:cubicBezTo>
                    <a:lnTo>
                      <a:pt x="174" y="49"/>
                    </a:lnTo>
                    <a:close/>
                    <a:moveTo>
                      <a:pt x="186" y="95"/>
                    </a:moveTo>
                    <a:cubicBezTo>
                      <a:pt x="186" y="95"/>
                      <a:pt x="186" y="95"/>
                      <a:pt x="186" y="95"/>
                    </a:cubicBezTo>
                    <a:moveTo>
                      <a:pt x="122" y="48"/>
                    </a:moveTo>
                    <a:cubicBezTo>
                      <a:pt x="140" y="15"/>
                      <a:pt x="140" y="15"/>
                      <a:pt x="140" y="15"/>
                    </a:cubicBezTo>
                    <a:lnTo>
                      <a:pt x="122" y="48"/>
                    </a:lnTo>
                    <a:close/>
                    <a:moveTo>
                      <a:pt x="142" y="122"/>
                    </a:moveTo>
                    <a:cubicBezTo>
                      <a:pt x="174" y="141"/>
                      <a:pt x="174" y="141"/>
                      <a:pt x="174" y="141"/>
                    </a:cubicBezTo>
                    <a:lnTo>
                      <a:pt x="142" y="122"/>
                    </a:lnTo>
                    <a:close/>
                    <a:moveTo>
                      <a:pt x="81" y="95"/>
                    </a:moveTo>
                    <a:cubicBezTo>
                      <a:pt x="81" y="103"/>
                      <a:pt x="87" y="109"/>
                      <a:pt x="94" y="109"/>
                    </a:cubicBezTo>
                    <a:cubicBezTo>
                      <a:pt x="102" y="109"/>
                      <a:pt x="108" y="103"/>
                      <a:pt x="108" y="95"/>
                    </a:cubicBezTo>
                    <a:cubicBezTo>
                      <a:pt x="108" y="88"/>
                      <a:pt x="102" y="81"/>
                      <a:pt x="94" y="81"/>
                    </a:cubicBezTo>
                    <a:cubicBezTo>
                      <a:pt x="87" y="81"/>
                      <a:pt x="81" y="88"/>
                      <a:pt x="81" y="95"/>
                    </a:cubicBezTo>
                    <a:close/>
                    <a:moveTo>
                      <a:pt x="108" y="94"/>
                    </a:moveTo>
                    <a:cubicBezTo>
                      <a:pt x="120" y="69"/>
                      <a:pt x="120" y="69"/>
                      <a:pt x="120" y="69"/>
                    </a:cubicBezTo>
                    <a:cubicBezTo>
                      <a:pt x="95" y="81"/>
                      <a:pt x="95" y="81"/>
                      <a:pt x="95" y="81"/>
                    </a:cubicBezTo>
                  </a:path>
                </a:pathLst>
              </a:cu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34" name="Google Shape;676;p70">
                <a:extLst>
                  <a:ext uri="{FF2B5EF4-FFF2-40B4-BE49-F238E27FC236}">
                    <a16:creationId xmlns:a16="http://schemas.microsoft.com/office/drawing/2014/main" id="{0782FA55-AD9C-9FEC-94A9-4117E5955413}"/>
                  </a:ext>
                </a:extLst>
              </p:cNvPr>
              <p:cNvSpPr/>
              <p:nvPr/>
            </p:nvSpPr>
            <p:spPr>
              <a:xfrm>
                <a:off x="5843588" y="2163763"/>
                <a:ext cx="508000" cy="509588"/>
              </a:xfrm>
              <a:prstGeom prst="ellipse">
                <a:avLst/>
              </a:pr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grpSp>
      </p:grpSp>
      <p:grpSp>
        <p:nvGrpSpPr>
          <p:cNvPr id="49" name="Group 48">
            <a:extLst>
              <a:ext uri="{FF2B5EF4-FFF2-40B4-BE49-F238E27FC236}">
                <a16:creationId xmlns:a16="http://schemas.microsoft.com/office/drawing/2014/main" id="{73CDD9D2-9F27-4752-9E40-1F749D890964}"/>
              </a:ext>
            </a:extLst>
          </p:cNvPr>
          <p:cNvGrpSpPr/>
          <p:nvPr/>
        </p:nvGrpSpPr>
        <p:grpSpPr>
          <a:xfrm>
            <a:off x="8382000" y="1902271"/>
            <a:ext cx="2490510" cy="1991806"/>
            <a:chOff x="9009912" y="1828800"/>
            <a:chExt cx="2490510" cy="1991806"/>
          </a:xfrm>
        </p:grpSpPr>
        <p:sp>
          <p:nvSpPr>
            <p:cNvPr id="28" name="Google Shape;661;p70">
              <a:extLst>
                <a:ext uri="{FF2B5EF4-FFF2-40B4-BE49-F238E27FC236}">
                  <a16:creationId xmlns:a16="http://schemas.microsoft.com/office/drawing/2014/main" id="{4F5EF23B-7E5F-761D-B5E7-9FA7460FC481}"/>
                </a:ext>
              </a:extLst>
            </p:cNvPr>
            <p:cNvSpPr/>
            <p:nvPr/>
          </p:nvSpPr>
          <p:spPr>
            <a:xfrm>
              <a:off x="9009912" y="1828800"/>
              <a:ext cx="2490510" cy="1991806"/>
            </a:xfrm>
            <a:prstGeom prst="roundRect">
              <a:avLst>
                <a:gd name="adj" fmla="val 2073"/>
              </a:avLst>
            </a:prstGeom>
            <a:solidFill>
              <a:schemeClr val="bg1"/>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20000"/>
                </a:lnSpc>
                <a:spcBef>
                  <a:spcPts val="0"/>
                </a:spcBef>
                <a:spcAft>
                  <a:spcPts val="0"/>
                </a:spcAft>
                <a:buClr>
                  <a:srgbClr val="FFFFFF"/>
                </a:buClr>
                <a:buSzPts val="1400"/>
                <a:buFont typeface="Inter"/>
                <a:buNone/>
                <a:tabLst/>
                <a:defRPr/>
              </a:pPr>
              <a:endParaRPr kumimoji="0" sz="1400" b="0" i="1"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15" name="Google Shape;1017;p15">
              <a:extLst>
                <a:ext uri="{FF2B5EF4-FFF2-40B4-BE49-F238E27FC236}">
                  <a16:creationId xmlns:a16="http://schemas.microsoft.com/office/drawing/2014/main" id="{D057EFDE-6D21-96F1-7C94-A6464E9728A8}"/>
                </a:ext>
              </a:extLst>
            </p:cNvPr>
            <p:cNvSpPr txBox="1"/>
            <p:nvPr/>
          </p:nvSpPr>
          <p:spPr>
            <a:xfrm>
              <a:off x="9105609" y="2057400"/>
              <a:ext cx="22479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Cloud-Native</a:t>
              </a:r>
              <a:b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Architecture</a:t>
              </a:r>
            </a:p>
            <a:p>
              <a:pPr marL="0" marR="0" lvl="0" indent="0" algn="l" defTabSz="914400" rtl="0" eaLnBrk="1" fontAlgn="auto" latinLnBrk="0" hangingPunct="1">
                <a:lnSpc>
                  <a:spcPct val="100000"/>
                </a:lnSpc>
                <a:spcBef>
                  <a:spcPts val="0"/>
                </a:spcBef>
                <a:spcAft>
                  <a:spcPts val="0"/>
                </a:spcAft>
                <a:buClr>
                  <a:srgbClr val="FF9E00"/>
                </a:buClr>
                <a:buSzPts val="1650"/>
                <a:buFont typeface="Inter"/>
                <a:buNone/>
                <a:tabLst/>
                <a:defRPr/>
              </a:pPr>
              <a:b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b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t>Deploy anywhere with all the advantages of a native cloud solution</a:t>
              </a: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35" name="Google Shape;681;p70">
              <a:extLst>
                <a:ext uri="{FF2B5EF4-FFF2-40B4-BE49-F238E27FC236}">
                  <a16:creationId xmlns:a16="http://schemas.microsoft.com/office/drawing/2014/main" id="{3C058BC3-7C65-D472-DC8D-33F1E54B0744}"/>
                </a:ext>
              </a:extLst>
            </p:cNvPr>
            <p:cNvGrpSpPr/>
            <p:nvPr/>
          </p:nvGrpSpPr>
          <p:grpSpPr>
            <a:xfrm>
              <a:off x="10611297" y="1964449"/>
              <a:ext cx="609580" cy="611486"/>
              <a:chOff x="8131175" y="2163763"/>
              <a:chExt cx="508000" cy="509588"/>
            </a:xfrm>
          </p:grpSpPr>
          <p:sp>
            <p:nvSpPr>
              <p:cNvPr id="36" name="Google Shape;682;p70">
                <a:extLst>
                  <a:ext uri="{FF2B5EF4-FFF2-40B4-BE49-F238E27FC236}">
                    <a16:creationId xmlns:a16="http://schemas.microsoft.com/office/drawing/2014/main" id="{A2BA295D-8B0B-3A8D-B693-CB0193651FCE}"/>
                  </a:ext>
                </a:extLst>
              </p:cNvPr>
              <p:cNvSpPr/>
              <p:nvPr/>
            </p:nvSpPr>
            <p:spPr>
              <a:xfrm>
                <a:off x="8131175" y="2163763"/>
                <a:ext cx="508000" cy="509588"/>
              </a:xfrm>
              <a:prstGeom prst="ellipse">
                <a:avLst/>
              </a:pr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37" name="Google Shape;683;p70">
                <a:extLst>
                  <a:ext uri="{FF2B5EF4-FFF2-40B4-BE49-F238E27FC236}">
                    <a16:creationId xmlns:a16="http://schemas.microsoft.com/office/drawing/2014/main" id="{12D9CE69-FCCA-0907-A8ED-B6B520DA6D27}"/>
                  </a:ext>
                </a:extLst>
              </p:cNvPr>
              <p:cNvSpPr/>
              <p:nvPr/>
            </p:nvSpPr>
            <p:spPr>
              <a:xfrm>
                <a:off x="8262938" y="2260600"/>
                <a:ext cx="246063" cy="268288"/>
              </a:xfrm>
              <a:custGeom>
                <a:avLst/>
                <a:gdLst/>
                <a:ahLst/>
                <a:cxnLst/>
                <a:rect l="l" t="t" r="r" b="b"/>
                <a:pathLst>
                  <a:path w="155" h="169" extrusionOk="0">
                    <a:moveTo>
                      <a:pt x="45" y="98"/>
                    </a:moveTo>
                    <a:cubicBezTo>
                      <a:pt x="41" y="98"/>
                      <a:pt x="37" y="97"/>
                      <a:pt x="34" y="96"/>
                    </a:cubicBezTo>
                    <a:cubicBezTo>
                      <a:pt x="30" y="94"/>
                      <a:pt x="27" y="92"/>
                      <a:pt x="24" y="89"/>
                    </a:cubicBezTo>
                    <a:cubicBezTo>
                      <a:pt x="21" y="86"/>
                      <a:pt x="19" y="83"/>
                      <a:pt x="18" y="80"/>
                    </a:cubicBezTo>
                    <a:cubicBezTo>
                      <a:pt x="16" y="76"/>
                      <a:pt x="15" y="72"/>
                      <a:pt x="15" y="68"/>
                    </a:cubicBezTo>
                    <a:cubicBezTo>
                      <a:pt x="15" y="64"/>
                      <a:pt x="16" y="60"/>
                      <a:pt x="17" y="57"/>
                    </a:cubicBezTo>
                    <a:cubicBezTo>
                      <a:pt x="19" y="53"/>
                      <a:pt x="21" y="50"/>
                      <a:pt x="23" y="47"/>
                    </a:cubicBezTo>
                    <a:cubicBezTo>
                      <a:pt x="26" y="44"/>
                      <a:pt x="29" y="42"/>
                      <a:pt x="32" y="41"/>
                    </a:cubicBezTo>
                    <a:cubicBezTo>
                      <a:pt x="36" y="39"/>
                      <a:pt x="39" y="38"/>
                      <a:pt x="43" y="38"/>
                    </a:cubicBezTo>
                    <a:cubicBezTo>
                      <a:pt x="43" y="33"/>
                      <a:pt x="44" y="28"/>
                      <a:pt x="47" y="23"/>
                    </a:cubicBezTo>
                    <a:cubicBezTo>
                      <a:pt x="51" y="14"/>
                      <a:pt x="58" y="7"/>
                      <a:pt x="67" y="3"/>
                    </a:cubicBezTo>
                    <a:cubicBezTo>
                      <a:pt x="71" y="1"/>
                      <a:pt x="76" y="0"/>
                      <a:pt x="81" y="0"/>
                    </a:cubicBezTo>
                    <a:cubicBezTo>
                      <a:pt x="84" y="0"/>
                      <a:pt x="86" y="0"/>
                      <a:pt x="88" y="1"/>
                    </a:cubicBezTo>
                    <a:cubicBezTo>
                      <a:pt x="90" y="1"/>
                      <a:pt x="92" y="2"/>
                      <a:pt x="94" y="3"/>
                    </a:cubicBezTo>
                    <a:cubicBezTo>
                      <a:pt x="98" y="4"/>
                      <a:pt x="102" y="6"/>
                      <a:pt x="105" y="9"/>
                    </a:cubicBezTo>
                    <a:cubicBezTo>
                      <a:pt x="109" y="12"/>
                      <a:pt x="112" y="15"/>
                      <a:pt x="114" y="19"/>
                    </a:cubicBezTo>
                    <a:cubicBezTo>
                      <a:pt x="118" y="19"/>
                      <a:pt x="123" y="21"/>
                      <a:pt x="127" y="23"/>
                    </a:cubicBezTo>
                    <a:cubicBezTo>
                      <a:pt x="131" y="25"/>
                      <a:pt x="134" y="28"/>
                      <a:pt x="137" y="31"/>
                    </a:cubicBezTo>
                    <a:cubicBezTo>
                      <a:pt x="140" y="35"/>
                      <a:pt x="143" y="39"/>
                      <a:pt x="145" y="44"/>
                    </a:cubicBezTo>
                    <a:cubicBezTo>
                      <a:pt x="147" y="48"/>
                      <a:pt x="148" y="53"/>
                      <a:pt x="147" y="58"/>
                    </a:cubicBezTo>
                    <a:cubicBezTo>
                      <a:pt x="148" y="63"/>
                      <a:pt x="146" y="69"/>
                      <a:pt x="144" y="74"/>
                    </a:cubicBezTo>
                    <a:cubicBezTo>
                      <a:pt x="140" y="83"/>
                      <a:pt x="133" y="91"/>
                      <a:pt x="123" y="95"/>
                    </a:cubicBezTo>
                    <a:cubicBezTo>
                      <a:pt x="118" y="97"/>
                      <a:pt x="113" y="98"/>
                      <a:pt x="108" y="98"/>
                    </a:cubicBezTo>
                    <a:lnTo>
                      <a:pt x="45" y="98"/>
                    </a:lnTo>
                    <a:close/>
                    <a:moveTo>
                      <a:pt x="81" y="98"/>
                    </a:moveTo>
                    <a:cubicBezTo>
                      <a:pt x="81" y="123"/>
                      <a:pt x="81" y="123"/>
                      <a:pt x="81" y="123"/>
                    </a:cubicBezTo>
                    <a:moveTo>
                      <a:pt x="0" y="131"/>
                    </a:moveTo>
                    <a:cubicBezTo>
                      <a:pt x="0" y="161"/>
                      <a:pt x="0" y="161"/>
                      <a:pt x="0" y="161"/>
                    </a:cubicBezTo>
                    <a:cubicBezTo>
                      <a:pt x="0" y="165"/>
                      <a:pt x="4" y="169"/>
                      <a:pt x="8" y="169"/>
                    </a:cubicBezTo>
                    <a:cubicBezTo>
                      <a:pt x="147" y="169"/>
                      <a:pt x="147" y="169"/>
                      <a:pt x="147" y="169"/>
                    </a:cubicBezTo>
                    <a:cubicBezTo>
                      <a:pt x="151" y="169"/>
                      <a:pt x="155" y="165"/>
                      <a:pt x="155" y="161"/>
                    </a:cubicBezTo>
                    <a:cubicBezTo>
                      <a:pt x="155" y="131"/>
                      <a:pt x="155" y="131"/>
                      <a:pt x="155" y="131"/>
                    </a:cubicBezTo>
                    <a:cubicBezTo>
                      <a:pt x="155" y="126"/>
                      <a:pt x="151" y="123"/>
                      <a:pt x="147" y="123"/>
                    </a:cubicBezTo>
                    <a:cubicBezTo>
                      <a:pt x="8" y="123"/>
                      <a:pt x="8" y="123"/>
                      <a:pt x="8" y="123"/>
                    </a:cubicBezTo>
                    <a:cubicBezTo>
                      <a:pt x="4" y="123"/>
                      <a:pt x="0" y="126"/>
                      <a:pt x="0" y="131"/>
                    </a:cubicBezTo>
                    <a:close/>
                    <a:moveTo>
                      <a:pt x="126" y="142"/>
                    </a:moveTo>
                    <a:cubicBezTo>
                      <a:pt x="126" y="146"/>
                      <a:pt x="129" y="150"/>
                      <a:pt x="133" y="150"/>
                    </a:cubicBezTo>
                    <a:cubicBezTo>
                      <a:pt x="138" y="150"/>
                      <a:pt x="141" y="146"/>
                      <a:pt x="141" y="142"/>
                    </a:cubicBezTo>
                    <a:cubicBezTo>
                      <a:pt x="141" y="138"/>
                      <a:pt x="138" y="135"/>
                      <a:pt x="133" y="135"/>
                    </a:cubicBezTo>
                    <a:cubicBezTo>
                      <a:pt x="129" y="135"/>
                      <a:pt x="126" y="138"/>
                      <a:pt x="126" y="142"/>
                    </a:cubicBezTo>
                    <a:close/>
                    <a:moveTo>
                      <a:pt x="101" y="142"/>
                    </a:moveTo>
                    <a:cubicBezTo>
                      <a:pt x="101" y="146"/>
                      <a:pt x="105" y="150"/>
                      <a:pt x="109" y="150"/>
                    </a:cubicBezTo>
                    <a:cubicBezTo>
                      <a:pt x="113" y="150"/>
                      <a:pt x="116" y="146"/>
                      <a:pt x="116" y="142"/>
                    </a:cubicBezTo>
                    <a:cubicBezTo>
                      <a:pt x="116" y="138"/>
                      <a:pt x="113" y="135"/>
                      <a:pt x="109" y="135"/>
                    </a:cubicBezTo>
                    <a:cubicBezTo>
                      <a:pt x="105" y="135"/>
                      <a:pt x="101" y="138"/>
                      <a:pt x="101" y="142"/>
                    </a:cubicBezTo>
                    <a:close/>
                    <a:moveTo>
                      <a:pt x="23" y="150"/>
                    </a:moveTo>
                    <a:cubicBezTo>
                      <a:pt x="16" y="169"/>
                      <a:pt x="16" y="169"/>
                      <a:pt x="16" y="169"/>
                    </a:cubicBezTo>
                    <a:moveTo>
                      <a:pt x="35" y="150"/>
                    </a:moveTo>
                    <a:cubicBezTo>
                      <a:pt x="29" y="169"/>
                      <a:pt x="29" y="169"/>
                      <a:pt x="29" y="169"/>
                    </a:cubicBezTo>
                    <a:moveTo>
                      <a:pt x="48" y="150"/>
                    </a:moveTo>
                    <a:cubicBezTo>
                      <a:pt x="42" y="169"/>
                      <a:pt x="42" y="169"/>
                      <a:pt x="42" y="169"/>
                    </a:cubicBezTo>
                  </a:path>
                </a:pathLst>
              </a:cu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grpSp>
      </p:grpSp>
      <p:grpSp>
        <p:nvGrpSpPr>
          <p:cNvPr id="50" name="Group 49">
            <a:extLst>
              <a:ext uri="{FF2B5EF4-FFF2-40B4-BE49-F238E27FC236}">
                <a16:creationId xmlns:a16="http://schemas.microsoft.com/office/drawing/2014/main" id="{23B56CD4-E59C-4AD7-6DC9-4D0584E8ECA2}"/>
              </a:ext>
            </a:extLst>
          </p:cNvPr>
          <p:cNvGrpSpPr/>
          <p:nvPr/>
        </p:nvGrpSpPr>
        <p:grpSpPr>
          <a:xfrm>
            <a:off x="1319490" y="4321785"/>
            <a:ext cx="2490510" cy="2079015"/>
            <a:chOff x="691579" y="4248314"/>
            <a:chExt cx="2490510" cy="2079015"/>
          </a:xfrm>
        </p:grpSpPr>
        <p:sp>
          <p:nvSpPr>
            <p:cNvPr id="31" name="Google Shape;661;p70">
              <a:extLst>
                <a:ext uri="{FF2B5EF4-FFF2-40B4-BE49-F238E27FC236}">
                  <a16:creationId xmlns:a16="http://schemas.microsoft.com/office/drawing/2014/main" id="{7915E8EA-7B2B-DE2C-9D1F-DECEA1B94104}"/>
                </a:ext>
              </a:extLst>
            </p:cNvPr>
            <p:cNvSpPr/>
            <p:nvPr/>
          </p:nvSpPr>
          <p:spPr>
            <a:xfrm>
              <a:off x="691579" y="4248314"/>
              <a:ext cx="2490510" cy="2079015"/>
            </a:xfrm>
            <a:prstGeom prst="roundRect">
              <a:avLst>
                <a:gd name="adj" fmla="val 2073"/>
              </a:avLst>
            </a:prstGeom>
            <a:solidFill>
              <a:schemeClr val="bg1"/>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20000"/>
                </a:lnSpc>
                <a:spcBef>
                  <a:spcPts val="0"/>
                </a:spcBef>
                <a:spcAft>
                  <a:spcPts val="0"/>
                </a:spcAft>
                <a:buClr>
                  <a:srgbClr val="FFFFFF"/>
                </a:buClr>
                <a:buSzPts val="1400"/>
                <a:buFont typeface="Inter"/>
                <a:buNone/>
                <a:tabLst/>
                <a:defRPr/>
              </a:pPr>
              <a:endParaRPr kumimoji="0" sz="1400" b="0" i="1"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17" name="Google Shape;1017;p15">
              <a:extLst>
                <a:ext uri="{FF2B5EF4-FFF2-40B4-BE49-F238E27FC236}">
                  <a16:creationId xmlns:a16="http://schemas.microsoft.com/office/drawing/2014/main" id="{96D1C04A-2AAA-A191-6FA0-AC375839F90C}"/>
                </a:ext>
              </a:extLst>
            </p:cNvPr>
            <p:cNvSpPr txBox="1"/>
            <p:nvPr/>
          </p:nvSpPr>
          <p:spPr>
            <a:xfrm>
              <a:off x="786513" y="4483799"/>
              <a:ext cx="2305788"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Continuous </a:t>
              </a:r>
              <a:b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Innovation</a:t>
              </a:r>
            </a:p>
            <a:p>
              <a:pPr marL="0" marR="0" lvl="0" indent="0" algn="l" defTabSz="914400" rtl="0" eaLnBrk="1" fontAlgn="auto" latinLnBrk="0" hangingPunct="1">
                <a:lnSpc>
                  <a:spcPct val="100000"/>
                </a:lnSpc>
                <a:spcBef>
                  <a:spcPts val="0"/>
                </a:spcBef>
                <a:spcAft>
                  <a:spcPts val="0"/>
                </a:spcAft>
                <a:buClr>
                  <a:srgbClr val="FF9E00"/>
                </a:buClr>
                <a:buSzPts val="1650"/>
                <a:buFont typeface="Inter"/>
                <a:buNone/>
                <a:tabLst/>
                <a:defRPr/>
              </a:pPr>
              <a:b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b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t>No release dates. New features &amp; functionality are immediately available</a:t>
              </a: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38" name="Google Shape;689;p70">
              <a:extLst>
                <a:ext uri="{FF2B5EF4-FFF2-40B4-BE49-F238E27FC236}">
                  <a16:creationId xmlns:a16="http://schemas.microsoft.com/office/drawing/2014/main" id="{0CFF8E0F-B8CF-9D05-EC4D-934906C105B8}"/>
                </a:ext>
              </a:extLst>
            </p:cNvPr>
            <p:cNvGrpSpPr/>
            <p:nvPr/>
          </p:nvGrpSpPr>
          <p:grpSpPr>
            <a:xfrm>
              <a:off x="2349500" y="4396449"/>
              <a:ext cx="609580" cy="611486"/>
              <a:chOff x="1268413" y="4452938"/>
              <a:chExt cx="508000" cy="509588"/>
            </a:xfrm>
          </p:grpSpPr>
          <p:sp>
            <p:nvSpPr>
              <p:cNvPr id="39" name="Google Shape;690;p70">
                <a:extLst>
                  <a:ext uri="{FF2B5EF4-FFF2-40B4-BE49-F238E27FC236}">
                    <a16:creationId xmlns:a16="http://schemas.microsoft.com/office/drawing/2014/main" id="{C0C53B03-50FE-F69C-F7EF-963D146A262D}"/>
                  </a:ext>
                </a:extLst>
              </p:cNvPr>
              <p:cNvSpPr/>
              <p:nvPr/>
            </p:nvSpPr>
            <p:spPr>
              <a:xfrm>
                <a:off x="1268413" y="4452938"/>
                <a:ext cx="508000" cy="509588"/>
              </a:xfrm>
              <a:prstGeom prst="ellipse">
                <a:avLst/>
              </a:pr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40" name="Google Shape;691;p70">
                <a:extLst>
                  <a:ext uri="{FF2B5EF4-FFF2-40B4-BE49-F238E27FC236}">
                    <a16:creationId xmlns:a16="http://schemas.microsoft.com/office/drawing/2014/main" id="{DD9264BF-9B9C-0D46-778B-EE573B570033}"/>
                  </a:ext>
                </a:extLst>
              </p:cNvPr>
              <p:cNvSpPr/>
              <p:nvPr/>
            </p:nvSpPr>
            <p:spPr>
              <a:xfrm>
                <a:off x="1403350" y="4562475"/>
                <a:ext cx="239713" cy="292100"/>
              </a:xfrm>
              <a:custGeom>
                <a:avLst/>
                <a:gdLst/>
                <a:ahLst/>
                <a:cxnLst/>
                <a:rect l="l" t="t" r="r" b="b"/>
                <a:pathLst>
                  <a:path w="151" h="184" extrusionOk="0">
                    <a:moveTo>
                      <a:pt x="59" y="122"/>
                    </a:moveTo>
                    <a:cubicBezTo>
                      <a:pt x="59" y="122"/>
                      <a:pt x="59" y="122"/>
                      <a:pt x="59" y="122"/>
                    </a:cubicBezTo>
                    <a:cubicBezTo>
                      <a:pt x="48" y="117"/>
                      <a:pt x="40" y="109"/>
                      <a:pt x="35" y="98"/>
                    </a:cubicBezTo>
                    <a:cubicBezTo>
                      <a:pt x="26" y="76"/>
                      <a:pt x="36" y="51"/>
                      <a:pt x="59" y="41"/>
                    </a:cubicBezTo>
                    <a:cubicBezTo>
                      <a:pt x="81" y="32"/>
                      <a:pt x="106" y="42"/>
                      <a:pt x="116" y="65"/>
                    </a:cubicBezTo>
                    <a:cubicBezTo>
                      <a:pt x="125" y="87"/>
                      <a:pt x="114" y="112"/>
                      <a:pt x="92" y="122"/>
                    </a:cubicBezTo>
                    <a:cubicBezTo>
                      <a:pt x="92" y="122"/>
                      <a:pt x="92" y="122"/>
                      <a:pt x="92" y="122"/>
                    </a:cubicBezTo>
                    <a:lnTo>
                      <a:pt x="59" y="122"/>
                    </a:lnTo>
                    <a:close/>
                    <a:moveTo>
                      <a:pt x="53" y="165"/>
                    </a:moveTo>
                    <a:cubicBezTo>
                      <a:pt x="53" y="175"/>
                      <a:pt x="53" y="175"/>
                      <a:pt x="53" y="175"/>
                    </a:cubicBezTo>
                    <a:cubicBezTo>
                      <a:pt x="53" y="178"/>
                      <a:pt x="55" y="180"/>
                      <a:pt x="58" y="180"/>
                    </a:cubicBezTo>
                    <a:cubicBezTo>
                      <a:pt x="65" y="180"/>
                      <a:pt x="65" y="180"/>
                      <a:pt x="65" y="180"/>
                    </a:cubicBezTo>
                    <a:moveTo>
                      <a:pt x="86" y="180"/>
                    </a:moveTo>
                    <a:cubicBezTo>
                      <a:pt x="93" y="180"/>
                      <a:pt x="93" y="180"/>
                      <a:pt x="93" y="180"/>
                    </a:cubicBezTo>
                    <a:cubicBezTo>
                      <a:pt x="96" y="180"/>
                      <a:pt x="98" y="178"/>
                      <a:pt x="98" y="175"/>
                    </a:cubicBezTo>
                    <a:cubicBezTo>
                      <a:pt x="98" y="157"/>
                      <a:pt x="98" y="157"/>
                      <a:pt x="98" y="157"/>
                    </a:cubicBezTo>
                    <a:moveTo>
                      <a:pt x="53" y="169"/>
                    </a:moveTo>
                    <a:cubicBezTo>
                      <a:pt x="98" y="160"/>
                      <a:pt x="98" y="160"/>
                      <a:pt x="98" y="160"/>
                    </a:cubicBezTo>
                    <a:cubicBezTo>
                      <a:pt x="98" y="147"/>
                      <a:pt x="98" y="147"/>
                      <a:pt x="98" y="147"/>
                    </a:cubicBezTo>
                    <a:cubicBezTo>
                      <a:pt x="53" y="156"/>
                      <a:pt x="53" y="156"/>
                      <a:pt x="53" y="156"/>
                    </a:cubicBezTo>
                    <a:lnTo>
                      <a:pt x="53" y="169"/>
                    </a:lnTo>
                    <a:close/>
                    <a:moveTo>
                      <a:pt x="53" y="156"/>
                    </a:moveTo>
                    <a:cubicBezTo>
                      <a:pt x="98" y="147"/>
                      <a:pt x="98" y="147"/>
                      <a:pt x="98" y="147"/>
                    </a:cubicBezTo>
                    <a:cubicBezTo>
                      <a:pt x="98" y="134"/>
                      <a:pt x="98" y="134"/>
                      <a:pt x="98" y="134"/>
                    </a:cubicBezTo>
                    <a:cubicBezTo>
                      <a:pt x="53" y="143"/>
                      <a:pt x="53" y="143"/>
                      <a:pt x="53" y="143"/>
                    </a:cubicBezTo>
                    <a:lnTo>
                      <a:pt x="53" y="156"/>
                    </a:lnTo>
                    <a:close/>
                    <a:moveTo>
                      <a:pt x="53" y="136"/>
                    </a:moveTo>
                    <a:cubicBezTo>
                      <a:pt x="53" y="156"/>
                      <a:pt x="53" y="156"/>
                      <a:pt x="53" y="156"/>
                    </a:cubicBezTo>
                    <a:cubicBezTo>
                      <a:pt x="98" y="147"/>
                      <a:pt x="98" y="147"/>
                      <a:pt x="98" y="147"/>
                    </a:cubicBezTo>
                    <a:cubicBezTo>
                      <a:pt x="98" y="136"/>
                      <a:pt x="98" y="136"/>
                      <a:pt x="98" y="136"/>
                    </a:cubicBezTo>
                    <a:moveTo>
                      <a:pt x="69" y="184"/>
                    </a:moveTo>
                    <a:cubicBezTo>
                      <a:pt x="81" y="184"/>
                      <a:pt x="81" y="184"/>
                      <a:pt x="81" y="184"/>
                    </a:cubicBezTo>
                    <a:cubicBezTo>
                      <a:pt x="84" y="184"/>
                      <a:pt x="86" y="182"/>
                      <a:pt x="86" y="180"/>
                    </a:cubicBezTo>
                    <a:cubicBezTo>
                      <a:pt x="65" y="180"/>
                      <a:pt x="65" y="180"/>
                      <a:pt x="65" y="180"/>
                    </a:cubicBezTo>
                    <a:cubicBezTo>
                      <a:pt x="65" y="182"/>
                      <a:pt x="67" y="184"/>
                      <a:pt x="69" y="184"/>
                    </a:cubicBezTo>
                    <a:close/>
                    <a:moveTo>
                      <a:pt x="95" y="134"/>
                    </a:moveTo>
                    <a:cubicBezTo>
                      <a:pt x="101" y="131"/>
                      <a:pt x="107" y="128"/>
                      <a:pt x="112" y="124"/>
                    </a:cubicBezTo>
                    <a:cubicBezTo>
                      <a:pt x="138" y="131"/>
                      <a:pt x="138" y="131"/>
                      <a:pt x="138" y="131"/>
                    </a:cubicBezTo>
                    <a:cubicBezTo>
                      <a:pt x="145" y="120"/>
                      <a:pt x="145" y="120"/>
                      <a:pt x="145" y="120"/>
                    </a:cubicBezTo>
                    <a:cubicBezTo>
                      <a:pt x="151" y="109"/>
                      <a:pt x="151" y="109"/>
                      <a:pt x="151" y="109"/>
                    </a:cubicBezTo>
                    <a:cubicBezTo>
                      <a:pt x="132" y="90"/>
                      <a:pt x="132" y="90"/>
                      <a:pt x="132" y="90"/>
                    </a:cubicBezTo>
                    <a:cubicBezTo>
                      <a:pt x="132" y="87"/>
                      <a:pt x="133" y="83"/>
                      <a:pt x="133" y="80"/>
                    </a:cubicBezTo>
                    <a:cubicBezTo>
                      <a:pt x="133" y="77"/>
                      <a:pt x="132" y="74"/>
                      <a:pt x="132" y="70"/>
                    </a:cubicBezTo>
                    <a:cubicBezTo>
                      <a:pt x="151" y="51"/>
                      <a:pt x="151" y="51"/>
                      <a:pt x="151" y="51"/>
                    </a:cubicBezTo>
                    <a:cubicBezTo>
                      <a:pt x="145" y="40"/>
                      <a:pt x="145" y="40"/>
                      <a:pt x="145" y="40"/>
                    </a:cubicBezTo>
                    <a:cubicBezTo>
                      <a:pt x="138" y="29"/>
                      <a:pt x="138" y="29"/>
                      <a:pt x="138" y="29"/>
                    </a:cubicBezTo>
                    <a:cubicBezTo>
                      <a:pt x="112" y="36"/>
                      <a:pt x="112" y="36"/>
                      <a:pt x="112" y="36"/>
                    </a:cubicBezTo>
                    <a:cubicBezTo>
                      <a:pt x="107" y="32"/>
                      <a:pt x="101" y="29"/>
                      <a:pt x="95" y="26"/>
                    </a:cubicBezTo>
                    <a:cubicBezTo>
                      <a:pt x="89" y="0"/>
                      <a:pt x="89" y="0"/>
                      <a:pt x="89" y="0"/>
                    </a:cubicBezTo>
                    <a:cubicBezTo>
                      <a:pt x="62" y="0"/>
                      <a:pt x="62" y="0"/>
                      <a:pt x="62" y="0"/>
                    </a:cubicBezTo>
                    <a:cubicBezTo>
                      <a:pt x="56" y="26"/>
                      <a:pt x="56" y="26"/>
                      <a:pt x="56" y="26"/>
                    </a:cubicBezTo>
                    <a:cubicBezTo>
                      <a:pt x="50" y="29"/>
                      <a:pt x="44" y="32"/>
                      <a:pt x="39" y="36"/>
                    </a:cubicBezTo>
                    <a:cubicBezTo>
                      <a:pt x="13" y="29"/>
                      <a:pt x="13" y="29"/>
                      <a:pt x="13" y="29"/>
                    </a:cubicBezTo>
                    <a:cubicBezTo>
                      <a:pt x="6" y="40"/>
                      <a:pt x="6" y="40"/>
                      <a:pt x="6" y="40"/>
                    </a:cubicBezTo>
                    <a:cubicBezTo>
                      <a:pt x="0" y="51"/>
                      <a:pt x="0" y="51"/>
                      <a:pt x="0" y="51"/>
                    </a:cubicBezTo>
                    <a:cubicBezTo>
                      <a:pt x="19" y="70"/>
                      <a:pt x="19" y="70"/>
                      <a:pt x="19" y="70"/>
                    </a:cubicBezTo>
                    <a:cubicBezTo>
                      <a:pt x="18" y="77"/>
                      <a:pt x="18" y="83"/>
                      <a:pt x="19" y="90"/>
                    </a:cubicBezTo>
                    <a:cubicBezTo>
                      <a:pt x="0" y="109"/>
                      <a:pt x="0" y="109"/>
                      <a:pt x="0" y="109"/>
                    </a:cubicBezTo>
                    <a:cubicBezTo>
                      <a:pt x="6" y="120"/>
                      <a:pt x="6" y="120"/>
                      <a:pt x="6" y="120"/>
                    </a:cubicBezTo>
                    <a:cubicBezTo>
                      <a:pt x="13" y="131"/>
                      <a:pt x="13" y="131"/>
                      <a:pt x="13" y="131"/>
                    </a:cubicBezTo>
                    <a:cubicBezTo>
                      <a:pt x="39" y="124"/>
                      <a:pt x="39" y="124"/>
                      <a:pt x="39" y="124"/>
                    </a:cubicBezTo>
                    <a:cubicBezTo>
                      <a:pt x="44" y="128"/>
                      <a:pt x="50" y="131"/>
                      <a:pt x="56" y="134"/>
                    </a:cubicBezTo>
                  </a:path>
                </a:pathLst>
              </a:cu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grpSp>
      </p:grpSp>
      <p:grpSp>
        <p:nvGrpSpPr>
          <p:cNvPr id="51" name="Group 50">
            <a:extLst>
              <a:ext uri="{FF2B5EF4-FFF2-40B4-BE49-F238E27FC236}">
                <a16:creationId xmlns:a16="http://schemas.microsoft.com/office/drawing/2014/main" id="{45FEEC08-D993-4C77-96E2-13B3C239A845}"/>
              </a:ext>
            </a:extLst>
          </p:cNvPr>
          <p:cNvGrpSpPr/>
          <p:nvPr/>
        </p:nvGrpSpPr>
        <p:grpSpPr>
          <a:xfrm>
            <a:off x="4824377" y="4321785"/>
            <a:ext cx="2538817" cy="2079015"/>
            <a:chOff x="4824377" y="4248314"/>
            <a:chExt cx="2538817" cy="2079015"/>
          </a:xfrm>
        </p:grpSpPr>
        <p:sp>
          <p:nvSpPr>
            <p:cNvPr id="29" name="Google Shape;661;p70">
              <a:extLst>
                <a:ext uri="{FF2B5EF4-FFF2-40B4-BE49-F238E27FC236}">
                  <a16:creationId xmlns:a16="http://schemas.microsoft.com/office/drawing/2014/main" id="{081F6560-6D3E-ABF1-E855-80CAEE988F65}"/>
                </a:ext>
              </a:extLst>
            </p:cNvPr>
            <p:cNvSpPr/>
            <p:nvPr/>
          </p:nvSpPr>
          <p:spPr>
            <a:xfrm>
              <a:off x="4824377" y="4248314"/>
              <a:ext cx="2490510" cy="2079015"/>
            </a:xfrm>
            <a:prstGeom prst="roundRect">
              <a:avLst>
                <a:gd name="adj" fmla="val 2073"/>
              </a:avLst>
            </a:prstGeom>
            <a:solidFill>
              <a:schemeClr val="bg1"/>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20000"/>
                </a:lnSpc>
                <a:spcBef>
                  <a:spcPts val="0"/>
                </a:spcBef>
                <a:spcAft>
                  <a:spcPts val="0"/>
                </a:spcAft>
                <a:buClr>
                  <a:srgbClr val="FFFFFF"/>
                </a:buClr>
                <a:buSzPts val="1400"/>
                <a:buFont typeface="Inter"/>
                <a:buNone/>
                <a:tabLst/>
                <a:defRPr/>
              </a:pPr>
              <a:endParaRPr kumimoji="0" sz="1400" b="0" i="1"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19" name="Google Shape;1017;p15">
              <a:extLst>
                <a:ext uri="{FF2B5EF4-FFF2-40B4-BE49-F238E27FC236}">
                  <a16:creationId xmlns:a16="http://schemas.microsoft.com/office/drawing/2014/main" id="{76602EB5-B1BF-E04F-C4BB-B2DD7FCC989D}"/>
                </a:ext>
              </a:extLst>
            </p:cNvPr>
            <p:cNvSpPr txBox="1"/>
            <p:nvPr/>
          </p:nvSpPr>
          <p:spPr>
            <a:xfrm>
              <a:off x="4943106" y="4483799"/>
              <a:ext cx="2420088" cy="166195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Low-code,</a:t>
              </a:r>
              <a:b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Not No Code</a:t>
              </a:r>
            </a:p>
            <a:p>
              <a:pPr marL="0" marR="0" lvl="0" indent="0" algn="l" defTabSz="914400" rtl="0" eaLnBrk="1" fontAlgn="auto" latinLnBrk="0" hangingPunct="1">
                <a:lnSpc>
                  <a:spcPct val="100000"/>
                </a:lnSpc>
                <a:spcBef>
                  <a:spcPts val="0"/>
                </a:spcBef>
                <a:spcAft>
                  <a:spcPts val="0"/>
                </a:spcAft>
                <a:buClr>
                  <a:srgbClr val="FF9E00"/>
                </a:buClr>
                <a:buSzPts val="1650"/>
                <a:buFont typeface="Inter"/>
                <a:buNone/>
                <a:tabLst/>
                <a:defRPr/>
              </a:pPr>
              <a:b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b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t>Simple enough to build </a:t>
              </a:r>
              <a:b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b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t>apps in weeks; powerful enough for even the most complex business solutions</a:t>
              </a: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41" name="Google Shape;695;p70">
              <a:extLst>
                <a:ext uri="{FF2B5EF4-FFF2-40B4-BE49-F238E27FC236}">
                  <a16:creationId xmlns:a16="http://schemas.microsoft.com/office/drawing/2014/main" id="{9E5D17F2-EFA1-E779-FBA4-852780774A9F}"/>
                </a:ext>
              </a:extLst>
            </p:cNvPr>
            <p:cNvGrpSpPr/>
            <p:nvPr/>
          </p:nvGrpSpPr>
          <p:grpSpPr>
            <a:xfrm>
              <a:off x="6488600" y="4396449"/>
              <a:ext cx="609580" cy="611486"/>
              <a:chOff x="3556000" y="4452938"/>
              <a:chExt cx="508000" cy="509588"/>
            </a:xfrm>
          </p:grpSpPr>
          <p:sp>
            <p:nvSpPr>
              <p:cNvPr id="42" name="Google Shape;696;p70">
                <a:extLst>
                  <a:ext uri="{FF2B5EF4-FFF2-40B4-BE49-F238E27FC236}">
                    <a16:creationId xmlns:a16="http://schemas.microsoft.com/office/drawing/2014/main" id="{DDBDE877-A732-D819-644B-3E1C6611A14F}"/>
                  </a:ext>
                </a:extLst>
              </p:cNvPr>
              <p:cNvSpPr/>
              <p:nvPr/>
            </p:nvSpPr>
            <p:spPr>
              <a:xfrm>
                <a:off x="3556000" y="4452938"/>
                <a:ext cx="508000" cy="509588"/>
              </a:xfrm>
              <a:custGeom>
                <a:avLst/>
                <a:gdLst/>
                <a:ahLst/>
                <a:cxnLst/>
                <a:rect l="l" t="t" r="r" b="b"/>
                <a:pathLst>
                  <a:path w="320" h="320" extrusionOk="0">
                    <a:moveTo>
                      <a:pt x="160" y="0"/>
                    </a:moveTo>
                    <a:cubicBezTo>
                      <a:pt x="72" y="0"/>
                      <a:pt x="0" y="72"/>
                      <a:pt x="0" y="160"/>
                    </a:cubicBezTo>
                    <a:cubicBezTo>
                      <a:pt x="0" y="248"/>
                      <a:pt x="72" y="320"/>
                      <a:pt x="160" y="320"/>
                    </a:cubicBezTo>
                    <a:cubicBezTo>
                      <a:pt x="249" y="320"/>
                      <a:pt x="320" y="248"/>
                      <a:pt x="320" y="160"/>
                    </a:cubicBezTo>
                    <a:cubicBezTo>
                      <a:pt x="320" y="72"/>
                      <a:pt x="249" y="0"/>
                      <a:pt x="160" y="0"/>
                    </a:cubicBezTo>
                    <a:close/>
                    <a:moveTo>
                      <a:pt x="258" y="250"/>
                    </a:moveTo>
                    <a:cubicBezTo>
                      <a:pt x="258" y="252"/>
                      <a:pt x="256" y="253"/>
                      <a:pt x="254" y="253"/>
                    </a:cubicBezTo>
                    <a:cubicBezTo>
                      <a:pt x="165" y="253"/>
                      <a:pt x="165" y="253"/>
                      <a:pt x="165" y="253"/>
                    </a:cubicBezTo>
                    <a:cubicBezTo>
                      <a:pt x="163" y="253"/>
                      <a:pt x="161" y="252"/>
                      <a:pt x="161" y="250"/>
                    </a:cubicBezTo>
                    <a:cubicBezTo>
                      <a:pt x="161" y="220"/>
                      <a:pt x="161" y="220"/>
                      <a:pt x="161" y="220"/>
                    </a:cubicBezTo>
                    <a:cubicBezTo>
                      <a:pt x="64" y="220"/>
                      <a:pt x="64" y="220"/>
                      <a:pt x="64" y="220"/>
                    </a:cubicBezTo>
                    <a:cubicBezTo>
                      <a:pt x="64" y="220"/>
                      <a:pt x="63" y="219"/>
                      <a:pt x="63" y="219"/>
                    </a:cubicBezTo>
                    <a:cubicBezTo>
                      <a:pt x="63" y="109"/>
                      <a:pt x="63" y="109"/>
                      <a:pt x="63" y="109"/>
                    </a:cubicBezTo>
                    <a:cubicBezTo>
                      <a:pt x="63" y="108"/>
                      <a:pt x="64" y="107"/>
                      <a:pt x="64" y="107"/>
                    </a:cubicBezTo>
                    <a:cubicBezTo>
                      <a:pt x="64" y="107"/>
                      <a:pt x="64" y="107"/>
                      <a:pt x="64" y="107"/>
                    </a:cubicBezTo>
                    <a:cubicBezTo>
                      <a:pt x="90" y="107"/>
                      <a:pt x="90" y="107"/>
                      <a:pt x="90" y="107"/>
                    </a:cubicBezTo>
                    <a:cubicBezTo>
                      <a:pt x="90" y="71"/>
                      <a:pt x="90" y="71"/>
                      <a:pt x="90" y="71"/>
                    </a:cubicBezTo>
                    <a:cubicBezTo>
                      <a:pt x="90" y="69"/>
                      <a:pt x="91" y="67"/>
                      <a:pt x="92" y="67"/>
                    </a:cubicBezTo>
                    <a:cubicBezTo>
                      <a:pt x="143" y="67"/>
                      <a:pt x="143" y="67"/>
                      <a:pt x="143" y="67"/>
                    </a:cubicBezTo>
                    <a:cubicBezTo>
                      <a:pt x="144" y="67"/>
                      <a:pt x="145" y="69"/>
                      <a:pt x="145" y="71"/>
                    </a:cubicBezTo>
                    <a:cubicBezTo>
                      <a:pt x="145" y="107"/>
                      <a:pt x="145" y="107"/>
                      <a:pt x="145" y="107"/>
                    </a:cubicBezTo>
                    <a:cubicBezTo>
                      <a:pt x="230" y="107"/>
                      <a:pt x="230" y="107"/>
                      <a:pt x="230" y="107"/>
                    </a:cubicBezTo>
                    <a:cubicBezTo>
                      <a:pt x="231" y="107"/>
                      <a:pt x="231" y="108"/>
                      <a:pt x="231" y="109"/>
                    </a:cubicBezTo>
                    <a:cubicBezTo>
                      <a:pt x="231" y="188"/>
                      <a:pt x="231" y="188"/>
                      <a:pt x="231" y="188"/>
                    </a:cubicBezTo>
                    <a:cubicBezTo>
                      <a:pt x="254" y="188"/>
                      <a:pt x="254" y="188"/>
                      <a:pt x="254" y="188"/>
                    </a:cubicBezTo>
                    <a:cubicBezTo>
                      <a:pt x="256" y="188"/>
                      <a:pt x="258" y="189"/>
                      <a:pt x="258" y="191"/>
                    </a:cubicBezTo>
                    <a:lnTo>
                      <a:pt x="258" y="250"/>
                    </a:lnTo>
                    <a:close/>
                  </a:path>
                </a:pathLst>
              </a:cu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43" name="Google Shape;697;p70">
                <a:extLst>
                  <a:ext uri="{FF2B5EF4-FFF2-40B4-BE49-F238E27FC236}">
                    <a16:creationId xmlns:a16="http://schemas.microsoft.com/office/drawing/2014/main" id="{2730515F-51D9-20D6-3E46-8276E61FBB0F}"/>
                  </a:ext>
                </a:extLst>
              </p:cNvPr>
              <p:cNvSpPr/>
              <p:nvPr/>
            </p:nvSpPr>
            <p:spPr>
              <a:xfrm>
                <a:off x="3656013" y="4624388"/>
                <a:ext cx="309563" cy="231775"/>
              </a:xfrm>
              <a:custGeom>
                <a:avLst/>
                <a:gdLst/>
                <a:ahLst/>
                <a:cxnLst/>
                <a:rect l="l" t="t" r="r" b="b"/>
                <a:pathLst>
                  <a:path w="195" h="146" extrusionOk="0">
                    <a:moveTo>
                      <a:pt x="98" y="84"/>
                    </a:moveTo>
                    <a:cubicBezTo>
                      <a:pt x="98" y="113"/>
                      <a:pt x="98" y="113"/>
                      <a:pt x="98" y="113"/>
                    </a:cubicBezTo>
                    <a:cubicBezTo>
                      <a:pt x="1" y="113"/>
                      <a:pt x="1" y="113"/>
                      <a:pt x="1" y="113"/>
                    </a:cubicBezTo>
                    <a:cubicBezTo>
                      <a:pt x="1" y="113"/>
                      <a:pt x="0" y="112"/>
                      <a:pt x="0" y="112"/>
                    </a:cubicBezTo>
                    <a:cubicBezTo>
                      <a:pt x="0" y="2"/>
                      <a:pt x="0" y="2"/>
                      <a:pt x="0" y="2"/>
                    </a:cubicBezTo>
                    <a:cubicBezTo>
                      <a:pt x="0" y="2"/>
                      <a:pt x="0" y="2"/>
                      <a:pt x="0" y="2"/>
                    </a:cubicBezTo>
                    <a:cubicBezTo>
                      <a:pt x="0" y="1"/>
                      <a:pt x="1" y="0"/>
                      <a:pt x="1" y="0"/>
                    </a:cubicBezTo>
                    <a:cubicBezTo>
                      <a:pt x="27" y="0"/>
                      <a:pt x="27" y="0"/>
                      <a:pt x="27" y="0"/>
                    </a:cubicBezTo>
                    <a:cubicBezTo>
                      <a:pt x="27" y="60"/>
                      <a:pt x="27" y="60"/>
                      <a:pt x="27" y="60"/>
                    </a:cubicBezTo>
                    <a:cubicBezTo>
                      <a:pt x="27" y="62"/>
                      <a:pt x="28" y="64"/>
                      <a:pt x="29" y="64"/>
                    </a:cubicBezTo>
                    <a:cubicBezTo>
                      <a:pt x="80" y="64"/>
                      <a:pt x="80" y="64"/>
                      <a:pt x="80" y="64"/>
                    </a:cubicBezTo>
                    <a:cubicBezTo>
                      <a:pt x="81" y="64"/>
                      <a:pt x="82" y="62"/>
                      <a:pt x="82" y="60"/>
                    </a:cubicBezTo>
                    <a:cubicBezTo>
                      <a:pt x="82" y="0"/>
                      <a:pt x="82" y="0"/>
                      <a:pt x="82" y="0"/>
                    </a:cubicBezTo>
                    <a:cubicBezTo>
                      <a:pt x="167" y="0"/>
                      <a:pt x="167" y="0"/>
                      <a:pt x="167" y="0"/>
                    </a:cubicBezTo>
                    <a:cubicBezTo>
                      <a:pt x="168" y="0"/>
                      <a:pt x="168" y="1"/>
                      <a:pt x="168" y="2"/>
                    </a:cubicBezTo>
                    <a:cubicBezTo>
                      <a:pt x="168" y="81"/>
                      <a:pt x="168" y="81"/>
                      <a:pt x="168" y="81"/>
                    </a:cubicBezTo>
                    <a:cubicBezTo>
                      <a:pt x="102" y="81"/>
                      <a:pt x="102" y="81"/>
                      <a:pt x="102" y="81"/>
                    </a:cubicBezTo>
                    <a:cubicBezTo>
                      <a:pt x="100" y="81"/>
                      <a:pt x="98" y="82"/>
                      <a:pt x="98" y="84"/>
                    </a:cubicBezTo>
                    <a:close/>
                    <a:moveTo>
                      <a:pt x="27" y="0"/>
                    </a:moveTo>
                    <a:cubicBezTo>
                      <a:pt x="27" y="60"/>
                      <a:pt x="27" y="60"/>
                      <a:pt x="27" y="60"/>
                    </a:cubicBezTo>
                    <a:cubicBezTo>
                      <a:pt x="27" y="62"/>
                      <a:pt x="28" y="64"/>
                      <a:pt x="29" y="64"/>
                    </a:cubicBezTo>
                    <a:cubicBezTo>
                      <a:pt x="80" y="64"/>
                      <a:pt x="80" y="64"/>
                      <a:pt x="80" y="64"/>
                    </a:cubicBezTo>
                    <a:cubicBezTo>
                      <a:pt x="81" y="64"/>
                      <a:pt x="82" y="62"/>
                      <a:pt x="82" y="60"/>
                    </a:cubicBezTo>
                    <a:cubicBezTo>
                      <a:pt x="82" y="0"/>
                      <a:pt x="82" y="0"/>
                      <a:pt x="82" y="0"/>
                    </a:cubicBezTo>
                    <a:moveTo>
                      <a:pt x="98" y="113"/>
                    </a:moveTo>
                    <a:cubicBezTo>
                      <a:pt x="98" y="143"/>
                      <a:pt x="98" y="143"/>
                      <a:pt x="98" y="143"/>
                    </a:cubicBezTo>
                    <a:cubicBezTo>
                      <a:pt x="98" y="145"/>
                      <a:pt x="100" y="146"/>
                      <a:pt x="102" y="146"/>
                    </a:cubicBezTo>
                    <a:cubicBezTo>
                      <a:pt x="191" y="146"/>
                      <a:pt x="191" y="146"/>
                      <a:pt x="191" y="146"/>
                    </a:cubicBezTo>
                    <a:cubicBezTo>
                      <a:pt x="193" y="146"/>
                      <a:pt x="195" y="145"/>
                      <a:pt x="195" y="143"/>
                    </a:cubicBezTo>
                    <a:cubicBezTo>
                      <a:pt x="195" y="84"/>
                      <a:pt x="195" y="84"/>
                      <a:pt x="195" y="84"/>
                    </a:cubicBezTo>
                    <a:cubicBezTo>
                      <a:pt x="195" y="82"/>
                      <a:pt x="193" y="81"/>
                      <a:pt x="191" y="81"/>
                    </a:cubicBezTo>
                    <a:cubicBezTo>
                      <a:pt x="168" y="81"/>
                      <a:pt x="168" y="81"/>
                      <a:pt x="168" y="81"/>
                    </a:cubicBezTo>
                    <a:moveTo>
                      <a:pt x="168" y="81"/>
                    </a:moveTo>
                    <a:cubicBezTo>
                      <a:pt x="102" y="81"/>
                      <a:pt x="102" y="81"/>
                      <a:pt x="102" y="81"/>
                    </a:cubicBezTo>
                    <a:cubicBezTo>
                      <a:pt x="100" y="81"/>
                      <a:pt x="98" y="82"/>
                      <a:pt x="98" y="84"/>
                    </a:cubicBezTo>
                    <a:cubicBezTo>
                      <a:pt x="98" y="113"/>
                      <a:pt x="98" y="113"/>
                      <a:pt x="98" y="113"/>
                    </a:cubicBezTo>
                  </a:path>
                </a:pathLst>
              </a:cu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grpSp>
      </p:grpSp>
      <p:grpSp>
        <p:nvGrpSpPr>
          <p:cNvPr id="52" name="Group 51">
            <a:extLst>
              <a:ext uri="{FF2B5EF4-FFF2-40B4-BE49-F238E27FC236}">
                <a16:creationId xmlns:a16="http://schemas.microsoft.com/office/drawing/2014/main" id="{E17D888C-DA4D-202A-285C-CB279CD16FF7}"/>
              </a:ext>
            </a:extLst>
          </p:cNvPr>
          <p:cNvGrpSpPr/>
          <p:nvPr/>
        </p:nvGrpSpPr>
        <p:grpSpPr>
          <a:xfrm>
            <a:off x="8382000" y="4321785"/>
            <a:ext cx="2515785" cy="2079015"/>
            <a:chOff x="9009912" y="4248314"/>
            <a:chExt cx="2515785" cy="2079015"/>
          </a:xfrm>
        </p:grpSpPr>
        <p:sp>
          <p:nvSpPr>
            <p:cNvPr id="30" name="Google Shape;661;p70">
              <a:extLst>
                <a:ext uri="{FF2B5EF4-FFF2-40B4-BE49-F238E27FC236}">
                  <a16:creationId xmlns:a16="http://schemas.microsoft.com/office/drawing/2014/main" id="{B9D8B5F0-35B3-1D12-151F-DC86D7916CAD}"/>
                </a:ext>
              </a:extLst>
            </p:cNvPr>
            <p:cNvSpPr/>
            <p:nvPr/>
          </p:nvSpPr>
          <p:spPr>
            <a:xfrm>
              <a:off x="9009912" y="4248314"/>
              <a:ext cx="2490510" cy="2079015"/>
            </a:xfrm>
            <a:prstGeom prst="roundRect">
              <a:avLst>
                <a:gd name="adj" fmla="val 2073"/>
              </a:avLst>
            </a:prstGeom>
            <a:solidFill>
              <a:schemeClr val="bg1"/>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20000"/>
                </a:lnSpc>
                <a:spcBef>
                  <a:spcPts val="0"/>
                </a:spcBef>
                <a:spcAft>
                  <a:spcPts val="0"/>
                </a:spcAft>
                <a:buClr>
                  <a:srgbClr val="FFFFFF"/>
                </a:buClr>
                <a:buSzPts val="1400"/>
                <a:buFont typeface="Inter"/>
                <a:buNone/>
                <a:tabLst/>
                <a:defRPr/>
              </a:pPr>
              <a:endParaRPr kumimoji="0" sz="1400" b="0" i="1"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21" name="Google Shape;1017;p15">
              <a:extLst>
                <a:ext uri="{FF2B5EF4-FFF2-40B4-BE49-F238E27FC236}">
                  <a16:creationId xmlns:a16="http://schemas.microsoft.com/office/drawing/2014/main" id="{9FB94FB9-7858-125C-87FB-8310881C583F}"/>
                </a:ext>
              </a:extLst>
            </p:cNvPr>
            <p:cNvSpPr txBox="1"/>
            <p:nvPr/>
          </p:nvSpPr>
          <p:spPr>
            <a:xfrm>
              <a:off x="9105609" y="4483799"/>
              <a:ext cx="2420088"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Business-</a:t>
              </a:r>
              <a:b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600" b="1" i="0" u="none" strike="noStrike" kern="0" cap="none" spc="0" normalizeH="0" baseline="0" noProof="0" dirty="0">
                  <a:ln>
                    <a:noFill/>
                  </a:ln>
                  <a:solidFill>
                    <a:schemeClr val="accent2"/>
                  </a:solidFill>
                  <a:effectLst/>
                  <a:uLnTx/>
                  <a:uFillTx/>
                  <a:latin typeface="Arial"/>
                  <a:ea typeface="Arial"/>
                  <a:cs typeface="Arial"/>
                  <a:sym typeface="Arial"/>
                </a:rPr>
                <a:t>Specific AI</a:t>
              </a:r>
            </a:p>
            <a:p>
              <a:pPr marL="0" marR="0" lvl="0" indent="0" algn="l" defTabSz="914400" rtl="0" eaLnBrk="1" fontAlgn="auto" latinLnBrk="0" hangingPunct="1">
                <a:lnSpc>
                  <a:spcPct val="100000"/>
                </a:lnSpc>
                <a:spcBef>
                  <a:spcPts val="0"/>
                </a:spcBef>
                <a:spcAft>
                  <a:spcPts val="0"/>
                </a:spcAft>
                <a:buClr>
                  <a:srgbClr val="FF9E00"/>
                </a:buClr>
                <a:buSzPts val="1650"/>
                <a:buFont typeface="Inter"/>
                <a:buNone/>
                <a:tabLst/>
                <a:defRPr/>
              </a:pPr>
              <a:b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b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Inter"/>
                  <a:cs typeface="Arial" panose="020B0604020202020204" pitchFamily="34" charset="0"/>
                  <a:sym typeface="Inter"/>
                </a:rPr>
                <a:t>Greater insight through custom models trained for your unique business</a:t>
              </a: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44" name="Google Shape;702;p70">
              <a:extLst>
                <a:ext uri="{FF2B5EF4-FFF2-40B4-BE49-F238E27FC236}">
                  <a16:creationId xmlns:a16="http://schemas.microsoft.com/office/drawing/2014/main" id="{BCDD3E73-6952-E693-01A6-090C0A24D86B}"/>
                </a:ext>
              </a:extLst>
            </p:cNvPr>
            <p:cNvGrpSpPr/>
            <p:nvPr/>
          </p:nvGrpSpPr>
          <p:grpSpPr>
            <a:xfrm>
              <a:off x="10614856" y="4396449"/>
              <a:ext cx="609580" cy="611486"/>
              <a:chOff x="5843588" y="4452938"/>
              <a:chExt cx="508000" cy="509588"/>
            </a:xfrm>
          </p:grpSpPr>
          <p:sp>
            <p:nvSpPr>
              <p:cNvPr id="45" name="Google Shape;703;p70">
                <a:extLst>
                  <a:ext uri="{FF2B5EF4-FFF2-40B4-BE49-F238E27FC236}">
                    <a16:creationId xmlns:a16="http://schemas.microsoft.com/office/drawing/2014/main" id="{419F7BA0-470D-D924-43D9-002041E50440}"/>
                  </a:ext>
                </a:extLst>
              </p:cNvPr>
              <p:cNvSpPr/>
              <p:nvPr/>
            </p:nvSpPr>
            <p:spPr>
              <a:xfrm>
                <a:off x="5843588" y="4452938"/>
                <a:ext cx="508000" cy="509588"/>
              </a:xfrm>
              <a:prstGeom prst="ellipse">
                <a:avLst/>
              </a:pr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sp>
            <p:nvSpPr>
              <p:cNvPr id="46" name="Google Shape;704;p70">
                <a:extLst>
                  <a:ext uri="{FF2B5EF4-FFF2-40B4-BE49-F238E27FC236}">
                    <a16:creationId xmlns:a16="http://schemas.microsoft.com/office/drawing/2014/main" id="{5C386A32-77F5-DAB0-2AB6-3CCA2CC36A7B}"/>
                  </a:ext>
                </a:extLst>
              </p:cNvPr>
              <p:cNvSpPr/>
              <p:nvPr/>
            </p:nvSpPr>
            <p:spPr>
              <a:xfrm>
                <a:off x="5957888" y="4554538"/>
                <a:ext cx="280988" cy="311150"/>
              </a:xfrm>
              <a:custGeom>
                <a:avLst/>
                <a:gdLst/>
                <a:ahLst/>
                <a:cxnLst/>
                <a:rect l="l" t="t" r="r" b="b"/>
                <a:pathLst>
                  <a:path w="177" h="196" extrusionOk="0">
                    <a:moveTo>
                      <a:pt x="88" y="25"/>
                    </a:moveTo>
                    <a:cubicBezTo>
                      <a:pt x="88" y="12"/>
                      <a:pt x="99" y="1"/>
                      <a:pt x="112" y="1"/>
                    </a:cubicBezTo>
                    <a:cubicBezTo>
                      <a:pt x="125" y="0"/>
                      <a:pt x="136" y="11"/>
                      <a:pt x="136" y="24"/>
                    </a:cubicBezTo>
                    <a:cubicBezTo>
                      <a:pt x="144" y="29"/>
                      <a:pt x="148" y="40"/>
                      <a:pt x="144" y="49"/>
                    </a:cubicBezTo>
                    <a:cubicBezTo>
                      <a:pt x="157" y="51"/>
                      <a:pt x="166" y="63"/>
                      <a:pt x="164" y="76"/>
                    </a:cubicBezTo>
                    <a:cubicBezTo>
                      <a:pt x="163" y="77"/>
                      <a:pt x="163" y="79"/>
                      <a:pt x="162" y="80"/>
                    </a:cubicBezTo>
                    <a:cubicBezTo>
                      <a:pt x="171" y="88"/>
                      <a:pt x="173" y="99"/>
                      <a:pt x="168" y="109"/>
                    </a:cubicBezTo>
                    <a:cubicBezTo>
                      <a:pt x="177" y="118"/>
                      <a:pt x="177" y="133"/>
                      <a:pt x="168" y="143"/>
                    </a:cubicBezTo>
                    <a:cubicBezTo>
                      <a:pt x="165" y="146"/>
                      <a:pt x="161" y="148"/>
                      <a:pt x="157" y="149"/>
                    </a:cubicBezTo>
                    <a:cubicBezTo>
                      <a:pt x="158" y="151"/>
                      <a:pt x="158" y="153"/>
                      <a:pt x="158" y="154"/>
                    </a:cubicBezTo>
                    <a:cubicBezTo>
                      <a:pt x="158" y="167"/>
                      <a:pt x="147" y="178"/>
                      <a:pt x="134" y="178"/>
                    </a:cubicBezTo>
                    <a:cubicBezTo>
                      <a:pt x="134" y="178"/>
                      <a:pt x="134" y="178"/>
                      <a:pt x="134" y="178"/>
                    </a:cubicBezTo>
                    <a:cubicBezTo>
                      <a:pt x="129" y="190"/>
                      <a:pt x="115" y="196"/>
                      <a:pt x="103" y="191"/>
                    </a:cubicBezTo>
                    <a:cubicBezTo>
                      <a:pt x="94" y="187"/>
                      <a:pt x="89" y="179"/>
                      <a:pt x="88" y="169"/>
                    </a:cubicBezTo>
                    <a:lnTo>
                      <a:pt x="88" y="25"/>
                    </a:lnTo>
                    <a:close/>
                    <a:moveTo>
                      <a:pt x="102" y="148"/>
                    </a:moveTo>
                    <a:cubicBezTo>
                      <a:pt x="94" y="151"/>
                      <a:pt x="88" y="160"/>
                      <a:pt x="88" y="169"/>
                    </a:cubicBezTo>
                    <a:moveTo>
                      <a:pt x="138" y="145"/>
                    </a:moveTo>
                    <a:cubicBezTo>
                      <a:pt x="127" y="145"/>
                      <a:pt x="119" y="155"/>
                      <a:pt x="119" y="167"/>
                    </a:cubicBezTo>
                    <a:moveTo>
                      <a:pt x="102" y="53"/>
                    </a:moveTo>
                    <a:cubicBezTo>
                      <a:pt x="95" y="53"/>
                      <a:pt x="88" y="62"/>
                      <a:pt x="88" y="74"/>
                    </a:cubicBezTo>
                    <a:moveTo>
                      <a:pt x="130" y="144"/>
                    </a:moveTo>
                    <a:cubicBezTo>
                      <a:pt x="130" y="134"/>
                      <a:pt x="121" y="125"/>
                      <a:pt x="109" y="125"/>
                    </a:cubicBezTo>
                    <a:moveTo>
                      <a:pt x="153" y="119"/>
                    </a:moveTo>
                    <a:cubicBezTo>
                      <a:pt x="165" y="119"/>
                      <a:pt x="175" y="109"/>
                      <a:pt x="175" y="97"/>
                    </a:cubicBezTo>
                    <a:moveTo>
                      <a:pt x="158" y="56"/>
                    </a:moveTo>
                    <a:cubicBezTo>
                      <a:pt x="158" y="56"/>
                      <a:pt x="158" y="56"/>
                      <a:pt x="158" y="56"/>
                    </a:cubicBezTo>
                    <a:cubicBezTo>
                      <a:pt x="149" y="47"/>
                      <a:pt x="135" y="47"/>
                      <a:pt x="127" y="56"/>
                    </a:cubicBezTo>
                    <a:moveTo>
                      <a:pt x="105" y="83"/>
                    </a:moveTo>
                    <a:cubicBezTo>
                      <a:pt x="105" y="83"/>
                      <a:pt x="105" y="83"/>
                      <a:pt x="105" y="83"/>
                    </a:cubicBezTo>
                    <a:cubicBezTo>
                      <a:pt x="116" y="89"/>
                      <a:pt x="131" y="85"/>
                      <a:pt x="137" y="74"/>
                    </a:cubicBezTo>
                    <a:moveTo>
                      <a:pt x="116" y="88"/>
                    </a:moveTo>
                    <a:cubicBezTo>
                      <a:pt x="116" y="88"/>
                      <a:pt x="116" y="88"/>
                      <a:pt x="116" y="88"/>
                    </a:cubicBezTo>
                    <a:cubicBezTo>
                      <a:pt x="116" y="95"/>
                      <a:pt x="122" y="101"/>
                      <a:pt x="129" y="100"/>
                    </a:cubicBezTo>
                    <a:moveTo>
                      <a:pt x="146" y="41"/>
                    </a:moveTo>
                    <a:cubicBezTo>
                      <a:pt x="146" y="36"/>
                      <a:pt x="144" y="31"/>
                      <a:pt x="140" y="28"/>
                    </a:cubicBezTo>
                    <a:cubicBezTo>
                      <a:pt x="132" y="20"/>
                      <a:pt x="120" y="20"/>
                      <a:pt x="112" y="28"/>
                    </a:cubicBezTo>
                    <a:moveTo>
                      <a:pt x="88" y="25"/>
                    </a:moveTo>
                    <a:cubicBezTo>
                      <a:pt x="88" y="12"/>
                      <a:pt x="78" y="1"/>
                      <a:pt x="64" y="1"/>
                    </a:cubicBezTo>
                    <a:cubicBezTo>
                      <a:pt x="52" y="1"/>
                      <a:pt x="41" y="11"/>
                      <a:pt x="41" y="24"/>
                    </a:cubicBezTo>
                    <a:cubicBezTo>
                      <a:pt x="35" y="27"/>
                      <a:pt x="31" y="34"/>
                      <a:pt x="31" y="41"/>
                    </a:cubicBezTo>
                    <a:cubicBezTo>
                      <a:pt x="31" y="43"/>
                      <a:pt x="32" y="46"/>
                      <a:pt x="33" y="49"/>
                    </a:cubicBezTo>
                    <a:cubicBezTo>
                      <a:pt x="20" y="51"/>
                      <a:pt x="11" y="63"/>
                      <a:pt x="13" y="76"/>
                    </a:cubicBezTo>
                    <a:cubicBezTo>
                      <a:pt x="13" y="77"/>
                      <a:pt x="14" y="79"/>
                      <a:pt x="14" y="80"/>
                    </a:cubicBezTo>
                    <a:cubicBezTo>
                      <a:pt x="6" y="88"/>
                      <a:pt x="4" y="99"/>
                      <a:pt x="9" y="109"/>
                    </a:cubicBezTo>
                    <a:cubicBezTo>
                      <a:pt x="0" y="118"/>
                      <a:pt x="0" y="133"/>
                      <a:pt x="9" y="143"/>
                    </a:cubicBezTo>
                    <a:cubicBezTo>
                      <a:pt x="12" y="146"/>
                      <a:pt x="16" y="148"/>
                      <a:pt x="20" y="149"/>
                    </a:cubicBezTo>
                    <a:cubicBezTo>
                      <a:pt x="19" y="151"/>
                      <a:pt x="19" y="153"/>
                      <a:pt x="19" y="154"/>
                    </a:cubicBezTo>
                    <a:cubicBezTo>
                      <a:pt x="19" y="167"/>
                      <a:pt x="30" y="178"/>
                      <a:pt x="43" y="178"/>
                    </a:cubicBezTo>
                    <a:cubicBezTo>
                      <a:pt x="43" y="178"/>
                      <a:pt x="43" y="178"/>
                      <a:pt x="43" y="178"/>
                    </a:cubicBezTo>
                    <a:cubicBezTo>
                      <a:pt x="48" y="190"/>
                      <a:pt x="61" y="196"/>
                      <a:pt x="74" y="191"/>
                    </a:cubicBezTo>
                    <a:cubicBezTo>
                      <a:pt x="83" y="188"/>
                      <a:pt x="88" y="179"/>
                      <a:pt x="88" y="169"/>
                    </a:cubicBezTo>
                    <a:lnTo>
                      <a:pt x="88" y="25"/>
                    </a:lnTo>
                    <a:close/>
                    <a:moveTo>
                      <a:pt x="88" y="169"/>
                    </a:moveTo>
                    <a:cubicBezTo>
                      <a:pt x="88" y="160"/>
                      <a:pt x="83" y="151"/>
                      <a:pt x="75" y="148"/>
                    </a:cubicBezTo>
                    <a:moveTo>
                      <a:pt x="58" y="167"/>
                    </a:moveTo>
                    <a:cubicBezTo>
                      <a:pt x="58" y="155"/>
                      <a:pt x="50" y="145"/>
                      <a:pt x="39" y="145"/>
                    </a:cubicBezTo>
                    <a:moveTo>
                      <a:pt x="88" y="74"/>
                    </a:moveTo>
                    <a:cubicBezTo>
                      <a:pt x="88" y="62"/>
                      <a:pt x="82" y="53"/>
                      <a:pt x="74" y="53"/>
                    </a:cubicBezTo>
                    <a:moveTo>
                      <a:pt x="68" y="125"/>
                    </a:moveTo>
                    <a:cubicBezTo>
                      <a:pt x="56" y="125"/>
                      <a:pt x="46" y="134"/>
                      <a:pt x="46" y="144"/>
                    </a:cubicBezTo>
                    <a:moveTo>
                      <a:pt x="6" y="97"/>
                    </a:moveTo>
                    <a:cubicBezTo>
                      <a:pt x="6" y="109"/>
                      <a:pt x="16" y="118"/>
                      <a:pt x="28" y="118"/>
                    </a:cubicBezTo>
                    <a:moveTo>
                      <a:pt x="50" y="56"/>
                    </a:moveTo>
                    <a:cubicBezTo>
                      <a:pt x="41" y="47"/>
                      <a:pt x="28" y="47"/>
                      <a:pt x="19" y="56"/>
                    </a:cubicBezTo>
                    <a:cubicBezTo>
                      <a:pt x="19" y="56"/>
                      <a:pt x="19" y="56"/>
                      <a:pt x="19" y="56"/>
                    </a:cubicBezTo>
                    <a:moveTo>
                      <a:pt x="40" y="74"/>
                    </a:moveTo>
                    <a:cubicBezTo>
                      <a:pt x="46" y="85"/>
                      <a:pt x="61" y="89"/>
                      <a:pt x="72" y="83"/>
                    </a:cubicBezTo>
                    <a:moveTo>
                      <a:pt x="48" y="100"/>
                    </a:moveTo>
                    <a:cubicBezTo>
                      <a:pt x="55" y="101"/>
                      <a:pt x="61" y="95"/>
                      <a:pt x="61" y="88"/>
                    </a:cubicBezTo>
                    <a:cubicBezTo>
                      <a:pt x="61" y="88"/>
                      <a:pt x="61" y="88"/>
                      <a:pt x="61" y="88"/>
                    </a:cubicBezTo>
                    <a:moveTo>
                      <a:pt x="64" y="28"/>
                    </a:moveTo>
                    <a:cubicBezTo>
                      <a:pt x="57" y="20"/>
                      <a:pt x="44" y="20"/>
                      <a:pt x="37" y="28"/>
                    </a:cubicBezTo>
                    <a:cubicBezTo>
                      <a:pt x="33" y="31"/>
                      <a:pt x="31" y="36"/>
                      <a:pt x="31" y="41"/>
                    </a:cubicBezTo>
                  </a:path>
                </a:pathLst>
              </a:custGeom>
              <a:noFill/>
              <a:ln w="9525" cap="rnd" cmpd="sng">
                <a:solidFill>
                  <a:srgbClr val="EE8655"/>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Inter"/>
                  <a:buNone/>
                  <a:tabLst/>
                  <a:defRPr/>
                </a:pPr>
                <a:endParaRPr kumimoji="0" sz="1800" b="0" i="0" u="none" strike="noStrike" kern="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sym typeface="Inter"/>
                </a:endParaRPr>
              </a:p>
            </p:txBody>
          </p:sp>
        </p:grpSp>
      </p:grpSp>
      <p:sp>
        <p:nvSpPr>
          <p:cNvPr id="53" name="Title 52">
            <a:extLst>
              <a:ext uri="{FF2B5EF4-FFF2-40B4-BE49-F238E27FC236}">
                <a16:creationId xmlns:a16="http://schemas.microsoft.com/office/drawing/2014/main" id="{DCC10ECA-BAEA-1B34-9CCF-724D12943C2F}"/>
              </a:ext>
            </a:extLst>
          </p:cNvPr>
          <p:cNvSpPr>
            <a:spLocks noGrp="1"/>
          </p:cNvSpPr>
          <p:nvPr>
            <p:ph type="title"/>
          </p:nvPr>
        </p:nvSpPr>
        <p:spPr>
          <a:xfrm>
            <a:off x="381000" y="457201"/>
            <a:ext cx="11430000" cy="685799"/>
          </a:xfrm>
        </p:spPr>
        <p:txBody>
          <a:bodyPr>
            <a:normAutofit/>
          </a:bodyPr>
          <a:lstStyle/>
          <a:p>
            <a:pPr algn="ctr"/>
            <a:r>
              <a:rPr lang="en-US" sz="3600" dirty="0">
                <a:solidFill>
                  <a:schemeClr val="tx1"/>
                </a:solidFill>
              </a:rPr>
              <a:t>Truly unique platform approach</a:t>
            </a:r>
          </a:p>
        </p:txBody>
      </p:sp>
      <p:pic>
        <p:nvPicPr>
          <p:cNvPr id="2" name="Picture 1">
            <a:extLst>
              <a:ext uri="{FF2B5EF4-FFF2-40B4-BE49-F238E27FC236}">
                <a16:creationId xmlns:a16="http://schemas.microsoft.com/office/drawing/2014/main" id="{064FD313-20A4-BD8C-D4BE-D8D380EBAB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3217" y="305860"/>
            <a:ext cx="938490" cy="945660"/>
          </a:xfrm>
          <a:prstGeom prst="rect">
            <a:avLst/>
          </a:prstGeom>
        </p:spPr>
      </p:pic>
    </p:spTree>
    <p:extLst>
      <p:ext uri="{BB962C8B-B14F-4D97-AF65-F5344CB8AC3E}">
        <p14:creationId xmlns:p14="http://schemas.microsoft.com/office/powerpoint/2010/main" val="1349914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par>
                                <p:cTn id="34" presetID="53" presetClass="entr" presetSubtype="16"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ppt_w</p:attrName>
                                        </p:attrNameLst>
                                      </p:cBhvr>
                                      <p:tavLst>
                                        <p:tav tm="0">
                                          <p:val>
                                            <p:fltVal val="0"/>
                                          </p:val>
                                        </p:tav>
                                        <p:tav tm="100000">
                                          <p:val>
                                            <p:strVal val="#ppt_w"/>
                                          </p:val>
                                        </p:tav>
                                      </p:tavLst>
                                    </p:anim>
                                    <p:anim calcmode="lin" valueType="num">
                                      <p:cBhvr>
                                        <p:cTn id="37" dur="500" fill="hold"/>
                                        <p:tgtEl>
                                          <p:spTgt spid="52"/>
                                        </p:tgtEl>
                                        <p:attrNameLst>
                                          <p:attrName>ppt_h</p:attrName>
                                        </p:attrNameLst>
                                      </p:cBhvr>
                                      <p:tavLst>
                                        <p:tav tm="0">
                                          <p:val>
                                            <p:fltVal val="0"/>
                                          </p:val>
                                        </p:tav>
                                        <p:tav tm="100000">
                                          <p:val>
                                            <p:strVal val="#ppt_h"/>
                                          </p:val>
                                        </p:tav>
                                      </p:tavLst>
                                    </p:anim>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3B2A7-A0F3-03E1-B552-4F3E34E06FC0}"/>
              </a:ext>
            </a:extLst>
          </p:cNvPr>
          <p:cNvSpPr>
            <a:spLocks noGrp="1"/>
          </p:cNvSpPr>
          <p:nvPr>
            <p:ph type="title"/>
          </p:nvPr>
        </p:nvSpPr>
        <p:spPr/>
        <p:txBody>
          <a:bodyPr/>
          <a:lstStyle/>
          <a:p>
            <a:r>
              <a:rPr lang="en-US" dirty="0"/>
              <a:t>Architecture</a:t>
            </a:r>
          </a:p>
        </p:txBody>
      </p:sp>
    </p:spTree>
    <p:extLst>
      <p:ext uri="{BB962C8B-B14F-4D97-AF65-F5344CB8AC3E}">
        <p14:creationId xmlns:p14="http://schemas.microsoft.com/office/powerpoint/2010/main" val="6631200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6"/>
          <p:cNvSpPr/>
          <p:nvPr/>
        </p:nvSpPr>
        <p:spPr>
          <a:xfrm rot="10800000">
            <a:off x="7133206" y="4781942"/>
            <a:ext cx="1648780" cy="93821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04" name="Google Shape;1304;p16"/>
          <p:cNvSpPr/>
          <p:nvPr/>
        </p:nvSpPr>
        <p:spPr>
          <a:xfrm rot="10800000">
            <a:off x="7030673" y="4895308"/>
            <a:ext cx="1648780" cy="93821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05" name="Google Shape;1305;p16"/>
          <p:cNvSpPr/>
          <p:nvPr/>
        </p:nvSpPr>
        <p:spPr>
          <a:xfrm rot="10800000">
            <a:off x="7133315" y="3262156"/>
            <a:ext cx="1648780" cy="93821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06" name="Google Shape;1306;p16"/>
          <p:cNvSpPr/>
          <p:nvPr/>
        </p:nvSpPr>
        <p:spPr>
          <a:xfrm rot="10800000">
            <a:off x="7016262" y="3410997"/>
            <a:ext cx="1648780" cy="93821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07" name="Google Shape;1307;p16"/>
          <p:cNvSpPr/>
          <p:nvPr/>
        </p:nvSpPr>
        <p:spPr>
          <a:xfrm>
            <a:off x="7134757" y="1823866"/>
            <a:ext cx="1648780" cy="93821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08" name="Google Shape;1308;p16"/>
          <p:cNvSpPr/>
          <p:nvPr/>
        </p:nvSpPr>
        <p:spPr>
          <a:xfrm>
            <a:off x="7030673" y="1938078"/>
            <a:ext cx="1648780" cy="93821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09" name="Google Shape;1309;p16"/>
          <p:cNvSpPr/>
          <p:nvPr/>
        </p:nvSpPr>
        <p:spPr>
          <a:xfrm>
            <a:off x="1542880" y="4785983"/>
            <a:ext cx="1648780" cy="93821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10" name="Google Shape;1310;p16"/>
          <p:cNvSpPr/>
          <p:nvPr/>
        </p:nvSpPr>
        <p:spPr>
          <a:xfrm rot="10800000">
            <a:off x="1544174" y="3271076"/>
            <a:ext cx="1648780" cy="93821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400" i="1">
              <a:solidFill>
                <a:srgbClr val="FFFFFF"/>
              </a:solidFill>
              <a:latin typeface="Arial"/>
              <a:ea typeface="Arial"/>
              <a:cs typeface="Arial"/>
              <a:sym typeface="Arial"/>
            </a:endParaRPr>
          </a:p>
        </p:txBody>
      </p:sp>
      <p:sp>
        <p:nvSpPr>
          <p:cNvPr id="1311" name="Google Shape;1311;p16"/>
          <p:cNvSpPr/>
          <p:nvPr/>
        </p:nvSpPr>
        <p:spPr>
          <a:xfrm>
            <a:off x="1559977" y="1823866"/>
            <a:ext cx="1648780" cy="93821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400" i="1">
              <a:solidFill>
                <a:srgbClr val="FFFFFF"/>
              </a:solidFill>
              <a:latin typeface="Arial"/>
              <a:ea typeface="Arial"/>
              <a:cs typeface="Arial"/>
              <a:sym typeface="Arial"/>
            </a:endParaRPr>
          </a:p>
        </p:txBody>
      </p:sp>
      <p:sp>
        <p:nvSpPr>
          <p:cNvPr id="1312" name="Google Shape;1312;p16"/>
          <p:cNvSpPr/>
          <p:nvPr/>
        </p:nvSpPr>
        <p:spPr>
          <a:xfrm>
            <a:off x="1441021" y="1935913"/>
            <a:ext cx="1648780" cy="93821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400" i="1">
              <a:solidFill>
                <a:srgbClr val="FFFFFF"/>
              </a:solidFill>
              <a:latin typeface="Arial"/>
              <a:ea typeface="Arial"/>
              <a:cs typeface="Arial"/>
              <a:sym typeface="Arial"/>
            </a:endParaRPr>
          </a:p>
        </p:txBody>
      </p:sp>
      <p:sp>
        <p:nvSpPr>
          <p:cNvPr id="3" name="Title 2">
            <a:extLst>
              <a:ext uri="{FF2B5EF4-FFF2-40B4-BE49-F238E27FC236}">
                <a16:creationId xmlns:a16="http://schemas.microsoft.com/office/drawing/2014/main" id="{52D3E949-D804-E3A8-D39C-1C42E87FBB26}"/>
              </a:ext>
            </a:extLst>
          </p:cNvPr>
          <p:cNvSpPr>
            <a:spLocks noGrp="1"/>
          </p:cNvSpPr>
          <p:nvPr>
            <p:ph type="title"/>
          </p:nvPr>
        </p:nvSpPr>
        <p:spPr/>
        <p:txBody>
          <a:bodyPr/>
          <a:lstStyle/>
          <a:p>
            <a:r>
              <a:rPr lang="en-US" dirty="0"/>
              <a:t>Independently and Intelligently Scalable</a:t>
            </a:r>
          </a:p>
        </p:txBody>
      </p:sp>
      <p:sp>
        <p:nvSpPr>
          <p:cNvPr id="4" name="Content Placeholder 3">
            <a:extLst>
              <a:ext uri="{FF2B5EF4-FFF2-40B4-BE49-F238E27FC236}">
                <a16:creationId xmlns:a16="http://schemas.microsoft.com/office/drawing/2014/main" id="{8C0A290B-E4C6-B6F4-6A46-7777348F7B8B}"/>
              </a:ext>
            </a:extLst>
          </p:cNvPr>
          <p:cNvSpPr>
            <a:spLocks noGrp="1"/>
          </p:cNvSpPr>
          <p:nvPr>
            <p:ph idx="1"/>
          </p:nvPr>
        </p:nvSpPr>
        <p:spPr>
          <a:xfrm>
            <a:off x="381000" y="1247480"/>
            <a:ext cx="11430000" cy="354931"/>
          </a:xfrm>
        </p:spPr>
        <p:txBody>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Scale out, no single point of failure… Segment Nuxeo nodes for specialized processing</a:t>
            </a:r>
            <a:endParaRPr lang="en-US" sz="1050" dirty="0"/>
          </a:p>
        </p:txBody>
      </p:sp>
      <p:sp>
        <p:nvSpPr>
          <p:cNvPr id="1314" name="Google Shape;1314;p16"/>
          <p:cNvSpPr/>
          <p:nvPr/>
        </p:nvSpPr>
        <p:spPr>
          <a:xfrm>
            <a:off x="3610826" y="2861642"/>
            <a:ext cx="2309812" cy="2309812"/>
          </a:xfrm>
          <a:prstGeom prst="ellipse">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15" name="Google Shape;1315;p16"/>
          <p:cNvSpPr/>
          <p:nvPr/>
        </p:nvSpPr>
        <p:spPr>
          <a:xfrm>
            <a:off x="3344602" y="2595418"/>
            <a:ext cx="2842260" cy="2842260"/>
          </a:xfrm>
          <a:prstGeom prst="ellipse">
            <a:avLst/>
          </a:prstGeom>
          <a:noFill/>
          <a:ln w="317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16" name="Google Shape;1316;p16"/>
          <p:cNvSpPr/>
          <p:nvPr/>
        </p:nvSpPr>
        <p:spPr>
          <a:xfrm>
            <a:off x="1359715" y="2057203"/>
            <a:ext cx="1648780" cy="938214"/>
          </a:xfrm>
          <a:prstGeom prst="rect">
            <a:avLst/>
          </a:prstGeom>
          <a:solidFill>
            <a:schemeClr val="accent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400" dirty="0">
                <a:solidFill>
                  <a:srgbClr val="FFFFFF"/>
                </a:solidFill>
                <a:ea typeface="Open Sans SemiBold"/>
                <a:cs typeface="Open Sans SemiBold"/>
                <a:sym typeface="Open Sans SemiBold"/>
              </a:rPr>
              <a:t>Nuxeo Server</a:t>
            </a:r>
            <a:endParaRPr dirty="0"/>
          </a:p>
          <a:p>
            <a:pPr marL="0" marR="0" lvl="0" indent="0" algn="ctr" rtl="0">
              <a:spcBef>
                <a:spcPts val="0"/>
              </a:spcBef>
              <a:spcAft>
                <a:spcPts val="0"/>
              </a:spcAft>
              <a:buNone/>
            </a:pPr>
            <a:r>
              <a:rPr lang="en-US" sz="1400" dirty="0">
                <a:solidFill>
                  <a:srgbClr val="FFFFFF"/>
                </a:solidFill>
                <a:ea typeface="Arial"/>
                <a:cs typeface="Arial"/>
                <a:sym typeface="Arial"/>
              </a:rPr>
              <a:t>Interactive Processing</a:t>
            </a:r>
            <a:endParaRPr dirty="0"/>
          </a:p>
        </p:txBody>
      </p:sp>
      <p:sp>
        <p:nvSpPr>
          <p:cNvPr id="1317" name="Google Shape;1317;p16"/>
          <p:cNvSpPr/>
          <p:nvPr/>
        </p:nvSpPr>
        <p:spPr>
          <a:xfrm>
            <a:off x="6911189" y="2057203"/>
            <a:ext cx="1648780" cy="938214"/>
          </a:xfrm>
          <a:prstGeom prst="rect">
            <a:avLst/>
          </a:prstGeom>
          <a:solidFill>
            <a:schemeClr val="accent4"/>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dirty="0">
                <a:solidFill>
                  <a:srgbClr val="FFFFFF"/>
                </a:solidFill>
                <a:ea typeface="Open Sans SemiBold"/>
                <a:cs typeface="Open Sans SemiBold"/>
                <a:sym typeface="Open Sans SemiBold"/>
              </a:rPr>
              <a:t>OpenSearch*</a:t>
            </a:r>
            <a:endParaRPr dirty="0"/>
          </a:p>
        </p:txBody>
      </p:sp>
      <p:sp>
        <p:nvSpPr>
          <p:cNvPr id="1318" name="Google Shape;1318;p16"/>
          <p:cNvSpPr/>
          <p:nvPr/>
        </p:nvSpPr>
        <p:spPr>
          <a:xfrm>
            <a:off x="6911189" y="5041391"/>
            <a:ext cx="1648780" cy="938214"/>
          </a:xfrm>
          <a:prstGeom prst="rect">
            <a:avLst/>
          </a:prstGeom>
          <a:solidFill>
            <a:schemeClr val="accent3"/>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a:solidFill>
                  <a:srgbClr val="FFFFFF"/>
                </a:solidFill>
                <a:ea typeface="Open Sans SemiBold"/>
                <a:cs typeface="Open Sans SemiBold"/>
                <a:sym typeface="Open Sans SemiBold"/>
              </a:rPr>
              <a:t>Binary Storage</a:t>
            </a:r>
            <a:endParaRPr/>
          </a:p>
        </p:txBody>
      </p:sp>
      <p:sp>
        <p:nvSpPr>
          <p:cNvPr id="1319" name="Google Shape;1319;p16"/>
          <p:cNvSpPr/>
          <p:nvPr/>
        </p:nvSpPr>
        <p:spPr>
          <a:xfrm>
            <a:off x="6911189" y="3556177"/>
            <a:ext cx="1648780" cy="938214"/>
          </a:xfrm>
          <a:prstGeom prst="rect">
            <a:avLst/>
          </a:prstGeom>
          <a:solidFill>
            <a:schemeClr val="accent2"/>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a:solidFill>
                  <a:srgbClr val="FFFFFF"/>
                </a:solidFill>
                <a:ea typeface="Open Sans SemiBold"/>
                <a:cs typeface="Open Sans SemiBold"/>
                <a:sym typeface="Open Sans SemiBold"/>
              </a:rPr>
              <a:t>Database</a:t>
            </a:r>
            <a:endParaRPr/>
          </a:p>
        </p:txBody>
      </p:sp>
      <p:grpSp>
        <p:nvGrpSpPr>
          <p:cNvPr id="1320" name="Google Shape;1320;p16"/>
          <p:cNvGrpSpPr/>
          <p:nvPr/>
        </p:nvGrpSpPr>
        <p:grpSpPr>
          <a:xfrm>
            <a:off x="5555185" y="2516786"/>
            <a:ext cx="1322001" cy="343915"/>
            <a:chOff x="6860834" y="2216944"/>
            <a:chExt cx="822985" cy="343915"/>
          </a:xfrm>
        </p:grpSpPr>
        <p:sp>
          <p:nvSpPr>
            <p:cNvPr id="1321" name="Google Shape;1321;p16"/>
            <p:cNvSpPr/>
            <p:nvPr/>
          </p:nvSpPr>
          <p:spPr>
            <a:xfrm>
              <a:off x="6886100" y="2216944"/>
              <a:ext cx="797719" cy="272405"/>
            </a:xfrm>
            <a:custGeom>
              <a:avLst/>
              <a:gdLst/>
              <a:ahLst/>
              <a:cxnLst/>
              <a:rect l="l" t="t" r="r" b="b"/>
              <a:pathLst>
                <a:path w="814387" h="254794" extrusionOk="0">
                  <a:moveTo>
                    <a:pt x="0" y="254794"/>
                  </a:moveTo>
                  <a:lnTo>
                    <a:pt x="254794" y="0"/>
                  </a:lnTo>
                  <a:lnTo>
                    <a:pt x="814387" y="0"/>
                  </a:lnTo>
                </a:path>
              </a:pathLst>
            </a:custGeom>
            <a:noFill/>
            <a:ln w="12700" cap="flat" cmpd="sng">
              <a:solidFill>
                <a:srgbClr val="5F616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2" name="Google Shape;1322;p16"/>
            <p:cNvSpPr/>
            <p:nvPr/>
          </p:nvSpPr>
          <p:spPr>
            <a:xfrm>
              <a:off x="6860834" y="2485188"/>
              <a:ext cx="44789" cy="7567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23" name="Google Shape;1323;p16"/>
          <p:cNvGrpSpPr/>
          <p:nvPr/>
        </p:nvGrpSpPr>
        <p:grpSpPr>
          <a:xfrm flipH="1">
            <a:off x="3042501" y="2516786"/>
            <a:ext cx="1011394" cy="337709"/>
            <a:chOff x="6820907" y="2216944"/>
            <a:chExt cx="952657" cy="337709"/>
          </a:xfrm>
        </p:grpSpPr>
        <p:sp>
          <p:nvSpPr>
            <p:cNvPr id="1324" name="Google Shape;1324;p16"/>
            <p:cNvSpPr/>
            <p:nvPr/>
          </p:nvSpPr>
          <p:spPr>
            <a:xfrm>
              <a:off x="6877050" y="2216944"/>
              <a:ext cx="896514" cy="287704"/>
            </a:xfrm>
            <a:custGeom>
              <a:avLst/>
              <a:gdLst/>
              <a:ahLst/>
              <a:cxnLst/>
              <a:rect l="l" t="t" r="r" b="b"/>
              <a:pathLst>
                <a:path w="882455" h="256595" extrusionOk="0">
                  <a:moveTo>
                    <a:pt x="0" y="256595"/>
                  </a:moveTo>
                  <a:lnTo>
                    <a:pt x="254794" y="1801"/>
                  </a:lnTo>
                  <a:lnTo>
                    <a:pt x="728058" y="0"/>
                  </a:lnTo>
                  <a:lnTo>
                    <a:pt x="882455" y="1801"/>
                  </a:lnTo>
                </a:path>
              </a:pathLst>
            </a:custGeom>
            <a:noFill/>
            <a:ln w="12700" cap="flat" cmpd="sng">
              <a:solidFill>
                <a:srgbClr val="5F616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5" name="Google Shape;1325;p16"/>
            <p:cNvSpPr/>
            <p:nvPr/>
          </p:nvSpPr>
          <p:spPr>
            <a:xfrm>
              <a:off x="6820907" y="2465172"/>
              <a:ext cx="89481" cy="894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26" name="Google Shape;1326;p16"/>
          <p:cNvGrpSpPr/>
          <p:nvPr/>
        </p:nvGrpSpPr>
        <p:grpSpPr>
          <a:xfrm>
            <a:off x="6115721" y="3921166"/>
            <a:ext cx="761462" cy="126545"/>
            <a:chOff x="7445989" y="3621324"/>
            <a:chExt cx="761462" cy="126545"/>
          </a:xfrm>
        </p:grpSpPr>
        <p:cxnSp>
          <p:nvCxnSpPr>
            <p:cNvPr id="1327" name="Google Shape;1327;p16"/>
            <p:cNvCxnSpPr/>
            <p:nvPr/>
          </p:nvCxnSpPr>
          <p:spPr>
            <a:xfrm>
              <a:off x="7560533" y="3684596"/>
              <a:ext cx="646918" cy="1"/>
            </a:xfrm>
            <a:prstGeom prst="straightConnector1">
              <a:avLst/>
            </a:prstGeom>
            <a:noFill/>
            <a:ln w="12700" cap="flat" cmpd="sng">
              <a:solidFill>
                <a:srgbClr val="5F6162"/>
              </a:solidFill>
              <a:prstDash val="dash"/>
              <a:miter lim="800000"/>
              <a:headEnd type="none" w="sm" len="sm"/>
              <a:tailEnd type="none" w="sm" len="sm"/>
            </a:ln>
          </p:spPr>
        </p:cxnSp>
        <p:sp>
          <p:nvSpPr>
            <p:cNvPr id="1328" name="Google Shape;1328;p16"/>
            <p:cNvSpPr/>
            <p:nvPr/>
          </p:nvSpPr>
          <p:spPr>
            <a:xfrm rot="2700000">
              <a:off x="7464521" y="3639856"/>
              <a:ext cx="89481" cy="894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29" name="Google Shape;1329;p16"/>
          <p:cNvGrpSpPr/>
          <p:nvPr/>
        </p:nvGrpSpPr>
        <p:grpSpPr>
          <a:xfrm rot="10800000" flipH="1">
            <a:off x="5497780" y="5168978"/>
            <a:ext cx="1379399" cy="344371"/>
            <a:chOff x="6819001" y="2218963"/>
            <a:chExt cx="855768" cy="344371"/>
          </a:xfrm>
        </p:grpSpPr>
        <p:sp>
          <p:nvSpPr>
            <p:cNvPr id="1330" name="Google Shape;1330;p16"/>
            <p:cNvSpPr/>
            <p:nvPr/>
          </p:nvSpPr>
          <p:spPr>
            <a:xfrm>
              <a:off x="6877050" y="2218963"/>
              <a:ext cx="797719" cy="285685"/>
            </a:xfrm>
            <a:custGeom>
              <a:avLst/>
              <a:gdLst/>
              <a:ahLst/>
              <a:cxnLst/>
              <a:rect l="l" t="t" r="r" b="b"/>
              <a:pathLst>
                <a:path w="814387" h="254794" extrusionOk="0">
                  <a:moveTo>
                    <a:pt x="0" y="254794"/>
                  </a:moveTo>
                  <a:lnTo>
                    <a:pt x="254794" y="0"/>
                  </a:lnTo>
                  <a:lnTo>
                    <a:pt x="814387" y="0"/>
                  </a:lnTo>
                </a:path>
              </a:pathLst>
            </a:custGeom>
            <a:noFill/>
            <a:ln w="12700" cap="flat" cmpd="sng">
              <a:solidFill>
                <a:srgbClr val="5F616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31" name="Google Shape;1331;p16"/>
            <p:cNvSpPr/>
            <p:nvPr/>
          </p:nvSpPr>
          <p:spPr>
            <a:xfrm>
              <a:off x="6819001" y="2473854"/>
              <a:ext cx="58050" cy="8948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pic>
        <p:nvPicPr>
          <p:cNvPr id="1332" name="Google Shape;1332;p16" descr="A picture containing object&#10;&#10;Description generated with very high confidence"/>
          <p:cNvPicPr preferRelativeResize="0"/>
          <p:nvPr/>
        </p:nvPicPr>
        <p:blipFill rotWithShape="1">
          <a:blip r:embed="rId3">
            <a:alphaModFix/>
          </a:blip>
          <a:srcRect/>
          <a:stretch/>
        </p:blipFill>
        <p:spPr>
          <a:xfrm>
            <a:off x="3488009" y="2714280"/>
            <a:ext cx="2555445" cy="2555445"/>
          </a:xfrm>
          <a:prstGeom prst="rect">
            <a:avLst/>
          </a:prstGeom>
          <a:noFill/>
          <a:ln>
            <a:noFill/>
          </a:ln>
        </p:spPr>
      </p:pic>
      <p:grpSp>
        <p:nvGrpSpPr>
          <p:cNvPr id="1334" name="Google Shape;1334;p16"/>
          <p:cNvGrpSpPr/>
          <p:nvPr/>
        </p:nvGrpSpPr>
        <p:grpSpPr>
          <a:xfrm>
            <a:off x="1203876" y="2281512"/>
            <a:ext cx="54000" cy="371476"/>
            <a:chOff x="2560240" y="2031206"/>
            <a:chExt cx="54000" cy="371476"/>
          </a:xfrm>
        </p:grpSpPr>
        <p:cxnSp>
          <p:nvCxnSpPr>
            <p:cNvPr id="1335" name="Google Shape;1335;p16"/>
            <p:cNvCxnSpPr/>
            <p:nvPr/>
          </p:nvCxnSpPr>
          <p:spPr>
            <a:xfrm rot="10800000">
              <a:off x="2587240" y="2031206"/>
              <a:ext cx="0" cy="185738"/>
            </a:xfrm>
            <a:prstGeom prst="straightConnector1">
              <a:avLst/>
            </a:prstGeom>
            <a:noFill/>
            <a:ln w="19050" cap="flat" cmpd="sng">
              <a:solidFill>
                <a:schemeClr val="accent1"/>
              </a:solidFill>
              <a:prstDash val="solid"/>
              <a:miter lim="800000"/>
              <a:headEnd type="none" w="sm" len="sm"/>
              <a:tailEnd type="stealth" w="med" len="med"/>
            </a:ln>
          </p:spPr>
        </p:cxnSp>
        <p:cxnSp>
          <p:nvCxnSpPr>
            <p:cNvPr id="1336" name="Google Shape;1336;p16"/>
            <p:cNvCxnSpPr/>
            <p:nvPr/>
          </p:nvCxnSpPr>
          <p:spPr>
            <a:xfrm>
              <a:off x="2587240" y="2216944"/>
              <a:ext cx="0" cy="185738"/>
            </a:xfrm>
            <a:prstGeom prst="straightConnector1">
              <a:avLst/>
            </a:prstGeom>
            <a:noFill/>
            <a:ln w="19050" cap="flat" cmpd="sng">
              <a:solidFill>
                <a:srgbClr val="D8D8D8"/>
              </a:solidFill>
              <a:prstDash val="solid"/>
              <a:miter lim="800000"/>
              <a:headEnd type="none" w="sm" len="sm"/>
              <a:tailEnd type="stealth" w="med" len="med"/>
            </a:ln>
          </p:spPr>
        </p:cxnSp>
        <p:sp>
          <p:nvSpPr>
            <p:cNvPr id="1337" name="Google Shape;1337;p16"/>
            <p:cNvSpPr/>
            <p:nvPr/>
          </p:nvSpPr>
          <p:spPr>
            <a:xfrm>
              <a:off x="2560240" y="2197087"/>
              <a:ext cx="54000" cy="54000"/>
            </a:xfrm>
            <a:prstGeom prst="ellipse">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38" name="Google Shape;1338;p16"/>
          <p:cNvGrpSpPr/>
          <p:nvPr/>
        </p:nvGrpSpPr>
        <p:grpSpPr>
          <a:xfrm>
            <a:off x="8931920" y="5373008"/>
            <a:ext cx="54000" cy="371476"/>
            <a:chOff x="2560240" y="2031206"/>
            <a:chExt cx="54000" cy="371476"/>
          </a:xfrm>
        </p:grpSpPr>
        <p:cxnSp>
          <p:nvCxnSpPr>
            <p:cNvPr id="1339" name="Google Shape;1339;p16"/>
            <p:cNvCxnSpPr/>
            <p:nvPr/>
          </p:nvCxnSpPr>
          <p:spPr>
            <a:xfrm rot="10800000">
              <a:off x="2587240" y="2031206"/>
              <a:ext cx="0" cy="185738"/>
            </a:xfrm>
            <a:prstGeom prst="straightConnector1">
              <a:avLst/>
            </a:prstGeom>
            <a:noFill/>
            <a:ln w="19050" cap="flat" cmpd="sng">
              <a:solidFill>
                <a:schemeClr val="accent3"/>
              </a:solidFill>
              <a:prstDash val="solid"/>
              <a:miter lim="800000"/>
              <a:headEnd type="none" w="sm" len="sm"/>
              <a:tailEnd type="stealth" w="med" len="med"/>
            </a:ln>
          </p:spPr>
        </p:cxnSp>
        <p:cxnSp>
          <p:nvCxnSpPr>
            <p:cNvPr id="1340" name="Google Shape;1340;p16"/>
            <p:cNvCxnSpPr/>
            <p:nvPr/>
          </p:nvCxnSpPr>
          <p:spPr>
            <a:xfrm>
              <a:off x="2587240" y="2216944"/>
              <a:ext cx="0" cy="185738"/>
            </a:xfrm>
            <a:prstGeom prst="straightConnector1">
              <a:avLst/>
            </a:prstGeom>
            <a:noFill/>
            <a:ln w="19050" cap="flat" cmpd="sng">
              <a:solidFill>
                <a:srgbClr val="D8D8D8"/>
              </a:solidFill>
              <a:prstDash val="solid"/>
              <a:miter lim="800000"/>
              <a:headEnd type="none" w="sm" len="sm"/>
              <a:tailEnd type="stealth" w="med" len="med"/>
            </a:ln>
          </p:spPr>
        </p:cxnSp>
        <p:sp>
          <p:nvSpPr>
            <p:cNvPr id="1341" name="Google Shape;1341;p16"/>
            <p:cNvSpPr/>
            <p:nvPr/>
          </p:nvSpPr>
          <p:spPr>
            <a:xfrm>
              <a:off x="2560240" y="2197087"/>
              <a:ext cx="54000" cy="54000"/>
            </a:xfrm>
            <a:prstGeom prst="ellipse">
              <a:avLst/>
            </a:prstGeom>
            <a:solidFill>
              <a:schemeClr val="lt1"/>
            </a:solid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42" name="Google Shape;1342;p16"/>
          <p:cNvGrpSpPr/>
          <p:nvPr/>
        </p:nvGrpSpPr>
        <p:grpSpPr>
          <a:xfrm>
            <a:off x="8904037" y="3876206"/>
            <a:ext cx="54000" cy="371476"/>
            <a:chOff x="2560240" y="2031206"/>
            <a:chExt cx="54000" cy="371476"/>
          </a:xfrm>
        </p:grpSpPr>
        <p:cxnSp>
          <p:nvCxnSpPr>
            <p:cNvPr id="1343" name="Google Shape;1343;p16"/>
            <p:cNvCxnSpPr/>
            <p:nvPr/>
          </p:nvCxnSpPr>
          <p:spPr>
            <a:xfrm rot="10800000">
              <a:off x="2587240" y="2031206"/>
              <a:ext cx="0" cy="185738"/>
            </a:xfrm>
            <a:prstGeom prst="straightConnector1">
              <a:avLst/>
            </a:prstGeom>
            <a:noFill/>
            <a:ln w="19050" cap="flat" cmpd="sng">
              <a:solidFill>
                <a:schemeClr val="accent2"/>
              </a:solidFill>
              <a:prstDash val="solid"/>
              <a:miter lim="800000"/>
              <a:headEnd type="none" w="sm" len="sm"/>
              <a:tailEnd type="stealth" w="med" len="med"/>
            </a:ln>
          </p:spPr>
        </p:cxnSp>
        <p:cxnSp>
          <p:nvCxnSpPr>
            <p:cNvPr id="1344" name="Google Shape;1344;p16"/>
            <p:cNvCxnSpPr/>
            <p:nvPr/>
          </p:nvCxnSpPr>
          <p:spPr>
            <a:xfrm>
              <a:off x="2587240" y="2216944"/>
              <a:ext cx="0" cy="185738"/>
            </a:xfrm>
            <a:prstGeom prst="straightConnector1">
              <a:avLst/>
            </a:prstGeom>
            <a:noFill/>
            <a:ln w="19050" cap="flat" cmpd="sng">
              <a:solidFill>
                <a:srgbClr val="D8D8D8"/>
              </a:solidFill>
              <a:prstDash val="solid"/>
              <a:miter lim="800000"/>
              <a:headEnd type="none" w="sm" len="sm"/>
              <a:tailEnd type="stealth" w="med" len="med"/>
            </a:ln>
          </p:spPr>
        </p:cxnSp>
        <p:sp>
          <p:nvSpPr>
            <p:cNvPr id="1345" name="Google Shape;1345;p16"/>
            <p:cNvSpPr/>
            <p:nvPr/>
          </p:nvSpPr>
          <p:spPr>
            <a:xfrm>
              <a:off x="2560240" y="2197087"/>
              <a:ext cx="54000" cy="54000"/>
            </a:xfrm>
            <a:prstGeom prst="ellipse">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46" name="Google Shape;1346;p16"/>
          <p:cNvGrpSpPr/>
          <p:nvPr/>
        </p:nvGrpSpPr>
        <p:grpSpPr>
          <a:xfrm>
            <a:off x="1179990" y="5353151"/>
            <a:ext cx="54000" cy="371476"/>
            <a:chOff x="2560240" y="2031206"/>
            <a:chExt cx="54000" cy="371476"/>
          </a:xfrm>
        </p:grpSpPr>
        <p:cxnSp>
          <p:nvCxnSpPr>
            <p:cNvPr id="1347" name="Google Shape;1347;p16"/>
            <p:cNvCxnSpPr/>
            <p:nvPr/>
          </p:nvCxnSpPr>
          <p:spPr>
            <a:xfrm rot="10800000">
              <a:off x="2587240" y="2031206"/>
              <a:ext cx="0" cy="185738"/>
            </a:xfrm>
            <a:prstGeom prst="straightConnector1">
              <a:avLst/>
            </a:prstGeom>
            <a:noFill/>
            <a:ln w="19050" cap="flat" cmpd="sng">
              <a:solidFill>
                <a:schemeClr val="accent5"/>
              </a:solidFill>
              <a:prstDash val="solid"/>
              <a:miter lim="800000"/>
              <a:headEnd type="none" w="sm" len="sm"/>
              <a:tailEnd type="stealth" w="med" len="med"/>
            </a:ln>
          </p:spPr>
        </p:cxnSp>
        <p:cxnSp>
          <p:nvCxnSpPr>
            <p:cNvPr id="1348" name="Google Shape;1348;p16"/>
            <p:cNvCxnSpPr/>
            <p:nvPr/>
          </p:nvCxnSpPr>
          <p:spPr>
            <a:xfrm>
              <a:off x="2587240" y="2216944"/>
              <a:ext cx="0" cy="185738"/>
            </a:xfrm>
            <a:prstGeom prst="straightConnector1">
              <a:avLst/>
            </a:prstGeom>
            <a:noFill/>
            <a:ln w="19050" cap="flat" cmpd="sng">
              <a:solidFill>
                <a:srgbClr val="D8D8D8"/>
              </a:solidFill>
              <a:prstDash val="solid"/>
              <a:miter lim="800000"/>
              <a:headEnd type="none" w="sm" len="sm"/>
              <a:tailEnd type="stealth" w="med" len="med"/>
            </a:ln>
          </p:spPr>
        </p:cxnSp>
        <p:sp>
          <p:nvSpPr>
            <p:cNvPr id="1349" name="Google Shape;1349;p16"/>
            <p:cNvSpPr/>
            <p:nvPr/>
          </p:nvSpPr>
          <p:spPr>
            <a:xfrm>
              <a:off x="2560240" y="2197087"/>
              <a:ext cx="54000" cy="54000"/>
            </a:xfrm>
            <a:prstGeom prst="ellipse">
              <a:avLst/>
            </a:prstGeom>
            <a:solidFill>
              <a:schemeClr val="lt1"/>
            </a:solid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50" name="Google Shape;1350;p16"/>
          <p:cNvGrpSpPr/>
          <p:nvPr/>
        </p:nvGrpSpPr>
        <p:grpSpPr>
          <a:xfrm>
            <a:off x="8861760" y="2327312"/>
            <a:ext cx="54000" cy="371476"/>
            <a:chOff x="2560240" y="2031206"/>
            <a:chExt cx="54000" cy="371476"/>
          </a:xfrm>
        </p:grpSpPr>
        <p:cxnSp>
          <p:nvCxnSpPr>
            <p:cNvPr id="1351" name="Google Shape;1351;p16"/>
            <p:cNvCxnSpPr/>
            <p:nvPr/>
          </p:nvCxnSpPr>
          <p:spPr>
            <a:xfrm rot="10800000">
              <a:off x="2587240" y="2031206"/>
              <a:ext cx="0" cy="185738"/>
            </a:xfrm>
            <a:prstGeom prst="straightConnector1">
              <a:avLst/>
            </a:prstGeom>
            <a:noFill/>
            <a:ln w="19050" cap="flat" cmpd="sng">
              <a:solidFill>
                <a:schemeClr val="accent4"/>
              </a:solidFill>
              <a:prstDash val="solid"/>
              <a:miter lim="800000"/>
              <a:headEnd type="none" w="sm" len="sm"/>
              <a:tailEnd type="stealth" w="med" len="med"/>
            </a:ln>
          </p:spPr>
        </p:cxnSp>
        <p:cxnSp>
          <p:nvCxnSpPr>
            <p:cNvPr id="1352" name="Google Shape;1352;p16"/>
            <p:cNvCxnSpPr/>
            <p:nvPr/>
          </p:nvCxnSpPr>
          <p:spPr>
            <a:xfrm>
              <a:off x="2587240" y="2216944"/>
              <a:ext cx="0" cy="185738"/>
            </a:xfrm>
            <a:prstGeom prst="straightConnector1">
              <a:avLst/>
            </a:prstGeom>
            <a:noFill/>
            <a:ln w="19050" cap="flat" cmpd="sng">
              <a:solidFill>
                <a:srgbClr val="D8D8D8"/>
              </a:solidFill>
              <a:prstDash val="solid"/>
              <a:miter lim="800000"/>
              <a:headEnd type="none" w="sm" len="sm"/>
              <a:tailEnd type="stealth" w="med" len="med"/>
            </a:ln>
          </p:spPr>
        </p:cxnSp>
        <p:sp>
          <p:nvSpPr>
            <p:cNvPr id="1353" name="Google Shape;1353;p16"/>
            <p:cNvSpPr/>
            <p:nvPr/>
          </p:nvSpPr>
          <p:spPr>
            <a:xfrm>
              <a:off x="2560240" y="2197087"/>
              <a:ext cx="54000" cy="54000"/>
            </a:xfrm>
            <a:prstGeom prst="ellipse">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54" name="Google Shape;1354;p16"/>
          <p:cNvGrpSpPr/>
          <p:nvPr/>
        </p:nvGrpSpPr>
        <p:grpSpPr>
          <a:xfrm>
            <a:off x="1181783" y="3765982"/>
            <a:ext cx="54000" cy="371476"/>
            <a:chOff x="2560240" y="2031206"/>
            <a:chExt cx="54000" cy="371476"/>
          </a:xfrm>
        </p:grpSpPr>
        <p:cxnSp>
          <p:nvCxnSpPr>
            <p:cNvPr id="1355" name="Google Shape;1355;p16"/>
            <p:cNvCxnSpPr/>
            <p:nvPr/>
          </p:nvCxnSpPr>
          <p:spPr>
            <a:xfrm rot="10800000">
              <a:off x="2587240" y="2031206"/>
              <a:ext cx="0" cy="185738"/>
            </a:xfrm>
            <a:prstGeom prst="straightConnector1">
              <a:avLst/>
            </a:prstGeom>
            <a:noFill/>
            <a:ln w="19050" cap="flat" cmpd="sng">
              <a:solidFill>
                <a:schemeClr val="dk1"/>
              </a:solidFill>
              <a:prstDash val="solid"/>
              <a:miter lim="800000"/>
              <a:headEnd type="none" w="sm" len="sm"/>
              <a:tailEnd type="stealth" w="med" len="med"/>
            </a:ln>
          </p:spPr>
        </p:cxnSp>
        <p:cxnSp>
          <p:nvCxnSpPr>
            <p:cNvPr id="1356" name="Google Shape;1356;p16"/>
            <p:cNvCxnSpPr/>
            <p:nvPr/>
          </p:nvCxnSpPr>
          <p:spPr>
            <a:xfrm>
              <a:off x="2587240" y="2216944"/>
              <a:ext cx="0" cy="185738"/>
            </a:xfrm>
            <a:prstGeom prst="straightConnector1">
              <a:avLst/>
            </a:prstGeom>
            <a:noFill/>
            <a:ln w="19050" cap="flat" cmpd="sng">
              <a:solidFill>
                <a:srgbClr val="D8D8D8"/>
              </a:solidFill>
              <a:prstDash val="solid"/>
              <a:miter lim="800000"/>
              <a:headEnd type="none" w="sm" len="sm"/>
              <a:tailEnd type="stealth" w="med" len="med"/>
            </a:ln>
          </p:spPr>
        </p:cxnSp>
        <p:sp>
          <p:nvSpPr>
            <p:cNvPr id="1357" name="Google Shape;1357;p16"/>
            <p:cNvSpPr/>
            <p:nvPr/>
          </p:nvSpPr>
          <p:spPr>
            <a:xfrm>
              <a:off x="2560240" y="2197087"/>
              <a:ext cx="54000" cy="54000"/>
            </a:xfrm>
            <a:prstGeom prst="ellipse">
              <a:avLst/>
            </a:prstGeom>
            <a:solidFill>
              <a:schemeClr val="lt1"/>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358" name="Google Shape;1358;p16"/>
          <p:cNvSpPr txBox="1"/>
          <p:nvPr/>
        </p:nvSpPr>
        <p:spPr>
          <a:xfrm>
            <a:off x="1354943" y="6013225"/>
            <a:ext cx="1648778" cy="420628"/>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dirty="0">
                <a:solidFill>
                  <a:srgbClr val="000000"/>
                </a:solidFill>
                <a:latin typeface="Arial"/>
                <a:ea typeface="Arial"/>
                <a:cs typeface="Arial"/>
                <a:sym typeface="Arial"/>
              </a:rPr>
              <a:t>Job Queues</a:t>
            </a:r>
            <a:endParaRPr dirty="0"/>
          </a:p>
          <a:p>
            <a:pPr marL="0" marR="0" lvl="0" indent="0" algn="l" rtl="0">
              <a:spcBef>
                <a:spcPts val="0"/>
              </a:spcBef>
              <a:spcAft>
                <a:spcPts val="0"/>
              </a:spcAft>
              <a:buNone/>
            </a:pPr>
            <a:r>
              <a:rPr lang="en-US" sz="1200" dirty="0">
                <a:solidFill>
                  <a:srgbClr val="000000"/>
                </a:solidFill>
                <a:latin typeface="Arial"/>
                <a:ea typeface="Arial"/>
                <a:cs typeface="Arial"/>
                <a:sym typeface="Arial"/>
              </a:rPr>
              <a:t>Distributed Cache</a:t>
            </a:r>
            <a:endParaRPr dirty="0"/>
          </a:p>
        </p:txBody>
      </p:sp>
      <p:sp>
        <p:nvSpPr>
          <p:cNvPr id="1359" name="Google Shape;1359;p16"/>
          <p:cNvSpPr txBox="1"/>
          <p:nvPr/>
        </p:nvSpPr>
        <p:spPr>
          <a:xfrm>
            <a:off x="6911189" y="2980215"/>
            <a:ext cx="1648780" cy="235962"/>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dirty="0">
                <a:solidFill>
                  <a:srgbClr val="000000"/>
                </a:solidFill>
                <a:latin typeface="Arial"/>
                <a:ea typeface="Arial"/>
                <a:cs typeface="Arial"/>
                <a:sym typeface="Arial"/>
              </a:rPr>
              <a:t>Search</a:t>
            </a:r>
            <a:endParaRPr dirty="0"/>
          </a:p>
        </p:txBody>
      </p:sp>
      <p:sp>
        <p:nvSpPr>
          <p:cNvPr id="1360" name="Google Shape;1360;p16"/>
          <p:cNvSpPr txBox="1"/>
          <p:nvPr/>
        </p:nvSpPr>
        <p:spPr>
          <a:xfrm>
            <a:off x="6911188" y="4518441"/>
            <a:ext cx="1648779" cy="235962"/>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dirty="0">
                <a:solidFill>
                  <a:srgbClr val="000000"/>
                </a:solidFill>
                <a:latin typeface="Arial"/>
                <a:ea typeface="Arial"/>
                <a:cs typeface="Arial"/>
                <a:sym typeface="Arial"/>
              </a:rPr>
              <a:t>Data Storage</a:t>
            </a:r>
            <a:endParaRPr dirty="0"/>
          </a:p>
        </p:txBody>
      </p:sp>
      <p:sp>
        <p:nvSpPr>
          <p:cNvPr id="1361" name="Google Shape;1361;p16"/>
          <p:cNvSpPr txBox="1"/>
          <p:nvPr/>
        </p:nvSpPr>
        <p:spPr>
          <a:xfrm>
            <a:off x="6910673" y="5996600"/>
            <a:ext cx="1648778" cy="235962"/>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File Storage</a:t>
            </a:r>
            <a:endParaRPr/>
          </a:p>
        </p:txBody>
      </p:sp>
      <p:sp>
        <p:nvSpPr>
          <p:cNvPr id="1362" name="Google Shape;1362;p16"/>
          <p:cNvSpPr txBox="1"/>
          <p:nvPr/>
        </p:nvSpPr>
        <p:spPr>
          <a:xfrm>
            <a:off x="9457621" y="4950171"/>
            <a:ext cx="1491627" cy="1564343"/>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rgbClr val="539DAB"/>
              </a:buClr>
              <a:buSzPct val="80000"/>
              <a:buFont typeface="Arial"/>
              <a:buChar char="•"/>
            </a:pPr>
            <a:r>
              <a:rPr lang="en-US" sz="1200" dirty="0">
                <a:solidFill>
                  <a:schemeClr val="dk1"/>
                </a:solidFill>
                <a:ea typeface="Arial"/>
                <a:cs typeface="Arial"/>
                <a:sym typeface="Arial"/>
              </a:rPr>
              <a:t>File System</a:t>
            </a:r>
            <a:endParaRPr sz="1200" dirty="0">
              <a:solidFill>
                <a:schemeClr val="dk1"/>
              </a:solidFill>
              <a:ea typeface="Arial"/>
              <a:cs typeface="Arial"/>
              <a:sym typeface="Arial"/>
            </a:endParaRPr>
          </a:p>
          <a:p>
            <a:pPr marL="0" marR="0" lvl="0" indent="-114300" algn="l" rtl="0">
              <a:spcBef>
                <a:spcPts val="1000"/>
              </a:spcBef>
              <a:spcAft>
                <a:spcPts val="0"/>
              </a:spcAft>
              <a:buClr>
                <a:srgbClr val="539DAB"/>
              </a:buClr>
              <a:buSzPct val="80000"/>
              <a:buFont typeface="Arial"/>
              <a:buChar char="•"/>
            </a:pPr>
            <a:r>
              <a:rPr lang="en-US" sz="1200" dirty="0">
                <a:solidFill>
                  <a:schemeClr val="dk1"/>
                </a:solidFill>
                <a:ea typeface="Arial"/>
                <a:cs typeface="Arial"/>
                <a:sym typeface="Arial"/>
              </a:rPr>
              <a:t>Amazon S3</a:t>
            </a:r>
            <a:endParaRPr sz="1200" dirty="0">
              <a:solidFill>
                <a:schemeClr val="dk1"/>
              </a:solidFill>
              <a:ea typeface="Arial"/>
              <a:cs typeface="Arial"/>
              <a:sym typeface="Arial"/>
            </a:endParaRPr>
          </a:p>
          <a:p>
            <a:pPr marL="0" marR="0" lvl="0" indent="-114300" algn="l" rtl="0">
              <a:spcBef>
                <a:spcPts val="1000"/>
              </a:spcBef>
              <a:spcAft>
                <a:spcPts val="0"/>
              </a:spcAft>
              <a:buClr>
                <a:srgbClr val="539DAB"/>
              </a:buClr>
              <a:buSzPct val="80000"/>
              <a:buFont typeface="Arial"/>
              <a:buChar char="•"/>
            </a:pPr>
            <a:r>
              <a:rPr lang="en-US" sz="1200" dirty="0">
                <a:solidFill>
                  <a:schemeClr val="dk1"/>
                </a:solidFill>
                <a:ea typeface="Arial"/>
                <a:cs typeface="Arial"/>
                <a:sym typeface="Arial"/>
              </a:rPr>
              <a:t>Azure Blob</a:t>
            </a:r>
            <a:endParaRPr sz="1200" dirty="0">
              <a:solidFill>
                <a:schemeClr val="dk1"/>
              </a:solidFill>
              <a:ea typeface="Arial"/>
              <a:cs typeface="Arial"/>
              <a:sym typeface="Arial"/>
            </a:endParaRPr>
          </a:p>
          <a:p>
            <a:pPr marL="0" marR="0" lvl="0" indent="-114300" algn="l" rtl="0">
              <a:spcBef>
                <a:spcPts val="1000"/>
              </a:spcBef>
              <a:spcAft>
                <a:spcPts val="0"/>
              </a:spcAft>
              <a:buClr>
                <a:srgbClr val="539DAB"/>
              </a:buClr>
              <a:buSzPct val="80000"/>
              <a:buFont typeface="Arial"/>
              <a:buChar char="•"/>
            </a:pPr>
            <a:r>
              <a:rPr lang="en-US" sz="1200" dirty="0">
                <a:solidFill>
                  <a:schemeClr val="dk1"/>
                </a:solidFill>
                <a:ea typeface="Arial"/>
                <a:cs typeface="Arial"/>
                <a:sym typeface="Arial"/>
              </a:rPr>
              <a:t>EFSS</a:t>
            </a:r>
            <a:endParaRPr sz="1200" dirty="0">
              <a:solidFill>
                <a:schemeClr val="dk1"/>
              </a:solidFill>
              <a:ea typeface="Arial"/>
              <a:cs typeface="Arial"/>
              <a:sym typeface="Arial"/>
            </a:endParaRPr>
          </a:p>
          <a:p>
            <a:pPr marL="0" marR="0" lvl="0" indent="-114300" algn="l" rtl="0">
              <a:spcBef>
                <a:spcPts val="1000"/>
              </a:spcBef>
              <a:spcAft>
                <a:spcPts val="0"/>
              </a:spcAft>
              <a:buClr>
                <a:srgbClr val="539DAB"/>
              </a:buClr>
              <a:buSzPct val="80000"/>
              <a:buFont typeface="Arial"/>
              <a:buChar char="•"/>
            </a:pPr>
            <a:r>
              <a:rPr lang="en-US" sz="1200" dirty="0" err="1">
                <a:solidFill>
                  <a:schemeClr val="dk1"/>
                </a:solidFill>
                <a:ea typeface="Arial"/>
                <a:cs typeface="Arial"/>
                <a:sym typeface="Arial"/>
              </a:rPr>
              <a:t>GridFS</a:t>
            </a:r>
            <a:endParaRPr sz="1200" dirty="0">
              <a:solidFill>
                <a:schemeClr val="dk1"/>
              </a:solidFill>
              <a:ea typeface="Arial"/>
              <a:cs typeface="Arial"/>
              <a:sym typeface="Arial"/>
            </a:endParaRPr>
          </a:p>
        </p:txBody>
      </p:sp>
      <p:sp>
        <p:nvSpPr>
          <p:cNvPr id="1365" name="Google Shape;1365;p16"/>
          <p:cNvSpPr/>
          <p:nvPr/>
        </p:nvSpPr>
        <p:spPr>
          <a:xfrm>
            <a:off x="9157800" y="4984461"/>
            <a:ext cx="399659" cy="1449392"/>
          </a:xfrm>
          <a:prstGeom prst="leftBrace">
            <a:avLst>
              <a:gd name="adj1" fmla="val 8333"/>
              <a:gd name="adj2" fmla="val 16029"/>
            </a:avLst>
          </a:prstGeom>
          <a:noFill/>
          <a:ln w="25400" cap="flat" cmpd="sng">
            <a:solidFill>
              <a:srgbClr val="539D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accent4">
                  <a:lumMod val="50000"/>
                </a:schemeClr>
              </a:solidFill>
              <a:latin typeface="Arial"/>
              <a:ea typeface="Arial"/>
              <a:cs typeface="Arial"/>
              <a:sym typeface="Arial"/>
            </a:endParaRPr>
          </a:p>
        </p:txBody>
      </p:sp>
      <p:sp>
        <p:nvSpPr>
          <p:cNvPr id="1366" name="Google Shape;1366;p16"/>
          <p:cNvSpPr/>
          <p:nvPr/>
        </p:nvSpPr>
        <p:spPr>
          <a:xfrm rot="10800000">
            <a:off x="1439651" y="3381507"/>
            <a:ext cx="1648780" cy="93821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400" i="1">
              <a:solidFill>
                <a:srgbClr val="FFFFFF"/>
              </a:solidFill>
              <a:latin typeface="Arial"/>
              <a:ea typeface="Arial"/>
              <a:cs typeface="Arial"/>
              <a:sym typeface="Arial"/>
            </a:endParaRPr>
          </a:p>
        </p:txBody>
      </p:sp>
      <p:sp>
        <p:nvSpPr>
          <p:cNvPr id="1367" name="Google Shape;1367;p16"/>
          <p:cNvSpPr/>
          <p:nvPr/>
        </p:nvSpPr>
        <p:spPr>
          <a:xfrm>
            <a:off x="1354943" y="3533057"/>
            <a:ext cx="1648780" cy="938214"/>
          </a:xfrm>
          <a:prstGeom prst="rect">
            <a:avLst/>
          </a:prstGeom>
          <a:solidFill>
            <a:srgbClr val="A5A5A5"/>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a:solidFill>
                  <a:srgbClr val="FFFFFF"/>
                </a:solidFill>
                <a:ea typeface="Open Sans SemiBold"/>
                <a:cs typeface="Open Sans SemiBold"/>
                <a:sym typeface="Open Sans SemiBold"/>
              </a:rPr>
              <a:t>Nuxeo Server</a:t>
            </a:r>
            <a:endParaRPr/>
          </a:p>
          <a:p>
            <a:pPr marL="0" marR="0" lvl="0" indent="0" algn="ctr" rtl="0">
              <a:spcBef>
                <a:spcPts val="200"/>
              </a:spcBef>
              <a:spcAft>
                <a:spcPts val="0"/>
              </a:spcAft>
              <a:buNone/>
            </a:pPr>
            <a:r>
              <a:rPr lang="en-US" sz="1400">
                <a:solidFill>
                  <a:srgbClr val="FFFFFF"/>
                </a:solidFill>
                <a:ea typeface="Arial"/>
                <a:cs typeface="Arial"/>
                <a:sym typeface="Arial"/>
              </a:rPr>
              <a:t>Async. Processing</a:t>
            </a:r>
            <a:endParaRPr/>
          </a:p>
        </p:txBody>
      </p:sp>
      <p:grpSp>
        <p:nvGrpSpPr>
          <p:cNvPr id="1368" name="Google Shape;1368;p16"/>
          <p:cNvGrpSpPr/>
          <p:nvPr/>
        </p:nvGrpSpPr>
        <p:grpSpPr>
          <a:xfrm flipH="1">
            <a:off x="3052085" y="3917853"/>
            <a:ext cx="339700" cy="91439"/>
            <a:chOff x="7406632" y="3667814"/>
            <a:chExt cx="670963" cy="45195"/>
          </a:xfrm>
        </p:grpSpPr>
        <p:cxnSp>
          <p:nvCxnSpPr>
            <p:cNvPr id="1369" name="Google Shape;1369;p16"/>
            <p:cNvCxnSpPr/>
            <p:nvPr/>
          </p:nvCxnSpPr>
          <p:spPr>
            <a:xfrm>
              <a:off x="7560533" y="3684596"/>
              <a:ext cx="517062" cy="0"/>
            </a:xfrm>
            <a:prstGeom prst="straightConnector1">
              <a:avLst/>
            </a:prstGeom>
            <a:noFill/>
            <a:ln w="12700" cap="flat" cmpd="sng">
              <a:solidFill>
                <a:srgbClr val="5F6162"/>
              </a:solidFill>
              <a:prstDash val="dash"/>
              <a:miter lim="800000"/>
              <a:headEnd type="none" w="sm" len="sm"/>
              <a:tailEnd type="none" w="sm" len="sm"/>
            </a:ln>
          </p:spPr>
        </p:cxnSp>
        <p:sp>
          <p:nvSpPr>
            <p:cNvPr id="1370" name="Google Shape;1370;p16"/>
            <p:cNvSpPr/>
            <p:nvPr/>
          </p:nvSpPr>
          <p:spPr>
            <a:xfrm rot="2700000">
              <a:off x="7474339" y="3600107"/>
              <a:ext cx="45195" cy="18060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371" name="Google Shape;1371;p16"/>
          <p:cNvSpPr/>
          <p:nvPr/>
        </p:nvSpPr>
        <p:spPr>
          <a:xfrm>
            <a:off x="1456549" y="4903901"/>
            <a:ext cx="1648780" cy="93821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0" tIns="45700" rIns="0" bIns="45700" anchor="ctr" anchorCtr="0">
            <a:noAutofit/>
          </a:bodyPr>
          <a:lstStyle/>
          <a:p>
            <a:pPr marL="0" marR="0" lvl="0" indent="0" algn="ctr" rtl="0">
              <a:spcBef>
                <a:spcPts val="0"/>
              </a:spcBef>
              <a:spcAft>
                <a:spcPts val="0"/>
              </a:spcAft>
              <a:buNone/>
            </a:pPr>
            <a:endParaRPr sz="1600">
              <a:solidFill>
                <a:srgbClr val="FFFFFF"/>
              </a:solidFill>
              <a:latin typeface="Open Sans SemiBold"/>
              <a:ea typeface="Open Sans SemiBold"/>
              <a:cs typeface="Open Sans SemiBold"/>
              <a:sym typeface="Open Sans SemiBold"/>
            </a:endParaRPr>
          </a:p>
        </p:txBody>
      </p:sp>
      <p:sp>
        <p:nvSpPr>
          <p:cNvPr id="1372" name="Google Shape;1372;p16"/>
          <p:cNvSpPr/>
          <p:nvPr/>
        </p:nvSpPr>
        <p:spPr>
          <a:xfrm>
            <a:off x="1359715" y="5044242"/>
            <a:ext cx="1648780" cy="938214"/>
          </a:xfrm>
          <a:prstGeom prst="rect">
            <a:avLst/>
          </a:prstGeom>
          <a:solidFill>
            <a:schemeClr val="accent5"/>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dirty="0">
                <a:solidFill>
                  <a:srgbClr val="FFFFFF"/>
                </a:solidFill>
                <a:ea typeface="Open Sans SemiBold"/>
                <a:cs typeface="Open Sans SemiBold"/>
                <a:sym typeface="Open Sans SemiBold"/>
              </a:rPr>
              <a:t>Kafka</a:t>
            </a:r>
            <a:endParaRPr dirty="0"/>
          </a:p>
        </p:txBody>
      </p:sp>
      <p:grpSp>
        <p:nvGrpSpPr>
          <p:cNvPr id="1373" name="Google Shape;1373;p16"/>
          <p:cNvGrpSpPr/>
          <p:nvPr/>
        </p:nvGrpSpPr>
        <p:grpSpPr>
          <a:xfrm rot="10800000">
            <a:off x="3042500" y="5171453"/>
            <a:ext cx="998953" cy="342837"/>
            <a:chOff x="6828050" y="2202292"/>
            <a:chExt cx="940216" cy="342837"/>
          </a:xfrm>
        </p:grpSpPr>
        <p:sp>
          <p:nvSpPr>
            <p:cNvPr id="1374" name="Google Shape;1374;p16"/>
            <p:cNvSpPr/>
            <p:nvPr/>
          </p:nvSpPr>
          <p:spPr>
            <a:xfrm>
              <a:off x="6877052" y="2202292"/>
              <a:ext cx="891214" cy="302356"/>
            </a:xfrm>
            <a:custGeom>
              <a:avLst/>
              <a:gdLst/>
              <a:ahLst/>
              <a:cxnLst/>
              <a:rect l="l" t="t" r="r" b="b"/>
              <a:pathLst>
                <a:path w="882455" h="256595" extrusionOk="0">
                  <a:moveTo>
                    <a:pt x="0" y="256595"/>
                  </a:moveTo>
                  <a:lnTo>
                    <a:pt x="323400" y="1801"/>
                  </a:lnTo>
                  <a:lnTo>
                    <a:pt x="728058" y="0"/>
                  </a:lnTo>
                  <a:lnTo>
                    <a:pt x="882455" y="1801"/>
                  </a:lnTo>
                </a:path>
              </a:pathLst>
            </a:custGeom>
            <a:noFill/>
            <a:ln w="12700" cap="flat" cmpd="sng">
              <a:solidFill>
                <a:srgbClr val="5F616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75" name="Google Shape;1375;p16"/>
            <p:cNvSpPr/>
            <p:nvPr/>
          </p:nvSpPr>
          <p:spPr>
            <a:xfrm>
              <a:off x="6828050" y="2455648"/>
              <a:ext cx="89481" cy="8948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5" name="Google Shape;1223;p14">
            <a:extLst>
              <a:ext uri="{FF2B5EF4-FFF2-40B4-BE49-F238E27FC236}">
                <a16:creationId xmlns:a16="http://schemas.microsoft.com/office/drawing/2014/main" id="{61B102A0-E709-8242-9011-4E2E3EC99717}"/>
              </a:ext>
            </a:extLst>
          </p:cNvPr>
          <p:cNvSpPr/>
          <p:nvPr/>
        </p:nvSpPr>
        <p:spPr>
          <a:xfrm>
            <a:off x="9498704" y="3591620"/>
            <a:ext cx="1409460" cy="902771"/>
          </a:xfrm>
          <a:prstGeom prst="rect">
            <a:avLst/>
          </a:prstGeom>
          <a:noFill/>
          <a:ln>
            <a:noFill/>
          </a:ln>
        </p:spPr>
        <p:txBody>
          <a:bodyPr spcFirstLastPara="1" wrap="square" lIns="91425" tIns="45700" rIns="91425" bIns="45700" anchor="t" anchorCtr="0">
            <a:spAutoFit/>
          </a:bodyPr>
          <a:lstStyle/>
          <a:p>
            <a:pPr marL="91440" marR="0" lvl="0" indent="-114300" algn="l" rtl="0">
              <a:spcBef>
                <a:spcPts val="0"/>
              </a:spcBef>
              <a:spcAft>
                <a:spcPts val="0"/>
              </a:spcAft>
              <a:buClr>
                <a:schemeClr val="accent2"/>
              </a:buClr>
              <a:buSzPct val="80000"/>
              <a:buFont typeface="Arial"/>
              <a:buChar char="•"/>
            </a:pPr>
            <a:r>
              <a:rPr lang="en-US" sz="1200" dirty="0">
                <a:solidFill>
                  <a:schemeClr val="dk1"/>
                </a:solidFill>
                <a:ea typeface="Arial"/>
                <a:cs typeface="Arial"/>
                <a:sym typeface="Arial"/>
              </a:rPr>
              <a:t>MongoDB</a:t>
            </a:r>
            <a:endParaRPr sz="1200" dirty="0">
              <a:solidFill>
                <a:schemeClr val="dk1"/>
              </a:solidFill>
              <a:ea typeface="Arial"/>
              <a:cs typeface="Arial"/>
              <a:sym typeface="Arial"/>
            </a:endParaRPr>
          </a:p>
          <a:p>
            <a:pPr marL="91440" marR="0" lvl="0" indent="-114300" algn="l" rtl="0">
              <a:spcBef>
                <a:spcPts val="1000"/>
              </a:spcBef>
              <a:spcAft>
                <a:spcPts val="0"/>
              </a:spcAft>
              <a:buClr>
                <a:schemeClr val="accent2"/>
              </a:buClr>
              <a:buSzPct val="80000"/>
              <a:buFont typeface="Arial"/>
              <a:buChar char="•"/>
            </a:pPr>
            <a:r>
              <a:rPr lang="en-US" sz="1200" dirty="0">
                <a:solidFill>
                  <a:schemeClr val="dk1"/>
                </a:solidFill>
                <a:ea typeface="Arial"/>
                <a:cs typeface="Arial"/>
                <a:sym typeface="Arial"/>
              </a:rPr>
              <a:t>PostgreSQL</a:t>
            </a:r>
            <a:endParaRPr dirty="0"/>
          </a:p>
          <a:p>
            <a:pPr marL="91440" marR="0" lvl="0" indent="-114300" algn="l" rtl="0">
              <a:spcBef>
                <a:spcPts val="1000"/>
              </a:spcBef>
              <a:spcAft>
                <a:spcPts val="0"/>
              </a:spcAft>
              <a:buClr>
                <a:schemeClr val="accent2"/>
              </a:buClr>
              <a:buSzPct val="80000"/>
              <a:buFont typeface="Arial"/>
              <a:buChar char="•"/>
            </a:pPr>
            <a:r>
              <a:rPr lang="en-US" sz="1200" dirty="0">
                <a:solidFill>
                  <a:schemeClr val="dk1"/>
                </a:solidFill>
                <a:ea typeface="Arial"/>
                <a:cs typeface="Arial"/>
                <a:sym typeface="Arial"/>
              </a:rPr>
              <a:t>Oracle</a:t>
            </a:r>
            <a:endParaRPr sz="1200" dirty="0">
              <a:solidFill>
                <a:schemeClr val="dk1"/>
              </a:solidFill>
              <a:ea typeface="Arial"/>
              <a:cs typeface="Arial"/>
              <a:sym typeface="Arial"/>
            </a:endParaRPr>
          </a:p>
        </p:txBody>
      </p:sp>
      <p:sp>
        <p:nvSpPr>
          <p:cNvPr id="76" name="Google Shape;1224;p14">
            <a:extLst>
              <a:ext uri="{FF2B5EF4-FFF2-40B4-BE49-F238E27FC236}">
                <a16:creationId xmlns:a16="http://schemas.microsoft.com/office/drawing/2014/main" id="{FE09E527-6196-6249-82B1-5675BAE81B19}"/>
              </a:ext>
            </a:extLst>
          </p:cNvPr>
          <p:cNvSpPr/>
          <p:nvPr/>
        </p:nvSpPr>
        <p:spPr>
          <a:xfrm>
            <a:off x="9158836" y="3498189"/>
            <a:ext cx="399659" cy="1053502"/>
          </a:xfrm>
          <a:prstGeom prst="leftBrace">
            <a:avLst>
              <a:gd name="adj1" fmla="val 8333"/>
              <a:gd name="adj2" fmla="val 5553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386BD4BB-E16F-16EE-C465-C3AC7C670E38}"/>
              </a:ext>
            </a:extLst>
          </p:cNvPr>
          <p:cNvSpPr txBox="1"/>
          <p:nvPr/>
        </p:nvSpPr>
        <p:spPr>
          <a:xfrm>
            <a:off x="9229137" y="2283024"/>
            <a:ext cx="2247731" cy="350865"/>
          </a:xfrm>
          <a:prstGeom prst="rect">
            <a:avLst/>
          </a:prstGeom>
          <a:noFill/>
        </p:spPr>
        <p:txBody>
          <a:bodyPr wrap="none" lIns="91440" tIns="91440" rIns="91440" bIns="91440" rtlCol="0" anchor="t">
            <a:spAutoFit/>
          </a:bodyPr>
          <a:lstStyle/>
          <a:p>
            <a:pPr>
              <a:lnSpc>
                <a:spcPct val="90000"/>
              </a:lnSpc>
              <a:spcAft>
                <a:spcPts val="600"/>
              </a:spcAft>
            </a:pPr>
            <a:r>
              <a:rPr lang="en-US" sz="1200" dirty="0">
                <a:gradFill>
                  <a:gsLst>
                    <a:gs pos="2917">
                      <a:schemeClr val="tx1"/>
                    </a:gs>
                    <a:gs pos="30000">
                      <a:schemeClr val="tx1"/>
                    </a:gs>
                  </a:gsLst>
                  <a:lin ang="5400000" scaled="0"/>
                </a:gradFill>
              </a:rPr>
              <a:t>*Elasticsearch also supported </a:t>
            </a:r>
          </a:p>
        </p:txBody>
      </p:sp>
    </p:spTree>
    <p:extLst>
      <p:ext uri="{BB962C8B-B14F-4D97-AF65-F5344CB8AC3E}">
        <p14:creationId xmlns:p14="http://schemas.microsoft.com/office/powerpoint/2010/main" val="97557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97BD-D519-4437-164F-BAA7C38DAA41}"/>
              </a:ext>
            </a:extLst>
          </p:cNvPr>
          <p:cNvSpPr>
            <a:spLocks noGrp="1"/>
          </p:cNvSpPr>
          <p:nvPr>
            <p:ph type="title"/>
          </p:nvPr>
        </p:nvSpPr>
        <p:spPr/>
        <p:txBody>
          <a:bodyPr/>
          <a:lstStyle/>
          <a:p>
            <a:r>
              <a:rPr lang="en-US" dirty="0"/>
              <a:t>Nuxeo Logical Architecture</a:t>
            </a:r>
          </a:p>
        </p:txBody>
      </p:sp>
      <p:sp>
        <p:nvSpPr>
          <p:cNvPr id="4" name="Rectangle 3">
            <a:extLst>
              <a:ext uri="{FF2B5EF4-FFF2-40B4-BE49-F238E27FC236}">
                <a16:creationId xmlns:a16="http://schemas.microsoft.com/office/drawing/2014/main" id="{0679042E-7A57-4A64-FF82-CEA19FFBD4B3}"/>
              </a:ext>
            </a:extLst>
          </p:cNvPr>
          <p:cNvSpPr/>
          <p:nvPr/>
        </p:nvSpPr>
        <p:spPr>
          <a:xfrm>
            <a:off x="5428125" y="1765580"/>
            <a:ext cx="2275695" cy="4056099"/>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5" name="Rectangle 4">
            <a:extLst>
              <a:ext uri="{FF2B5EF4-FFF2-40B4-BE49-F238E27FC236}">
                <a16:creationId xmlns:a16="http://schemas.microsoft.com/office/drawing/2014/main" id="{4241250D-0287-95F3-606D-C2DEEE96C715}"/>
              </a:ext>
            </a:extLst>
          </p:cNvPr>
          <p:cNvSpPr/>
          <p:nvPr/>
        </p:nvSpPr>
        <p:spPr>
          <a:xfrm>
            <a:off x="2821345" y="1772635"/>
            <a:ext cx="2275695" cy="2098325"/>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6" name="Rectangle 5">
            <a:extLst>
              <a:ext uri="{FF2B5EF4-FFF2-40B4-BE49-F238E27FC236}">
                <a16:creationId xmlns:a16="http://schemas.microsoft.com/office/drawing/2014/main" id="{E96928EA-354D-424D-6675-F0C4C6268230}"/>
              </a:ext>
            </a:extLst>
          </p:cNvPr>
          <p:cNvSpPr/>
          <p:nvPr/>
        </p:nvSpPr>
        <p:spPr>
          <a:xfrm>
            <a:off x="2821345" y="4188828"/>
            <a:ext cx="2275695" cy="1632851"/>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7" name="TextBox 6">
            <a:extLst>
              <a:ext uri="{FF2B5EF4-FFF2-40B4-BE49-F238E27FC236}">
                <a16:creationId xmlns:a16="http://schemas.microsoft.com/office/drawing/2014/main" id="{9C48B589-DDBA-7338-DB82-68BCB6AE9A48}"/>
              </a:ext>
            </a:extLst>
          </p:cNvPr>
          <p:cNvSpPr txBox="1"/>
          <p:nvPr/>
        </p:nvSpPr>
        <p:spPr>
          <a:xfrm>
            <a:off x="2898775" y="1496276"/>
            <a:ext cx="213045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accent2"/>
                </a:solidFill>
                <a:effectLst/>
                <a:uLnTx/>
                <a:uFillTx/>
                <a:latin typeface="+mj-lt"/>
                <a:cs typeface="Calibri" panose="020F0502020204030204" pitchFamily="34" charset="0"/>
              </a:rPr>
              <a:t>Nuxeo</a:t>
            </a: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 Platform</a:t>
            </a:r>
          </a:p>
        </p:txBody>
      </p:sp>
      <p:sp>
        <p:nvSpPr>
          <p:cNvPr id="8" name="TextBox 7">
            <a:extLst>
              <a:ext uri="{FF2B5EF4-FFF2-40B4-BE49-F238E27FC236}">
                <a16:creationId xmlns:a16="http://schemas.microsoft.com/office/drawing/2014/main" id="{34F916E8-FA8A-64FC-9EC0-58FC294BDB08}"/>
              </a:ext>
            </a:extLst>
          </p:cNvPr>
          <p:cNvSpPr txBox="1"/>
          <p:nvPr/>
        </p:nvSpPr>
        <p:spPr>
          <a:xfrm>
            <a:off x="5497195" y="1496276"/>
            <a:ext cx="213045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Storage</a:t>
            </a:r>
          </a:p>
        </p:txBody>
      </p:sp>
      <p:sp>
        <p:nvSpPr>
          <p:cNvPr id="9" name="TextBox 8">
            <a:extLst>
              <a:ext uri="{FF2B5EF4-FFF2-40B4-BE49-F238E27FC236}">
                <a16:creationId xmlns:a16="http://schemas.microsoft.com/office/drawing/2014/main" id="{F9C996B8-BF92-76B5-D192-C5B832E01274}"/>
              </a:ext>
            </a:extLst>
          </p:cNvPr>
          <p:cNvSpPr txBox="1"/>
          <p:nvPr/>
        </p:nvSpPr>
        <p:spPr>
          <a:xfrm>
            <a:off x="2898774" y="3953665"/>
            <a:ext cx="2130453" cy="2616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2"/>
                </a:solidFill>
                <a:effectLst/>
                <a:uLnTx/>
                <a:uFillTx/>
                <a:latin typeface="+mj-lt"/>
                <a:ea typeface="+mn-ea"/>
                <a:cs typeface="+mn-cs"/>
              </a:rPr>
              <a:t>Shared State</a:t>
            </a:r>
          </a:p>
        </p:txBody>
      </p:sp>
      <p:sp>
        <p:nvSpPr>
          <p:cNvPr id="10" name="TextBox 9">
            <a:extLst>
              <a:ext uri="{FF2B5EF4-FFF2-40B4-BE49-F238E27FC236}">
                <a16:creationId xmlns:a16="http://schemas.microsoft.com/office/drawing/2014/main" id="{74B74424-986E-118D-DC73-7550558EED1D}"/>
              </a:ext>
            </a:extLst>
          </p:cNvPr>
          <p:cNvSpPr txBox="1"/>
          <p:nvPr/>
        </p:nvSpPr>
        <p:spPr>
          <a:xfrm>
            <a:off x="1030231" y="3137957"/>
            <a:ext cx="1130040" cy="46166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Elastic Load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Balancer</a:t>
            </a:r>
          </a:p>
        </p:txBody>
      </p:sp>
      <p:grpSp>
        <p:nvGrpSpPr>
          <p:cNvPr id="11" name="Group 10">
            <a:extLst>
              <a:ext uri="{FF2B5EF4-FFF2-40B4-BE49-F238E27FC236}">
                <a16:creationId xmlns:a16="http://schemas.microsoft.com/office/drawing/2014/main" id="{48A3615D-3306-AE02-0422-AF1326DDDEE8}"/>
              </a:ext>
            </a:extLst>
          </p:cNvPr>
          <p:cNvGrpSpPr/>
          <p:nvPr/>
        </p:nvGrpSpPr>
        <p:grpSpPr>
          <a:xfrm>
            <a:off x="3544982" y="4501040"/>
            <a:ext cx="836996" cy="959940"/>
            <a:chOff x="3544982" y="4501040"/>
            <a:chExt cx="836996" cy="959940"/>
          </a:xfrm>
        </p:grpSpPr>
        <p:sp>
          <p:nvSpPr>
            <p:cNvPr id="12" name="TextBox 11">
              <a:extLst>
                <a:ext uri="{FF2B5EF4-FFF2-40B4-BE49-F238E27FC236}">
                  <a16:creationId xmlns:a16="http://schemas.microsoft.com/office/drawing/2014/main" id="{E90F5C6B-D4D0-E547-CB8E-9383B3EC904A}"/>
                </a:ext>
              </a:extLst>
            </p:cNvPr>
            <p:cNvSpPr txBox="1"/>
            <p:nvPr/>
          </p:nvSpPr>
          <p:spPr>
            <a:xfrm>
              <a:off x="3544982" y="5045482"/>
              <a:ext cx="836996" cy="415498"/>
            </a:xfrm>
            <a:prstGeom prst="rect">
              <a:avLst/>
            </a:prstGeom>
            <a:noFill/>
          </p:spPr>
          <p:txBody>
            <a:bodyPr wrap="square" rtlCol="0" anchor="ctr" anchorCtr="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4CBF"/>
                  </a:solidFill>
                  <a:effectLst/>
                  <a:uLnTx/>
                  <a:uFillTx/>
                  <a:latin typeface="+mj-lt"/>
                  <a:cs typeface="Calibri" panose="020F0502020204030204" pitchFamily="34" charset="0"/>
                </a:rPr>
                <a:t>Kafka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cs typeface="Calibri" panose="020F0502020204030204" pitchFamily="34" charset="0"/>
                </a:rPr>
                <a:t>(cache)</a:t>
              </a:r>
            </a:p>
          </p:txBody>
        </p:sp>
        <p:sp>
          <p:nvSpPr>
            <p:cNvPr id="13" name="Freeform 9">
              <a:extLst>
                <a:ext uri="{FF2B5EF4-FFF2-40B4-BE49-F238E27FC236}">
                  <a16:creationId xmlns:a16="http://schemas.microsoft.com/office/drawing/2014/main" id="{38EB783F-45D7-253B-3049-535F3E7EEAA9}"/>
                </a:ext>
              </a:extLst>
            </p:cNvPr>
            <p:cNvSpPr>
              <a:spLocks noEditPoints="1"/>
            </p:cNvSpPr>
            <p:nvPr/>
          </p:nvSpPr>
          <p:spPr bwMode="auto">
            <a:xfrm>
              <a:off x="3788537" y="4501040"/>
              <a:ext cx="345314" cy="405035"/>
            </a:xfrm>
            <a:custGeom>
              <a:avLst/>
              <a:gdLst>
                <a:gd name="T0" fmla="*/ 463 w 584"/>
                <a:gd name="T1" fmla="*/ 371 h 685"/>
                <a:gd name="T2" fmla="*/ 584 w 584"/>
                <a:gd name="T3" fmla="*/ 302 h 685"/>
                <a:gd name="T4" fmla="*/ 584 w 584"/>
                <a:gd name="T5" fmla="*/ 422 h 685"/>
                <a:gd name="T6" fmla="*/ 445 w 584"/>
                <a:gd name="T7" fmla="*/ 500 h 685"/>
                <a:gd name="T8" fmla="*/ 137 w 584"/>
                <a:gd name="T9" fmla="*/ 500 h 685"/>
                <a:gd name="T10" fmla="*/ 0 w 584"/>
                <a:gd name="T11" fmla="*/ 422 h 685"/>
                <a:gd name="T12" fmla="*/ 0 w 584"/>
                <a:gd name="T13" fmla="*/ 302 h 685"/>
                <a:gd name="T14" fmla="*/ 119 w 584"/>
                <a:gd name="T15" fmla="*/ 371 h 685"/>
                <a:gd name="T16" fmla="*/ 463 w 584"/>
                <a:gd name="T17" fmla="*/ 371 h 685"/>
                <a:gd name="T18" fmla="*/ 119 w 584"/>
                <a:gd name="T19" fmla="*/ 568 h 685"/>
                <a:gd name="T20" fmla="*/ 0 w 584"/>
                <a:gd name="T21" fmla="*/ 499 h 685"/>
                <a:gd name="T22" fmla="*/ 0 w 584"/>
                <a:gd name="T23" fmla="*/ 607 h 685"/>
                <a:gd name="T24" fmla="*/ 137 w 584"/>
                <a:gd name="T25" fmla="*/ 685 h 685"/>
                <a:gd name="T26" fmla="*/ 445 w 584"/>
                <a:gd name="T27" fmla="*/ 685 h 685"/>
                <a:gd name="T28" fmla="*/ 584 w 584"/>
                <a:gd name="T29" fmla="*/ 607 h 685"/>
                <a:gd name="T30" fmla="*/ 584 w 584"/>
                <a:gd name="T31" fmla="*/ 499 h 685"/>
                <a:gd name="T32" fmla="*/ 463 w 584"/>
                <a:gd name="T33" fmla="*/ 568 h 685"/>
                <a:gd name="T34" fmla="*/ 119 w 584"/>
                <a:gd name="T35" fmla="*/ 568 h 685"/>
                <a:gd name="T36" fmla="*/ 445 w 584"/>
                <a:gd name="T37" fmla="*/ 0 h 685"/>
                <a:gd name="T38" fmla="*/ 137 w 584"/>
                <a:gd name="T39" fmla="*/ 0 h 685"/>
                <a:gd name="T40" fmla="*/ 0 w 584"/>
                <a:gd name="T41" fmla="*/ 78 h 685"/>
                <a:gd name="T42" fmla="*/ 0 w 584"/>
                <a:gd name="T43" fmla="*/ 225 h 685"/>
                <a:gd name="T44" fmla="*/ 137 w 584"/>
                <a:gd name="T45" fmla="*/ 302 h 685"/>
                <a:gd name="T46" fmla="*/ 445 w 584"/>
                <a:gd name="T47" fmla="*/ 302 h 685"/>
                <a:gd name="T48" fmla="*/ 584 w 584"/>
                <a:gd name="T49" fmla="*/ 225 h 685"/>
                <a:gd name="T50" fmla="*/ 584 w 584"/>
                <a:gd name="T51" fmla="*/ 78 h 685"/>
                <a:gd name="T52" fmla="*/ 445 w 584"/>
                <a:gd name="T5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 h="685">
                  <a:moveTo>
                    <a:pt x="463" y="371"/>
                  </a:moveTo>
                  <a:lnTo>
                    <a:pt x="584" y="302"/>
                  </a:lnTo>
                  <a:lnTo>
                    <a:pt x="584" y="422"/>
                  </a:lnTo>
                  <a:lnTo>
                    <a:pt x="445" y="500"/>
                  </a:lnTo>
                  <a:lnTo>
                    <a:pt x="137" y="500"/>
                  </a:lnTo>
                  <a:lnTo>
                    <a:pt x="0" y="422"/>
                  </a:lnTo>
                  <a:lnTo>
                    <a:pt x="0" y="302"/>
                  </a:lnTo>
                  <a:lnTo>
                    <a:pt x="119" y="371"/>
                  </a:lnTo>
                  <a:lnTo>
                    <a:pt x="463" y="371"/>
                  </a:lnTo>
                  <a:close/>
                  <a:moveTo>
                    <a:pt x="119" y="568"/>
                  </a:moveTo>
                  <a:lnTo>
                    <a:pt x="0" y="499"/>
                  </a:lnTo>
                  <a:lnTo>
                    <a:pt x="0" y="607"/>
                  </a:lnTo>
                  <a:lnTo>
                    <a:pt x="137" y="685"/>
                  </a:lnTo>
                  <a:lnTo>
                    <a:pt x="445" y="685"/>
                  </a:lnTo>
                  <a:lnTo>
                    <a:pt x="584" y="607"/>
                  </a:lnTo>
                  <a:lnTo>
                    <a:pt x="584" y="499"/>
                  </a:lnTo>
                  <a:lnTo>
                    <a:pt x="463" y="568"/>
                  </a:lnTo>
                  <a:lnTo>
                    <a:pt x="119" y="568"/>
                  </a:lnTo>
                  <a:close/>
                  <a:moveTo>
                    <a:pt x="445" y="0"/>
                  </a:moveTo>
                  <a:lnTo>
                    <a:pt x="137" y="0"/>
                  </a:lnTo>
                  <a:lnTo>
                    <a:pt x="0" y="78"/>
                  </a:lnTo>
                  <a:lnTo>
                    <a:pt x="0" y="225"/>
                  </a:lnTo>
                  <a:lnTo>
                    <a:pt x="137" y="302"/>
                  </a:lnTo>
                  <a:lnTo>
                    <a:pt x="445" y="302"/>
                  </a:lnTo>
                  <a:lnTo>
                    <a:pt x="584" y="225"/>
                  </a:lnTo>
                  <a:lnTo>
                    <a:pt x="584" y="78"/>
                  </a:lnTo>
                  <a:lnTo>
                    <a:pt x="44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grpSp>
        <p:nvGrpSpPr>
          <p:cNvPr id="14" name="Group 13">
            <a:extLst>
              <a:ext uri="{FF2B5EF4-FFF2-40B4-BE49-F238E27FC236}">
                <a16:creationId xmlns:a16="http://schemas.microsoft.com/office/drawing/2014/main" id="{D1009C91-5715-A5EF-CFFB-E6EE0C9D137A}"/>
              </a:ext>
            </a:extLst>
          </p:cNvPr>
          <p:cNvGrpSpPr/>
          <p:nvPr/>
        </p:nvGrpSpPr>
        <p:grpSpPr>
          <a:xfrm>
            <a:off x="5910200" y="1980880"/>
            <a:ext cx="1303400" cy="864690"/>
            <a:chOff x="5910200" y="1980880"/>
            <a:chExt cx="1303400" cy="864690"/>
          </a:xfrm>
        </p:grpSpPr>
        <p:sp>
          <p:nvSpPr>
            <p:cNvPr id="15" name="TextBox 14">
              <a:extLst>
                <a:ext uri="{FF2B5EF4-FFF2-40B4-BE49-F238E27FC236}">
                  <a16:creationId xmlns:a16="http://schemas.microsoft.com/office/drawing/2014/main" id="{D92AA353-5AC3-2F17-19AD-D6757018EBD0}"/>
                </a:ext>
              </a:extLst>
            </p:cNvPr>
            <p:cNvSpPr txBox="1"/>
            <p:nvPr/>
          </p:nvSpPr>
          <p:spPr>
            <a:xfrm>
              <a:off x="5910200" y="2430072"/>
              <a:ext cx="1303400" cy="415498"/>
            </a:xfrm>
            <a:prstGeom prst="rect">
              <a:avLst/>
            </a:prstGeom>
            <a:noFill/>
          </p:spPr>
          <p:txBody>
            <a:bodyPr wrap="square" rtlCol="0" anchor="ctr" anchorCtr="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cs typeface="Calibri" panose="020F0502020204030204" pitchFamily="34" charset="0"/>
                </a:rPr>
                <a:t>OpenSearch*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cs typeface="Calibri" panose="020F0502020204030204" pitchFamily="34" charset="0"/>
                </a:rPr>
                <a:t>(indexes)</a:t>
              </a:r>
            </a:p>
          </p:txBody>
        </p:sp>
        <p:sp>
          <p:nvSpPr>
            <p:cNvPr id="16" name="Freeform 9">
              <a:extLst>
                <a:ext uri="{FF2B5EF4-FFF2-40B4-BE49-F238E27FC236}">
                  <a16:creationId xmlns:a16="http://schemas.microsoft.com/office/drawing/2014/main" id="{F93322B9-D25F-6C5C-B19A-5708E126BAB2}"/>
                </a:ext>
              </a:extLst>
            </p:cNvPr>
            <p:cNvSpPr>
              <a:spLocks noEditPoints="1"/>
            </p:cNvSpPr>
            <p:nvPr/>
          </p:nvSpPr>
          <p:spPr bwMode="auto">
            <a:xfrm>
              <a:off x="6386957" y="1980880"/>
              <a:ext cx="345314" cy="405035"/>
            </a:xfrm>
            <a:custGeom>
              <a:avLst/>
              <a:gdLst>
                <a:gd name="T0" fmla="*/ 463 w 584"/>
                <a:gd name="T1" fmla="*/ 371 h 685"/>
                <a:gd name="T2" fmla="*/ 584 w 584"/>
                <a:gd name="T3" fmla="*/ 302 h 685"/>
                <a:gd name="T4" fmla="*/ 584 w 584"/>
                <a:gd name="T5" fmla="*/ 422 h 685"/>
                <a:gd name="T6" fmla="*/ 445 w 584"/>
                <a:gd name="T7" fmla="*/ 500 h 685"/>
                <a:gd name="T8" fmla="*/ 137 w 584"/>
                <a:gd name="T9" fmla="*/ 500 h 685"/>
                <a:gd name="T10" fmla="*/ 0 w 584"/>
                <a:gd name="T11" fmla="*/ 422 h 685"/>
                <a:gd name="T12" fmla="*/ 0 w 584"/>
                <a:gd name="T13" fmla="*/ 302 h 685"/>
                <a:gd name="T14" fmla="*/ 119 w 584"/>
                <a:gd name="T15" fmla="*/ 371 h 685"/>
                <a:gd name="T16" fmla="*/ 463 w 584"/>
                <a:gd name="T17" fmla="*/ 371 h 685"/>
                <a:gd name="T18" fmla="*/ 119 w 584"/>
                <a:gd name="T19" fmla="*/ 568 h 685"/>
                <a:gd name="T20" fmla="*/ 0 w 584"/>
                <a:gd name="T21" fmla="*/ 499 h 685"/>
                <a:gd name="T22" fmla="*/ 0 w 584"/>
                <a:gd name="T23" fmla="*/ 607 h 685"/>
                <a:gd name="T24" fmla="*/ 137 w 584"/>
                <a:gd name="T25" fmla="*/ 685 h 685"/>
                <a:gd name="T26" fmla="*/ 445 w 584"/>
                <a:gd name="T27" fmla="*/ 685 h 685"/>
                <a:gd name="T28" fmla="*/ 584 w 584"/>
                <a:gd name="T29" fmla="*/ 607 h 685"/>
                <a:gd name="T30" fmla="*/ 584 w 584"/>
                <a:gd name="T31" fmla="*/ 499 h 685"/>
                <a:gd name="T32" fmla="*/ 463 w 584"/>
                <a:gd name="T33" fmla="*/ 568 h 685"/>
                <a:gd name="T34" fmla="*/ 119 w 584"/>
                <a:gd name="T35" fmla="*/ 568 h 685"/>
                <a:gd name="T36" fmla="*/ 445 w 584"/>
                <a:gd name="T37" fmla="*/ 0 h 685"/>
                <a:gd name="T38" fmla="*/ 137 w 584"/>
                <a:gd name="T39" fmla="*/ 0 h 685"/>
                <a:gd name="T40" fmla="*/ 0 w 584"/>
                <a:gd name="T41" fmla="*/ 78 h 685"/>
                <a:gd name="T42" fmla="*/ 0 w 584"/>
                <a:gd name="T43" fmla="*/ 225 h 685"/>
                <a:gd name="T44" fmla="*/ 137 w 584"/>
                <a:gd name="T45" fmla="*/ 302 h 685"/>
                <a:gd name="T46" fmla="*/ 445 w 584"/>
                <a:gd name="T47" fmla="*/ 302 h 685"/>
                <a:gd name="T48" fmla="*/ 584 w 584"/>
                <a:gd name="T49" fmla="*/ 225 h 685"/>
                <a:gd name="T50" fmla="*/ 584 w 584"/>
                <a:gd name="T51" fmla="*/ 78 h 685"/>
                <a:gd name="T52" fmla="*/ 445 w 584"/>
                <a:gd name="T5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 h="685">
                  <a:moveTo>
                    <a:pt x="463" y="371"/>
                  </a:moveTo>
                  <a:lnTo>
                    <a:pt x="584" y="302"/>
                  </a:lnTo>
                  <a:lnTo>
                    <a:pt x="584" y="422"/>
                  </a:lnTo>
                  <a:lnTo>
                    <a:pt x="445" y="500"/>
                  </a:lnTo>
                  <a:lnTo>
                    <a:pt x="137" y="500"/>
                  </a:lnTo>
                  <a:lnTo>
                    <a:pt x="0" y="422"/>
                  </a:lnTo>
                  <a:lnTo>
                    <a:pt x="0" y="302"/>
                  </a:lnTo>
                  <a:lnTo>
                    <a:pt x="119" y="371"/>
                  </a:lnTo>
                  <a:lnTo>
                    <a:pt x="463" y="371"/>
                  </a:lnTo>
                  <a:close/>
                  <a:moveTo>
                    <a:pt x="119" y="568"/>
                  </a:moveTo>
                  <a:lnTo>
                    <a:pt x="0" y="499"/>
                  </a:lnTo>
                  <a:lnTo>
                    <a:pt x="0" y="607"/>
                  </a:lnTo>
                  <a:lnTo>
                    <a:pt x="137" y="685"/>
                  </a:lnTo>
                  <a:lnTo>
                    <a:pt x="445" y="685"/>
                  </a:lnTo>
                  <a:lnTo>
                    <a:pt x="584" y="607"/>
                  </a:lnTo>
                  <a:lnTo>
                    <a:pt x="584" y="499"/>
                  </a:lnTo>
                  <a:lnTo>
                    <a:pt x="463" y="568"/>
                  </a:lnTo>
                  <a:lnTo>
                    <a:pt x="119" y="568"/>
                  </a:lnTo>
                  <a:close/>
                  <a:moveTo>
                    <a:pt x="445" y="0"/>
                  </a:moveTo>
                  <a:lnTo>
                    <a:pt x="137" y="0"/>
                  </a:lnTo>
                  <a:lnTo>
                    <a:pt x="0" y="78"/>
                  </a:lnTo>
                  <a:lnTo>
                    <a:pt x="0" y="225"/>
                  </a:lnTo>
                  <a:lnTo>
                    <a:pt x="137" y="302"/>
                  </a:lnTo>
                  <a:lnTo>
                    <a:pt x="445" y="302"/>
                  </a:lnTo>
                  <a:lnTo>
                    <a:pt x="584" y="225"/>
                  </a:lnTo>
                  <a:lnTo>
                    <a:pt x="584" y="78"/>
                  </a:lnTo>
                  <a:lnTo>
                    <a:pt x="4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grpSp>
        <p:nvGrpSpPr>
          <p:cNvPr id="17" name="Group 16">
            <a:extLst>
              <a:ext uri="{FF2B5EF4-FFF2-40B4-BE49-F238E27FC236}">
                <a16:creationId xmlns:a16="http://schemas.microsoft.com/office/drawing/2014/main" id="{DF96E258-FE40-173D-DB61-DF67B1334FA1}"/>
              </a:ext>
            </a:extLst>
          </p:cNvPr>
          <p:cNvGrpSpPr/>
          <p:nvPr/>
        </p:nvGrpSpPr>
        <p:grpSpPr>
          <a:xfrm>
            <a:off x="5911471" y="3323419"/>
            <a:ext cx="1303400" cy="925201"/>
            <a:chOff x="5911471" y="3323419"/>
            <a:chExt cx="1303400" cy="925201"/>
          </a:xfrm>
        </p:grpSpPr>
        <p:sp>
          <p:nvSpPr>
            <p:cNvPr id="18" name="TextBox 17">
              <a:extLst>
                <a:ext uri="{FF2B5EF4-FFF2-40B4-BE49-F238E27FC236}">
                  <a16:creationId xmlns:a16="http://schemas.microsoft.com/office/drawing/2014/main" id="{9189442A-CBC1-49C0-D946-A9B5B5552AFB}"/>
                </a:ext>
              </a:extLst>
            </p:cNvPr>
            <p:cNvSpPr txBox="1"/>
            <p:nvPr/>
          </p:nvSpPr>
          <p:spPr>
            <a:xfrm>
              <a:off x="5911471" y="3794650"/>
              <a:ext cx="1303400" cy="453970"/>
            </a:xfrm>
            <a:prstGeom prst="rect">
              <a:avLst/>
            </a:prstGeom>
            <a:noFill/>
          </p:spPr>
          <p:txBody>
            <a:bodyPr wrap="square" rtlCol="0" anchor="ctr" anchorCtr="0">
              <a:spAutoFit/>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0" lang="en-US" sz="1000" b="0" i="0" u="none" strike="noStrike" kern="1200" cap="none" spc="0" normalizeH="0" baseline="0" noProof="0" dirty="0">
                  <a:ln>
                    <a:noFill/>
                  </a:ln>
                  <a:effectLst/>
                  <a:uLnTx/>
                  <a:uFillTx/>
                  <a:latin typeface="+mj-lt"/>
                  <a:cs typeface="Calibri" panose="020F0502020204030204" pitchFamily="34" charset="0"/>
                </a:rPr>
                <a:t>Database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000" b="0" i="0" u="none" strike="noStrike" kern="1200" cap="none" spc="0" normalizeH="0" baseline="0" noProof="0" dirty="0">
                  <a:ln>
                    <a:noFill/>
                  </a:ln>
                  <a:effectLst/>
                  <a:uLnTx/>
                  <a:uFillTx/>
                  <a:latin typeface="+mj-lt"/>
                  <a:cs typeface="Calibri" panose="020F0502020204030204" pitchFamily="34" charset="0"/>
                </a:rPr>
                <a:t>(data / metadata)</a:t>
              </a:r>
            </a:p>
          </p:txBody>
        </p:sp>
        <p:sp>
          <p:nvSpPr>
            <p:cNvPr id="19" name="Freeform 9">
              <a:extLst>
                <a:ext uri="{FF2B5EF4-FFF2-40B4-BE49-F238E27FC236}">
                  <a16:creationId xmlns:a16="http://schemas.microsoft.com/office/drawing/2014/main" id="{7806B3A6-D76F-B4B4-4E95-D966837C542F}"/>
                </a:ext>
              </a:extLst>
            </p:cNvPr>
            <p:cNvSpPr>
              <a:spLocks noEditPoints="1"/>
            </p:cNvSpPr>
            <p:nvPr/>
          </p:nvSpPr>
          <p:spPr bwMode="auto">
            <a:xfrm>
              <a:off x="6388228" y="3323419"/>
              <a:ext cx="345314" cy="405035"/>
            </a:xfrm>
            <a:custGeom>
              <a:avLst/>
              <a:gdLst>
                <a:gd name="T0" fmla="*/ 463 w 584"/>
                <a:gd name="T1" fmla="*/ 371 h 685"/>
                <a:gd name="T2" fmla="*/ 584 w 584"/>
                <a:gd name="T3" fmla="*/ 302 h 685"/>
                <a:gd name="T4" fmla="*/ 584 w 584"/>
                <a:gd name="T5" fmla="*/ 422 h 685"/>
                <a:gd name="T6" fmla="*/ 445 w 584"/>
                <a:gd name="T7" fmla="*/ 500 h 685"/>
                <a:gd name="T8" fmla="*/ 137 w 584"/>
                <a:gd name="T9" fmla="*/ 500 h 685"/>
                <a:gd name="T10" fmla="*/ 0 w 584"/>
                <a:gd name="T11" fmla="*/ 422 h 685"/>
                <a:gd name="T12" fmla="*/ 0 w 584"/>
                <a:gd name="T13" fmla="*/ 302 h 685"/>
                <a:gd name="T14" fmla="*/ 119 w 584"/>
                <a:gd name="T15" fmla="*/ 371 h 685"/>
                <a:gd name="T16" fmla="*/ 463 w 584"/>
                <a:gd name="T17" fmla="*/ 371 h 685"/>
                <a:gd name="T18" fmla="*/ 119 w 584"/>
                <a:gd name="T19" fmla="*/ 568 h 685"/>
                <a:gd name="T20" fmla="*/ 0 w 584"/>
                <a:gd name="T21" fmla="*/ 499 h 685"/>
                <a:gd name="T22" fmla="*/ 0 w 584"/>
                <a:gd name="T23" fmla="*/ 607 h 685"/>
                <a:gd name="T24" fmla="*/ 137 w 584"/>
                <a:gd name="T25" fmla="*/ 685 h 685"/>
                <a:gd name="T26" fmla="*/ 445 w 584"/>
                <a:gd name="T27" fmla="*/ 685 h 685"/>
                <a:gd name="T28" fmla="*/ 584 w 584"/>
                <a:gd name="T29" fmla="*/ 607 h 685"/>
                <a:gd name="T30" fmla="*/ 584 w 584"/>
                <a:gd name="T31" fmla="*/ 499 h 685"/>
                <a:gd name="T32" fmla="*/ 463 w 584"/>
                <a:gd name="T33" fmla="*/ 568 h 685"/>
                <a:gd name="T34" fmla="*/ 119 w 584"/>
                <a:gd name="T35" fmla="*/ 568 h 685"/>
                <a:gd name="T36" fmla="*/ 445 w 584"/>
                <a:gd name="T37" fmla="*/ 0 h 685"/>
                <a:gd name="T38" fmla="*/ 137 w 584"/>
                <a:gd name="T39" fmla="*/ 0 h 685"/>
                <a:gd name="T40" fmla="*/ 0 w 584"/>
                <a:gd name="T41" fmla="*/ 78 h 685"/>
                <a:gd name="T42" fmla="*/ 0 w 584"/>
                <a:gd name="T43" fmla="*/ 225 h 685"/>
                <a:gd name="T44" fmla="*/ 137 w 584"/>
                <a:gd name="T45" fmla="*/ 302 h 685"/>
                <a:gd name="T46" fmla="*/ 445 w 584"/>
                <a:gd name="T47" fmla="*/ 302 h 685"/>
                <a:gd name="T48" fmla="*/ 584 w 584"/>
                <a:gd name="T49" fmla="*/ 225 h 685"/>
                <a:gd name="T50" fmla="*/ 584 w 584"/>
                <a:gd name="T51" fmla="*/ 78 h 685"/>
                <a:gd name="T52" fmla="*/ 445 w 584"/>
                <a:gd name="T5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 h="685">
                  <a:moveTo>
                    <a:pt x="463" y="371"/>
                  </a:moveTo>
                  <a:lnTo>
                    <a:pt x="584" y="302"/>
                  </a:lnTo>
                  <a:lnTo>
                    <a:pt x="584" y="422"/>
                  </a:lnTo>
                  <a:lnTo>
                    <a:pt x="445" y="500"/>
                  </a:lnTo>
                  <a:lnTo>
                    <a:pt x="137" y="500"/>
                  </a:lnTo>
                  <a:lnTo>
                    <a:pt x="0" y="422"/>
                  </a:lnTo>
                  <a:lnTo>
                    <a:pt x="0" y="302"/>
                  </a:lnTo>
                  <a:lnTo>
                    <a:pt x="119" y="371"/>
                  </a:lnTo>
                  <a:lnTo>
                    <a:pt x="463" y="371"/>
                  </a:lnTo>
                  <a:close/>
                  <a:moveTo>
                    <a:pt x="119" y="568"/>
                  </a:moveTo>
                  <a:lnTo>
                    <a:pt x="0" y="499"/>
                  </a:lnTo>
                  <a:lnTo>
                    <a:pt x="0" y="607"/>
                  </a:lnTo>
                  <a:lnTo>
                    <a:pt x="137" y="685"/>
                  </a:lnTo>
                  <a:lnTo>
                    <a:pt x="445" y="685"/>
                  </a:lnTo>
                  <a:lnTo>
                    <a:pt x="584" y="607"/>
                  </a:lnTo>
                  <a:lnTo>
                    <a:pt x="584" y="499"/>
                  </a:lnTo>
                  <a:lnTo>
                    <a:pt x="463" y="568"/>
                  </a:lnTo>
                  <a:lnTo>
                    <a:pt x="119" y="568"/>
                  </a:lnTo>
                  <a:close/>
                  <a:moveTo>
                    <a:pt x="445" y="0"/>
                  </a:moveTo>
                  <a:lnTo>
                    <a:pt x="137" y="0"/>
                  </a:lnTo>
                  <a:lnTo>
                    <a:pt x="0" y="78"/>
                  </a:lnTo>
                  <a:lnTo>
                    <a:pt x="0" y="225"/>
                  </a:lnTo>
                  <a:lnTo>
                    <a:pt x="137" y="302"/>
                  </a:lnTo>
                  <a:lnTo>
                    <a:pt x="445" y="302"/>
                  </a:lnTo>
                  <a:lnTo>
                    <a:pt x="584" y="225"/>
                  </a:lnTo>
                  <a:lnTo>
                    <a:pt x="584" y="78"/>
                  </a:lnTo>
                  <a:lnTo>
                    <a:pt x="44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grpSp>
        <p:nvGrpSpPr>
          <p:cNvPr id="20" name="Group 19">
            <a:extLst>
              <a:ext uri="{FF2B5EF4-FFF2-40B4-BE49-F238E27FC236}">
                <a16:creationId xmlns:a16="http://schemas.microsoft.com/office/drawing/2014/main" id="{00D2299B-886F-4838-C6B3-44073CFEB1FF}"/>
              </a:ext>
            </a:extLst>
          </p:cNvPr>
          <p:cNvGrpSpPr/>
          <p:nvPr/>
        </p:nvGrpSpPr>
        <p:grpSpPr>
          <a:xfrm>
            <a:off x="5910200" y="4713082"/>
            <a:ext cx="1303400" cy="890276"/>
            <a:chOff x="5910200" y="4713082"/>
            <a:chExt cx="1303400" cy="890276"/>
          </a:xfrm>
        </p:grpSpPr>
        <p:sp>
          <p:nvSpPr>
            <p:cNvPr id="21" name="TextBox 20">
              <a:extLst>
                <a:ext uri="{FF2B5EF4-FFF2-40B4-BE49-F238E27FC236}">
                  <a16:creationId xmlns:a16="http://schemas.microsoft.com/office/drawing/2014/main" id="{4FFD8323-8627-C53F-3125-B0379F14FAF8}"/>
                </a:ext>
              </a:extLst>
            </p:cNvPr>
            <p:cNvSpPr txBox="1"/>
            <p:nvPr/>
          </p:nvSpPr>
          <p:spPr>
            <a:xfrm>
              <a:off x="5910200" y="5149388"/>
              <a:ext cx="1303400" cy="453970"/>
            </a:xfrm>
            <a:prstGeom prst="rect">
              <a:avLst/>
            </a:prstGeom>
            <a:noFill/>
          </p:spPr>
          <p:txBody>
            <a:bodyPr wrap="square" rtlCol="0" anchor="ctr" anchorCtr="0">
              <a:spAutoFit/>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0" lang="en-US" sz="1000" b="0" i="0" u="none" strike="noStrike" kern="1200" cap="none" spc="0" normalizeH="0" baseline="0" noProof="0" dirty="0">
                  <a:ln>
                    <a:noFill/>
                  </a:ln>
                  <a:effectLst/>
                  <a:uLnTx/>
                  <a:uFillTx/>
                  <a:latin typeface="+mj-lt"/>
                  <a:cs typeface="Calibri" panose="020F0502020204030204" pitchFamily="34" charset="0"/>
                </a:rPr>
                <a:t>Blob Store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000" b="0" i="0" u="none" strike="noStrike" kern="1200" cap="none" spc="0" normalizeH="0" baseline="0" noProof="0" dirty="0">
                  <a:ln>
                    <a:noFill/>
                  </a:ln>
                  <a:effectLst/>
                  <a:uLnTx/>
                  <a:uFillTx/>
                  <a:latin typeface="+mj-lt"/>
                  <a:cs typeface="Calibri" panose="020F0502020204030204" pitchFamily="34" charset="0"/>
                </a:rPr>
                <a:t>(files)</a:t>
              </a:r>
            </a:p>
          </p:txBody>
        </p:sp>
        <p:sp>
          <p:nvSpPr>
            <p:cNvPr id="22" name="Freeform 9">
              <a:extLst>
                <a:ext uri="{FF2B5EF4-FFF2-40B4-BE49-F238E27FC236}">
                  <a16:creationId xmlns:a16="http://schemas.microsoft.com/office/drawing/2014/main" id="{1FF68579-C06C-0474-662E-665249812F3C}"/>
                </a:ext>
              </a:extLst>
            </p:cNvPr>
            <p:cNvSpPr>
              <a:spLocks noEditPoints="1"/>
            </p:cNvSpPr>
            <p:nvPr/>
          </p:nvSpPr>
          <p:spPr bwMode="auto">
            <a:xfrm>
              <a:off x="6386957" y="4713082"/>
              <a:ext cx="345314" cy="405035"/>
            </a:xfrm>
            <a:custGeom>
              <a:avLst/>
              <a:gdLst>
                <a:gd name="T0" fmla="*/ 463 w 584"/>
                <a:gd name="T1" fmla="*/ 371 h 685"/>
                <a:gd name="T2" fmla="*/ 584 w 584"/>
                <a:gd name="T3" fmla="*/ 302 h 685"/>
                <a:gd name="T4" fmla="*/ 584 w 584"/>
                <a:gd name="T5" fmla="*/ 422 h 685"/>
                <a:gd name="T6" fmla="*/ 445 w 584"/>
                <a:gd name="T7" fmla="*/ 500 h 685"/>
                <a:gd name="T8" fmla="*/ 137 w 584"/>
                <a:gd name="T9" fmla="*/ 500 h 685"/>
                <a:gd name="T10" fmla="*/ 0 w 584"/>
                <a:gd name="T11" fmla="*/ 422 h 685"/>
                <a:gd name="T12" fmla="*/ 0 w 584"/>
                <a:gd name="T13" fmla="*/ 302 h 685"/>
                <a:gd name="T14" fmla="*/ 119 w 584"/>
                <a:gd name="T15" fmla="*/ 371 h 685"/>
                <a:gd name="T16" fmla="*/ 463 w 584"/>
                <a:gd name="T17" fmla="*/ 371 h 685"/>
                <a:gd name="T18" fmla="*/ 119 w 584"/>
                <a:gd name="T19" fmla="*/ 568 h 685"/>
                <a:gd name="T20" fmla="*/ 0 w 584"/>
                <a:gd name="T21" fmla="*/ 499 h 685"/>
                <a:gd name="T22" fmla="*/ 0 w 584"/>
                <a:gd name="T23" fmla="*/ 607 h 685"/>
                <a:gd name="T24" fmla="*/ 137 w 584"/>
                <a:gd name="T25" fmla="*/ 685 h 685"/>
                <a:gd name="T26" fmla="*/ 445 w 584"/>
                <a:gd name="T27" fmla="*/ 685 h 685"/>
                <a:gd name="T28" fmla="*/ 584 w 584"/>
                <a:gd name="T29" fmla="*/ 607 h 685"/>
                <a:gd name="T30" fmla="*/ 584 w 584"/>
                <a:gd name="T31" fmla="*/ 499 h 685"/>
                <a:gd name="T32" fmla="*/ 463 w 584"/>
                <a:gd name="T33" fmla="*/ 568 h 685"/>
                <a:gd name="T34" fmla="*/ 119 w 584"/>
                <a:gd name="T35" fmla="*/ 568 h 685"/>
                <a:gd name="T36" fmla="*/ 445 w 584"/>
                <a:gd name="T37" fmla="*/ 0 h 685"/>
                <a:gd name="T38" fmla="*/ 137 w 584"/>
                <a:gd name="T39" fmla="*/ 0 h 685"/>
                <a:gd name="T40" fmla="*/ 0 w 584"/>
                <a:gd name="T41" fmla="*/ 78 h 685"/>
                <a:gd name="T42" fmla="*/ 0 w 584"/>
                <a:gd name="T43" fmla="*/ 225 h 685"/>
                <a:gd name="T44" fmla="*/ 137 w 584"/>
                <a:gd name="T45" fmla="*/ 302 h 685"/>
                <a:gd name="T46" fmla="*/ 445 w 584"/>
                <a:gd name="T47" fmla="*/ 302 h 685"/>
                <a:gd name="T48" fmla="*/ 584 w 584"/>
                <a:gd name="T49" fmla="*/ 225 h 685"/>
                <a:gd name="T50" fmla="*/ 584 w 584"/>
                <a:gd name="T51" fmla="*/ 78 h 685"/>
                <a:gd name="T52" fmla="*/ 445 w 584"/>
                <a:gd name="T5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 h="685">
                  <a:moveTo>
                    <a:pt x="463" y="371"/>
                  </a:moveTo>
                  <a:lnTo>
                    <a:pt x="584" y="302"/>
                  </a:lnTo>
                  <a:lnTo>
                    <a:pt x="584" y="422"/>
                  </a:lnTo>
                  <a:lnTo>
                    <a:pt x="445" y="500"/>
                  </a:lnTo>
                  <a:lnTo>
                    <a:pt x="137" y="500"/>
                  </a:lnTo>
                  <a:lnTo>
                    <a:pt x="0" y="422"/>
                  </a:lnTo>
                  <a:lnTo>
                    <a:pt x="0" y="302"/>
                  </a:lnTo>
                  <a:lnTo>
                    <a:pt x="119" y="371"/>
                  </a:lnTo>
                  <a:lnTo>
                    <a:pt x="463" y="371"/>
                  </a:lnTo>
                  <a:close/>
                  <a:moveTo>
                    <a:pt x="119" y="568"/>
                  </a:moveTo>
                  <a:lnTo>
                    <a:pt x="0" y="499"/>
                  </a:lnTo>
                  <a:lnTo>
                    <a:pt x="0" y="607"/>
                  </a:lnTo>
                  <a:lnTo>
                    <a:pt x="137" y="685"/>
                  </a:lnTo>
                  <a:lnTo>
                    <a:pt x="445" y="685"/>
                  </a:lnTo>
                  <a:lnTo>
                    <a:pt x="584" y="607"/>
                  </a:lnTo>
                  <a:lnTo>
                    <a:pt x="584" y="499"/>
                  </a:lnTo>
                  <a:lnTo>
                    <a:pt x="463" y="568"/>
                  </a:lnTo>
                  <a:lnTo>
                    <a:pt x="119" y="568"/>
                  </a:lnTo>
                  <a:close/>
                  <a:moveTo>
                    <a:pt x="445" y="0"/>
                  </a:moveTo>
                  <a:lnTo>
                    <a:pt x="137" y="0"/>
                  </a:lnTo>
                  <a:lnTo>
                    <a:pt x="0" y="78"/>
                  </a:lnTo>
                  <a:lnTo>
                    <a:pt x="0" y="225"/>
                  </a:lnTo>
                  <a:lnTo>
                    <a:pt x="137" y="302"/>
                  </a:lnTo>
                  <a:lnTo>
                    <a:pt x="445" y="302"/>
                  </a:lnTo>
                  <a:lnTo>
                    <a:pt x="584" y="225"/>
                  </a:lnTo>
                  <a:lnTo>
                    <a:pt x="584" y="78"/>
                  </a:lnTo>
                  <a:lnTo>
                    <a:pt x="44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grpSp>
        <p:nvGrpSpPr>
          <p:cNvPr id="23" name="Group 22">
            <a:extLst>
              <a:ext uri="{FF2B5EF4-FFF2-40B4-BE49-F238E27FC236}">
                <a16:creationId xmlns:a16="http://schemas.microsoft.com/office/drawing/2014/main" id="{20E188A4-5C7E-2F1E-5DC6-33FC2A032967}"/>
              </a:ext>
            </a:extLst>
          </p:cNvPr>
          <p:cNvGrpSpPr/>
          <p:nvPr/>
        </p:nvGrpSpPr>
        <p:grpSpPr>
          <a:xfrm>
            <a:off x="2051448" y="2132792"/>
            <a:ext cx="961309" cy="970328"/>
            <a:chOff x="2062878" y="2132792"/>
            <a:chExt cx="961309" cy="970328"/>
          </a:xfrm>
        </p:grpSpPr>
        <p:cxnSp>
          <p:nvCxnSpPr>
            <p:cNvPr id="24" name="Straight Connector 23">
              <a:extLst>
                <a:ext uri="{FF2B5EF4-FFF2-40B4-BE49-F238E27FC236}">
                  <a16:creationId xmlns:a16="http://schemas.microsoft.com/office/drawing/2014/main" id="{75495D80-7A85-688B-268D-0A2B0E1A28CE}"/>
                </a:ext>
              </a:extLst>
            </p:cNvPr>
            <p:cNvCxnSpPr/>
            <p:nvPr/>
          </p:nvCxnSpPr>
          <p:spPr>
            <a:xfrm>
              <a:off x="2062878" y="2619465"/>
              <a:ext cx="55459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9">
              <a:extLst>
                <a:ext uri="{FF2B5EF4-FFF2-40B4-BE49-F238E27FC236}">
                  <a16:creationId xmlns:a16="http://schemas.microsoft.com/office/drawing/2014/main" id="{72496E62-2299-1478-1991-D84FB614272B}"/>
                </a:ext>
              </a:extLst>
            </p:cNvPr>
            <p:cNvCxnSpPr/>
            <p:nvPr/>
          </p:nvCxnSpPr>
          <p:spPr>
            <a:xfrm rot="5400000" flipH="1" flipV="1">
              <a:off x="2573920" y="2169198"/>
              <a:ext cx="486674" cy="413861"/>
            </a:xfrm>
            <a:prstGeom prst="bentConnector3">
              <a:avLst>
                <a:gd name="adj1" fmla="val 99908"/>
              </a:avLst>
            </a:prstGeom>
            <a:ln w="15875">
              <a:solidFill>
                <a:schemeClr val="accent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6" name="Straight Connector 29">
              <a:extLst>
                <a:ext uri="{FF2B5EF4-FFF2-40B4-BE49-F238E27FC236}">
                  <a16:creationId xmlns:a16="http://schemas.microsoft.com/office/drawing/2014/main" id="{548F47E0-A4E1-7A9B-B055-184234A95F84}"/>
                </a:ext>
              </a:extLst>
            </p:cNvPr>
            <p:cNvCxnSpPr/>
            <p:nvPr/>
          </p:nvCxnSpPr>
          <p:spPr>
            <a:xfrm rot="16200000" flipH="1">
              <a:off x="2573920" y="2652852"/>
              <a:ext cx="486674" cy="413861"/>
            </a:xfrm>
            <a:prstGeom prst="bentConnector3">
              <a:avLst>
                <a:gd name="adj1" fmla="val 99908"/>
              </a:avLst>
            </a:prstGeom>
            <a:ln w="15875">
              <a:solidFill>
                <a:schemeClr val="accent2"/>
              </a:solidFill>
              <a:tailEnd type="arrow" w="lg"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673B214-E2D0-3CC8-899C-7EFE00B3977A}"/>
              </a:ext>
            </a:extLst>
          </p:cNvPr>
          <p:cNvGrpSpPr>
            <a:grpSpLocks noChangeAspect="1"/>
          </p:cNvGrpSpPr>
          <p:nvPr/>
        </p:nvGrpSpPr>
        <p:grpSpPr>
          <a:xfrm>
            <a:off x="1127624" y="2142314"/>
            <a:ext cx="935254" cy="935254"/>
            <a:chOff x="1127624" y="2142314"/>
            <a:chExt cx="935254" cy="935254"/>
          </a:xfrm>
        </p:grpSpPr>
        <p:sp>
          <p:nvSpPr>
            <p:cNvPr id="28" name="Rectangle 27">
              <a:extLst>
                <a:ext uri="{FF2B5EF4-FFF2-40B4-BE49-F238E27FC236}">
                  <a16:creationId xmlns:a16="http://schemas.microsoft.com/office/drawing/2014/main" id="{69D123DB-87E6-11CC-CFA4-392211ADF804}"/>
                </a:ext>
              </a:extLst>
            </p:cNvPr>
            <p:cNvSpPr>
              <a:spLocks noChangeAspect="1"/>
            </p:cNvSpPr>
            <p:nvPr/>
          </p:nvSpPr>
          <p:spPr>
            <a:xfrm>
              <a:off x="1127624" y="2142314"/>
              <a:ext cx="935254" cy="935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ueHaasGroteskDisp Std Blk"/>
                  <a:ea typeface="+mn-ea"/>
                  <a:cs typeface="+mn-cs"/>
                </a:rPr>
                <a:t> </a:t>
              </a:r>
            </a:p>
          </p:txBody>
        </p:sp>
        <p:sp>
          <p:nvSpPr>
            <p:cNvPr id="29" name="Freeform 28">
              <a:extLst>
                <a:ext uri="{FF2B5EF4-FFF2-40B4-BE49-F238E27FC236}">
                  <a16:creationId xmlns:a16="http://schemas.microsoft.com/office/drawing/2014/main" id="{34A45942-43F1-5990-CAAE-6135E7D47BC3}"/>
                </a:ext>
              </a:extLst>
            </p:cNvPr>
            <p:cNvSpPr>
              <a:spLocks noChangeAspect="1" noEditPoints="1"/>
            </p:cNvSpPr>
            <p:nvPr/>
          </p:nvSpPr>
          <p:spPr bwMode="auto">
            <a:xfrm>
              <a:off x="1321760" y="2344829"/>
              <a:ext cx="509588" cy="530225"/>
            </a:xfrm>
            <a:custGeom>
              <a:avLst/>
              <a:gdLst>
                <a:gd name="T0" fmla="*/ 299 w 321"/>
                <a:gd name="T1" fmla="*/ 98 h 334"/>
                <a:gd name="T2" fmla="*/ 321 w 321"/>
                <a:gd name="T3" fmla="*/ 23 h 334"/>
                <a:gd name="T4" fmla="*/ 246 w 321"/>
                <a:gd name="T5" fmla="*/ 0 h 334"/>
                <a:gd name="T6" fmla="*/ 224 w 321"/>
                <a:gd name="T7" fmla="*/ 35 h 334"/>
                <a:gd name="T8" fmla="*/ 140 w 321"/>
                <a:gd name="T9" fmla="*/ 57 h 334"/>
                <a:gd name="T10" fmla="*/ 99 w 321"/>
                <a:gd name="T11" fmla="*/ 154 h 334"/>
                <a:gd name="T12" fmla="*/ 98 w 321"/>
                <a:gd name="T13" fmla="*/ 154 h 334"/>
                <a:gd name="T14" fmla="*/ 76 w 321"/>
                <a:gd name="T15" fmla="*/ 120 h 334"/>
                <a:gd name="T16" fmla="*/ 0 w 321"/>
                <a:gd name="T17" fmla="*/ 142 h 334"/>
                <a:gd name="T18" fmla="*/ 23 w 321"/>
                <a:gd name="T19" fmla="*/ 216 h 334"/>
                <a:gd name="T20" fmla="*/ 98 w 321"/>
                <a:gd name="T21" fmla="*/ 195 h 334"/>
                <a:gd name="T22" fmla="*/ 100 w 321"/>
                <a:gd name="T23" fmla="*/ 181 h 334"/>
                <a:gd name="T24" fmla="*/ 140 w 321"/>
                <a:gd name="T25" fmla="*/ 181 h 334"/>
                <a:gd name="T26" fmla="*/ 162 w 321"/>
                <a:gd name="T27" fmla="*/ 300 h 334"/>
                <a:gd name="T28" fmla="*/ 224 w 321"/>
                <a:gd name="T29" fmla="*/ 312 h 334"/>
                <a:gd name="T30" fmla="*/ 299 w 321"/>
                <a:gd name="T31" fmla="*/ 334 h 334"/>
                <a:gd name="T32" fmla="*/ 321 w 321"/>
                <a:gd name="T33" fmla="*/ 259 h 334"/>
                <a:gd name="T34" fmla="*/ 246 w 321"/>
                <a:gd name="T35" fmla="*/ 238 h 334"/>
                <a:gd name="T36" fmla="*/ 224 w 321"/>
                <a:gd name="T37" fmla="*/ 273 h 334"/>
                <a:gd name="T38" fmla="*/ 168 w 321"/>
                <a:gd name="T39" fmla="*/ 267 h 334"/>
                <a:gd name="T40" fmla="*/ 224 w 321"/>
                <a:gd name="T41" fmla="*/ 181 h 334"/>
                <a:gd name="T42" fmla="*/ 246 w 321"/>
                <a:gd name="T43" fmla="*/ 216 h 334"/>
                <a:gd name="T44" fmla="*/ 321 w 321"/>
                <a:gd name="T45" fmla="*/ 194 h 334"/>
                <a:gd name="T46" fmla="*/ 299 w 321"/>
                <a:gd name="T47" fmla="*/ 120 h 334"/>
                <a:gd name="T48" fmla="*/ 224 w 321"/>
                <a:gd name="T49" fmla="*/ 141 h 334"/>
                <a:gd name="T50" fmla="*/ 168 w 321"/>
                <a:gd name="T51" fmla="*/ 154 h 334"/>
                <a:gd name="T52" fmla="*/ 174 w 321"/>
                <a:gd name="T53" fmla="*/ 63 h 334"/>
                <a:gd name="T54" fmla="*/ 224 w 321"/>
                <a:gd name="T55" fmla="*/ 75 h 334"/>
                <a:gd name="T56" fmla="*/ 251 w 321"/>
                <a:gd name="T57" fmla="*/ 34 h 334"/>
                <a:gd name="T58" fmla="*/ 288 w 321"/>
                <a:gd name="T59" fmla="*/ 29 h 334"/>
                <a:gd name="T60" fmla="*/ 293 w 321"/>
                <a:gd name="T61" fmla="*/ 64 h 334"/>
                <a:gd name="T62" fmla="*/ 257 w 321"/>
                <a:gd name="T63" fmla="*/ 70 h 334"/>
                <a:gd name="T64" fmla="*/ 251 w 321"/>
                <a:gd name="T65" fmla="*/ 34 h 334"/>
                <a:gd name="T66" fmla="*/ 65 w 321"/>
                <a:gd name="T67" fmla="*/ 188 h 334"/>
                <a:gd name="T68" fmla="*/ 28 w 321"/>
                <a:gd name="T69" fmla="*/ 183 h 334"/>
                <a:gd name="T70" fmla="*/ 34 w 321"/>
                <a:gd name="T71" fmla="*/ 147 h 334"/>
                <a:gd name="T72" fmla="*/ 70 w 321"/>
                <a:gd name="T73" fmla="*/ 153 h 334"/>
                <a:gd name="T74" fmla="*/ 251 w 321"/>
                <a:gd name="T75" fmla="*/ 271 h 334"/>
                <a:gd name="T76" fmla="*/ 288 w 321"/>
                <a:gd name="T77" fmla="*/ 266 h 334"/>
                <a:gd name="T78" fmla="*/ 293 w 321"/>
                <a:gd name="T79" fmla="*/ 301 h 334"/>
                <a:gd name="T80" fmla="*/ 257 w 321"/>
                <a:gd name="T81" fmla="*/ 307 h 334"/>
                <a:gd name="T82" fmla="*/ 251 w 321"/>
                <a:gd name="T83" fmla="*/ 271 h 334"/>
                <a:gd name="T84" fmla="*/ 257 w 321"/>
                <a:gd name="T85" fmla="*/ 147 h 334"/>
                <a:gd name="T86" fmla="*/ 293 w 321"/>
                <a:gd name="T87" fmla="*/ 153 h 334"/>
                <a:gd name="T88" fmla="*/ 288 w 321"/>
                <a:gd name="T89" fmla="*/ 188 h 334"/>
                <a:gd name="T90" fmla="*/ 251 w 321"/>
                <a:gd name="T91" fmla="*/ 18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34">
                  <a:moveTo>
                    <a:pt x="246" y="98"/>
                  </a:moveTo>
                  <a:lnTo>
                    <a:pt x="299" y="98"/>
                  </a:lnTo>
                  <a:lnTo>
                    <a:pt x="321" y="75"/>
                  </a:lnTo>
                  <a:lnTo>
                    <a:pt x="321" y="23"/>
                  </a:lnTo>
                  <a:lnTo>
                    <a:pt x="299" y="0"/>
                  </a:lnTo>
                  <a:lnTo>
                    <a:pt x="246" y="0"/>
                  </a:lnTo>
                  <a:lnTo>
                    <a:pt x="224" y="22"/>
                  </a:lnTo>
                  <a:lnTo>
                    <a:pt x="224" y="35"/>
                  </a:lnTo>
                  <a:lnTo>
                    <a:pt x="162" y="35"/>
                  </a:lnTo>
                  <a:lnTo>
                    <a:pt x="140" y="57"/>
                  </a:lnTo>
                  <a:lnTo>
                    <a:pt x="140" y="154"/>
                  </a:lnTo>
                  <a:lnTo>
                    <a:pt x="99" y="154"/>
                  </a:lnTo>
                  <a:lnTo>
                    <a:pt x="99" y="154"/>
                  </a:lnTo>
                  <a:lnTo>
                    <a:pt x="98" y="154"/>
                  </a:lnTo>
                  <a:lnTo>
                    <a:pt x="98" y="142"/>
                  </a:lnTo>
                  <a:lnTo>
                    <a:pt x="76" y="120"/>
                  </a:lnTo>
                  <a:lnTo>
                    <a:pt x="23" y="120"/>
                  </a:lnTo>
                  <a:lnTo>
                    <a:pt x="0" y="142"/>
                  </a:lnTo>
                  <a:lnTo>
                    <a:pt x="0" y="195"/>
                  </a:lnTo>
                  <a:lnTo>
                    <a:pt x="23" y="216"/>
                  </a:lnTo>
                  <a:lnTo>
                    <a:pt x="76" y="216"/>
                  </a:lnTo>
                  <a:lnTo>
                    <a:pt x="98" y="195"/>
                  </a:lnTo>
                  <a:lnTo>
                    <a:pt x="98" y="181"/>
                  </a:lnTo>
                  <a:lnTo>
                    <a:pt x="100" y="181"/>
                  </a:lnTo>
                  <a:lnTo>
                    <a:pt x="100" y="181"/>
                  </a:lnTo>
                  <a:lnTo>
                    <a:pt x="140" y="181"/>
                  </a:lnTo>
                  <a:lnTo>
                    <a:pt x="140" y="278"/>
                  </a:lnTo>
                  <a:lnTo>
                    <a:pt x="162" y="300"/>
                  </a:lnTo>
                  <a:lnTo>
                    <a:pt x="224" y="300"/>
                  </a:lnTo>
                  <a:lnTo>
                    <a:pt x="224" y="312"/>
                  </a:lnTo>
                  <a:lnTo>
                    <a:pt x="246" y="334"/>
                  </a:lnTo>
                  <a:lnTo>
                    <a:pt x="299" y="334"/>
                  </a:lnTo>
                  <a:lnTo>
                    <a:pt x="321" y="312"/>
                  </a:lnTo>
                  <a:lnTo>
                    <a:pt x="321" y="259"/>
                  </a:lnTo>
                  <a:lnTo>
                    <a:pt x="299" y="238"/>
                  </a:lnTo>
                  <a:lnTo>
                    <a:pt x="246" y="238"/>
                  </a:lnTo>
                  <a:lnTo>
                    <a:pt x="224" y="259"/>
                  </a:lnTo>
                  <a:lnTo>
                    <a:pt x="224" y="273"/>
                  </a:lnTo>
                  <a:lnTo>
                    <a:pt x="174" y="273"/>
                  </a:lnTo>
                  <a:lnTo>
                    <a:pt x="168" y="267"/>
                  </a:lnTo>
                  <a:lnTo>
                    <a:pt x="168" y="181"/>
                  </a:lnTo>
                  <a:lnTo>
                    <a:pt x="224" y="181"/>
                  </a:lnTo>
                  <a:lnTo>
                    <a:pt x="224" y="194"/>
                  </a:lnTo>
                  <a:lnTo>
                    <a:pt x="246" y="216"/>
                  </a:lnTo>
                  <a:lnTo>
                    <a:pt x="299" y="216"/>
                  </a:lnTo>
                  <a:lnTo>
                    <a:pt x="321" y="194"/>
                  </a:lnTo>
                  <a:lnTo>
                    <a:pt x="321" y="141"/>
                  </a:lnTo>
                  <a:lnTo>
                    <a:pt x="299" y="120"/>
                  </a:lnTo>
                  <a:lnTo>
                    <a:pt x="246" y="120"/>
                  </a:lnTo>
                  <a:lnTo>
                    <a:pt x="224" y="141"/>
                  </a:lnTo>
                  <a:lnTo>
                    <a:pt x="224" y="154"/>
                  </a:lnTo>
                  <a:lnTo>
                    <a:pt x="168" y="154"/>
                  </a:lnTo>
                  <a:lnTo>
                    <a:pt x="168" y="69"/>
                  </a:lnTo>
                  <a:lnTo>
                    <a:pt x="174" y="63"/>
                  </a:lnTo>
                  <a:lnTo>
                    <a:pt x="224" y="63"/>
                  </a:lnTo>
                  <a:lnTo>
                    <a:pt x="224" y="75"/>
                  </a:lnTo>
                  <a:lnTo>
                    <a:pt x="246" y="98"/>
                  </a:lnTo>
                  <a:close/>
                  <a:moveTo>
                    <a:pt x="251" y="34"/>
                  </a:moveTo>
                  <a:lnTo>
                    <a:pt x="257" y="29"/>
                  </a:lnTo>
                  <a:lnTo>
                    <a:pt x="288" y="29"/>
                  </a:lnTo>
                  <a:lnTo>
                    <a:pt x="293" y="34"/>
                  </a:lnTo>
                  <a:lnTo>
                    <a:pt x="293" y="64"/>
                  </a:lnTo>
                  <a:lnTo>
                    <a:pt x="288" y="70"/>
                  </a:lnTo>
                  <a:lnTo>
                    <a:pt x="257" y="70"/>
                  </a:lnTo>
                  <a:lnTo>
                    <a:pt x="251" y="64"/>
                  </a:lnTo>
                  <a:lnTo>
                    <a:pt x="251" y="34"/>
                  </a:lnTo>
                  <a:close/>
                  <a:moveTo>
                    <a:pt x="70" y="183"/>
                  </a:moveTo>
                  <a:lnTo>
                    <a:pt x="65" y="188"/>
                  </a:lnTo>
                  <a:lnTo>
                    <a:pt x="34" y="188"/>
                  </a:lnTo>
                  <a:lnTo>
                    <a:pt x="28" y="183"/>
                  </a:lnTo>
                  <a:lnTo>
                    <a:pt x="28" y="153"/>
                  </a:lnTo>
                  <a:lnTo>
                    <a:pt x="34" y="147"/>
                  </a:lnTo>
                  <a:lnTo>
                    <a:pt x="64" y="147"/>
                  </a:lnTo>
                  <a:lnTo>
                    <a:pt x="70" y="153"/>
                  </a:lnTo>
                  <a:lnTo>
                    <a:pt x="70" y="183"/>
                  </a:lnTo>
                  <a:close/>
                  <a:moveTo>
                    <a:pt x="251" y="271"/>
                  </a:moveTo>
                  <a:lnTo>
                    <a:pt x="257" y="266"/>
                  </a:lnTo>
                  <a:lnTo>
                    <a:pt x="288" y="266"/>
                  </a:lnTo>
                  <a:lnTo>
                    <a:pt x="293" y="271"/>
                  </a:lnTo>
                  <a:lnTo>
                    <a:pt x="293" y="301"/>
                  </a:lnTo>
                  <a:lnTo>
                    <a:pt x="288" y="307"/>
                  </a:lnTo>
                  <a:lnTo>
                    <a:pt x="257" y="307"/>
                  </a:lnTo>
                  <a:lnTo>
                    <a:pt x="251" y="301"/>
                  </a:lnTo>
                  <a:lnTo>
                    <a:pt x="251" y="271"/>
                  </a:lnTo>
                  <a:close/>
                  <a:moveTo>
                    <a:pt x="251" y="153"/>
                  </a:moveTo>
                  <a:lnTo>
                    <a:pt x="257" y="147"/>
                  </a:lnTo>
                  <a:lnTo>
                    <a:pt x="288" y="147"/>
                  </a:lnTo>
                  <a:lnTo>
                    <a:pt x="293" y="153"/>
                  </a:lnTo>
                  <a:lnTo>
                    <a:pt x="293" y="183"/>
                  </a:lnTo>
                  <a:lnTo>
                    <a:pt x="288" y="188"/>
                  </a:lnTo>
                  <a:lnTo>
                    <a:pt x="257" y="188"/>
                  </a:lnTo>
                  <a:lnTo>
                    <a:pt x="251" y="182"/>
                  </a:lnTo>
                  <a:lnTo>
                    <a:pt x="251"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grpSp>
        <p:nvGrpSpPr>
          <p:cNvPr id="30" name="Group 29">
            <a:extLst>
              <a:ext uri="{FF2B5EF4-FFF2-40B4-BE49-F238E27FC236}">
                <a16:creationId xmlns:a16="http://schemas.microsoft.com/office/drawing/2014/main" id="{E3B06632-9F28-1ACF-72FC-A4779D2A4D54}"/>
              </a:ext>
            </a:extLst>
          </p:cNvPr>
          <p:cNvGrpSpPr/>
          <p:nvPr/>
        </p:nvGrpSpPr>
        <p:grpSpPr>
          <a:xfrm>
            <a:off x="4325219" y="2116726"/>
            <a:ext cx="1782000" cy="2772000"/>
            <a:chOff x="8120063" y="485776"/>
            <a:chExt cx="3357563" cy="5186362"/>
          </a:xfrm>
        </p:grpSpPr>
        <p:sp>
          <p:nvSpPr>
            <p:cNvPr id="31" name="Freeform 5">
              <a:extLst>
                <a:ext uri="{FF2B5EF4-FFF2-40B4-BE49-F238E27FC236}">
                  <a16:creationId xmlns:a16="http://schemas.microsoft.com/office/drawing/2014/main" id="{2D57C87D-7D42-F2A1-6068-3338BB2A4EB7}"/>
                </a:ext>
              </a:extLst>
            </p:cNvPr>
            <p:cNvSpPr>
              <a:spLocks/>
            </p:cNvSpPr>
            <p:nvPr/>
          </p:nvSpPr>
          <p:spPr bwMode="auto">
            <a:xfrm>
              <a:off x="9088438" y="557213"/>
              <a:ext cx="2359025" cy="5114925"/>
            </a:xfrm>
            <a:custGeom>
              <a:avLst/>
              <a:gdLst>
                <a:gd name="T0" fmla="*/ 0 w 789"/>
                <a:gd name="T1" fmla="*/ 0 h 1715"/>
                <a:gd name="T2" fmla="*/ 126 w 789"/>
                <a:gd name="T3" fmla="*/ 0 h 1715"/>
                <a:gd name="T4" fmla="*/ 256 w 789"/>
                <a:gd name="T5" fmla="*/ 131 h 1715"/>
                <a:gd name="T6" fmla="*/ 256 w 789"/>
                <a:gd name="T7" fmla="*/ 1589 h 1715"/>
                <a:gd name="T8" fmla="*/ 383 w 789"/>
                <a:gd name="T9" fmla="*/ 1715 h 1715"/>
                <a:gd name="T10" fmla="*/ 789 w 789"/>
                <a:gd name="T11" fmla="*/ 1715 h 1715"/>
              </a:gdLst>
              <a:ahLst/>
              <a:cxnLst>
                <a:cxn ang="0">
                  <a:pos x="T0" y="T1"/>
                </a:cxn>
                <a:cxn ang="0">
                  <a:pos x="T2" y="T3"/>
                </a:cxn>
                <a:cxn ang="0">
                  <a:pos x="T4" y="T5"/>
                </a:cxn>
                <a:cxn ang="0">
                  <a:pos x="T6" y="T7"/>
                </a:cxn>
                <a:cxn ang="0">
                  <a:pos x="T8" y="T9"/>
                </a:cxn>
                <a:cxn ang="0">
                  <a:pos x="T10" y="T11"/>
                </a:cxn>
              </a:cxnLst>
              <a:rect l="0" t="0" r="r" b="b"/>
              <a:pathLst>
                <a:path w="789" h="1715">
                  <a:moveTo>
                    <a:pt x="0" y="0"/>
                  </a:moveTo>
                  <a:cubicBezTo>
                    <a:pt x="126" y="0"/>
                    <a:pt x="126" y="0"/>
                    <a:pt x="126" y="0"/>
                  </a:cubicBezTo>
                  <a:cubicBezTo>
                    <a:pt x="198" y="0"/>
                    <a:pt x="256" y="59"/>
                    <a:pt x="256" y="131"/>
                  </a:cubicBezTo>
                  <a:cubicBezTo>
                    <a:pt x="256" y="1589"/>
                    <a:pt x="256" y="1589"/>
                    <a:pt x="256" y="1589"/>
                  </a:cubicBezTo>
                  <a:cubicBezTo>
                    <a:pt x="256" y="1658"/>
                    <a:pt x="313" y="1715"/>
                    <a:pt x="383" y="1715"/>
                  </a:cubicBezTo>
                  <a:cubicBezTo>
                    <a:pt x="789" y="1715"/>
                    <a:pt x="789" y="1715"/>
                    <a:pt x="789" y="1715"/>
                  </a:cubicBezTo>
                </a:path>
              </a:pathLst>
            </a:custGeom>
            <a:noFill/>
            <a:ln w="15875" cap="rnd">
              <a:solidFill>
                <a:srgbClr val="FF0044"/>
              </a:solidFill>
              <a:prstDash val="solid"/>
              <a:round/>
              <a:headEnd/>
              <a:tailEnd type="arrow" w="lg"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32" name="Freeform 6">
              <a:extLst>
                <a:ext uri="{FF2B5EF4-FFF2-40B4-BE49-F238E27FC236}">
                  <a16:creationId xmlns:a16="http://schemas.microsoft.com/office/drawing/2014/main" id="{149309CB-F4FF-9BE2-81FD-4DB45411FCFD}"/>
                </a:ext>
              </a:extLst>
            </p:cNvPr>
            <p:cNvSpPr>
              <a:spLocks/>
            </p:cNvSpPr>
            <p:nvPr/>
          </p:nvSpPr>
          <p:spPr bwMode="auto">
            <a:xfrm>
              <a:off x="9088438" y="2398713"/>
              <a:ext cx="765175" cy="876300"/>
            </a:xfrm>
            <a:custGeom>
              <a:avLst/>
              <a:gdLst>
                <a:gd name="T0" fmla="*/ 0 w 256"/>
                <a:gd name="T1" fmla="*/ 0 h 294"/>
                <a:gd name="T2" fmla="*/ 0 w 256"/>
                <a:gd name="T3" fmla="*/ 0 h 294"/>
                <a:gd name="T4" fmla="*/ 256 w 256"/>
                <a:gd name="T5" fmla="*/ 256 h 294"/>
                <a:gd name="T6" fmla="*/ 256 w 256"/>
                <a:gd name="T7" fmla="*/ 294 h 294"/>
              </a:gdLst>
              <a:ahLst/>
              <a:cxnLst>
                <a:cxn ang="0">
                  <a:pos x="T0" y="T1"/>
                </a:cxn>
                <a:cxn ang="0">
                  <a:pos x="T2" y="T3"/>
                </a:cxn>
                <a:cxn ang="0">
                  <a:pos x="T4" y="T5"/>
                </a:cxn>
                <a:cxn ang="0">
                  <a:pos x="T6" y="T7"/>
                </a:cxn>
              </a:cxnLst>
              <a:rect l="0" t="0" r="r" b="b"/>
              <a:pathLst>
                <a:path w="256" h="294">
                  <a:moveTo>
                    <a:pt x="0" y="0"/>
                  </a:moveTo>
                  <a:cubicBezTo>
                    <a:pt x="0" y="0"/>
                    <a:pt x="0" y="0"/>
                    <a:pt x="0" y="0"/>
                  </a:cubicBezTo>
                  <a:cubicBezTo>
                    <a:pt x="142" y="0"/>
                    <a:pt x="256" y="114"/>
                    <a:pt x="256" y="256"/>
                  </a:cubicBezTo>
                  <a:cubicBezTo>
                    <a:pt x="256" y="294"/>
                    <a:pt x="256" y="294"/>
                    <a:pt x="256" y="294"/>
                  </a:cubicBezTo>
                </a:path>
              </a:pathLst>
            </a:custGeom>
            <a:noFill/>
            <a:ln w="15875" cap="rnd">
              <a:solidFill>
                <a:srgbClr val="FF004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33" name="Freeform 7">
              <a:extLst>
                <a:ext uri="{FF2B5EF4-FFF2-40B4-BE49-F238E27FC236}">
                  <a16:creationId xmlns:a16="http://schemas.microsoft.com/office/drawing/2014/main" id="{60CBE33E-2D26-5FE6-8628-2DCBF68DC962}"/>
                </a:ext>
              </a:extLst>
            </p:cNvPr>
            <p:cNvSpPr>
              <a:spLocks/>
            </p:cNvSpPr>
            <p:nvPr/>
          </p:nvSpPr>
          <p:spPr bwMode="auto">
            <a:xfrm>
              <a:off x="9088438" y="654051"/>
              <a:ext cx="2389188" cy="2498725"/>
            </a:xfrm>
            <a:custGeom>
              <a:avLst/>
              <a:gdLst>
                <a:gd name="T0" fmla="*/ 0 w 799"/>
                <a:gd name="T1" fmla="*/ 0 h 838"/>
                <a:gd name="T2" fmla="*/ 199 w 799"/>
                <a:gd name="T3" fmla="*/ 0 h 838"/>
                <a:gd name="T4" fmla="*/ 299 w 799"/>
                <a:gd name="T5" fmla="*/ 99 h 838"/>
                <a:gd name="T6" fmla="*/ 299 w 799"/>
                <a:gd name="T7" fmla="*/ 701 h 838"/>
                <a:gd name="T8" fmla="*/ 435 w 799"/>
                <a:gd name="T9" fmla="*/ 838 h 838"/>
                <a:gd name="T10" fmla="*/ 799 w 799"/>
                <a:gd name="T11" fmla="*/ 838 h 838"/>
              </a:gdLst>
              <a:ahLst/>
              <a:cxnLst>
                <a:cxn ang="0">
                  <a:pos x="T0" y="T1"/>
                </a:cxn>
                <a:cxn ang="0">
                  <a:pos x="T2" y="T3"/>
                </a:cxn>
                <a:cxn ang="0">
                  <a:pos x="T4" y="T5"/>
                </a:cxn>
                <a:cxn ang="0">
                  <a:pos x="T6" y="T7"/>
                </a:cxn>
                <a:cxn ang="0">
                  <a:pos x="T8" y="T9"/>
                </a:cxn>
                <a:cxn ang="0">
                  <a:pos x="T10" y="T11"/>
                </a:cxn>
              </a:cxnLst>
              <a:rect l="0" t="0" r="r" b="b"/>
              <a:pathLst>
                <a:path w="799" h="838">
                  <a:moveTo>
                    <a:pt x="0" y="0"/>
                  </a:moveTo>
                  <a:cubicBezTo>
                    <a:pt x="199" y="0"/>
                    <a:pt x="199" y="0"/>
                    <a:pt x="199" y="0"/>
                  </a:cubicBezTo>
                  <a:cubicBezTo>
                    <a:pt x="254" y="0"/>
                    <a:pt x="299" y="44"/>
                    <a:pt x="299" y="99"/>
                  </a:cubicBezTo>
                  <a:cubicBezTo>
                    <a:pt x="299" y="701"/>
                    <a:pt x="299" y="701"/>
                    <a:pt x="299" y="701"/>
                  </a:cubicBezTo>
                  <a:cubicBezTo>
                    <a:pt x="299" y="777"/>
                    <a:pt x="360" y="838"/>
                    <a:pt x="435" y="838"/>
                  </a:cubicBezTo>
                  <a:cubicBezTo>
                    <a:pt x="799" y="838"/>
                    <a:pt x="799" y="838"/>
                    <a:pt x="799" y="838"/>
                  </a:cubicBezTo>
                </a:path>
              </a:pathLst>
            </a:custGeom>
            <a:noFill/>
            <a:ln w="15875" cap="rnd">
              <a:solidFill>
                <a:srgbClr val="00ADED"/>
              </a:solidFill>
              <a:prstDash val="solid"/>
              <a:round/>
              <a:headEnd/>
              <a:tailEnd type="arrow" w="lg"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34" name="Line 8">
              <a:extLst>
                <a:ext uri="{FF2B5EF4-FFF2-40B4-BE49-F238E27FC236}">
                  <a16:creationId xmlns:a16="http://schemas.microsoft.com/office/drawing/2014/main" id="{BFC39745-3433-0DE7-338E-439285B4D1A9}"/>
                </a:ext>
              </a:extLst>
            </p:cNvPr>
            <p:cNvSpPr>
              <a:spLocks noChangeShapeType="1"/>
            </p:cNvSpPr>
            <p:nvPr/>
          </p:nvSpPr>
          <p:spPr bwMode="auto">
            <a:xfrm>
              <a:off x="9088438" y="485776"/>
              <a:ext cx="2389188" cy="0"/>
            </a:xfrm>
            <a:prstGeom prst="line">
              <a:avLst/>
            </a:prstGeom>
            <a:noFill/>
            <a:ln w="15875" cap="rnd">
              <a:solidFill>
                <a:srgbClr val="73D2CF"/>
              </a:solidFill>
              <a:prstDash val="solid"/>
              <a:round/>
              <a:headEnd/>
              <a:tailEnd type="arrow"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35" name="Freeform 9">
              <a:extLst>
                <a:ext uri="{FF2B5EF4-FFF2-40B4-BE49-F238E27FC236}">
                  <a16:creationId xmlns:a16="http://schemas.microsoft.com/office/drawing/2014/main" id="{DE0DD391-ADC1-084B-8BE2-58019EA4325E}"/>
                </a:ext>
              </a:extLst>
            </p:cNvPr>
            <p:cNvSpPr>
              <a:spLocks/>
            </p:cNvSpPr>
            <p:nvPr/>
          </p:nvSpPr>
          <p:spPr bwMode="auto">
            <a:xfrm>
              <a:off x="9088438" y="485776"/>
              <a:ext cx="1763713" cy="1768475"/>
            </a:xfrm>
            <a:custGeom>
              <a:avLst/>
              <a:gdLst>
                <a:gd name="T0" fmla="*/ 0 w 590"/>
                <a:gd name="T1" fmla="*/ 593 h 593"/>
                <a:gd name="T2" fmla="*/ 264 w 590"/>
                <a:gd name="T3" fmla="*/ 591 h 593"/>
                <a:gd name="T4" fmla="*/ 363 w 590"/>
                <a:gd name="T5" fmla="*/ 493 h 593"/>
                <a:gd name="T6" fmla="*/ 363 w 590"/>
                <a:gd name="T7" fmla="*/ 227 h 593"/>
                <a:gd name="T8" fmla="*/ 590 w 590"/>
                <a:gd name="T9" fmla="*/ 0 h 593"/>
                <a:gd name="T10" fmla="*/ 590 w 590"/>
                <a:gd name="T11" fmla="*/ 0 h 593"/>
              </a:gdLst>
              <a:ahLst/>
              <a:cxnLst>
                <a:cxn ang="0">
                  <a:pos x="T0" y="T1"/>
                </a:cxn>
                <a:cxn ang="0">
                  <a:pos x="T2" y="T3"/>
                </a:cxn>
                <a:cxn ang="0">
                  <a:pos x="T4" y="T5"/>
                </a:cxn>
                <a:cxn ang="0">
                  <a:pos x="T6" y="T7"/>
                </a:cxn>
                <a:cxn ang="0">
                  <a:pos x="T8" y="T9"/>
                </a:cxn>
                <a:cxn ang="0">
                  <a:pos x="T10" y="T11"/>
                </a:cxn>
              </a:cxnLst>
              <a:rect l="0" t="0" r="r" b="b"/>
              <a:pathLst>
                <a:path w="590" h="593">
                  <a:moveTo>
                    <a:pt x="0" y="593"/>
                  </a:moveTo>
                  <a:cubicBezTo>
                    <a:pt x="19" y="588"/>
                    <a:pt x="163" y="590"/>
                    <a:pt x="264" y="591"/>
                  </a:cubicBezTo>
                  <a:cubicBezTo>
                    <a:pt x="318" y="592"/>
                    <a:pt x="363" y="548"/>
                    <a:pt x="363" y="493"/>
                  </a:cubicBezTo>
                  <a:cubicBezTo>
                    <a:pt x="363" y="227"/>
                    <a:pt x="363" y="227"/>
                    <a:pt x="363" y="227"/>
                  </a:cubicBezTo>
                  <a:cubicBezTo>
                    <a:pt x="363" y="102"/>
                    <a:pt x="465" y="0"/>
                    <a:pt x="590" y="0"/>
                  </a:cubicBezTo>
                  <a:cubicBezTo>
                    <a:pt x="590" y="0"/>
                    <a:pt x="590" y="0"/>
                    <a:pt x="590" y="0"/>
                  </a:cubicBezTo>
                </a:path>
              </a:pathLst>
            </a:custGeom>
            <a:noFill/>
            <a:ln w="15875" cap="rnd">
              <a:solidFill>
                <a:srgbClr val="73D2C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36" name="Freeform 10">
              <a:extLst>
                <a:ext uri="{FF2B5EF4-FFF2-40B4-BE49-F238E27FC236}">
                  <a16:creationId xmlns:a16="http://schemas.microsoft.com/office/drawing/2014/main" id="{8798BF8B-9178-84EE-995B-9CFF4A889FF7}"/>
                </a:ext>
              </a:extLst>
            </p:cNvPr>
            <p:cNvSpPr>
              <a:spLocks/>
            </p:cNvSpPr>
            <p:nvPr/>
          </p:nvSpPr>
          <p:spPr bwMode="auto">
            <a:xfrm>
              <a:off x="8120063" y="728663"/>
              <a:ext cx="1249363" cy="4549775"/>
            </a:xfrm>
            <a:custGeom>
              <a:avLst/>
              <a:gdLst>
                <a:gd name="T0" fmla="*/ 324 w 418"/>
                <a:gd name="T1" fmla="*/ 0 h 1526"/>
                <a:gd name="T2" fmla="*/ 324 w 418"/>
                <a:gd name="T3" fmla="*/ 0 h 1526"/>
                <a:gd name="T4" fmla="*/ 418 w 418"/>
                <a:gd name="T5" fmla="*/ 94 h 1526"/>
                <a:gd name="T6" fmla="*/ 418 w 418"/>
                <a:gd name="T7" fmla="*/ 1432 h 1526"/>
                <a:gd name="T8" fmla="*/ 324 w 418"/>
                <a:gd name="T9" fmla="*/ 1526 h 1526"/>
                <a:gd name="T10" fmla="*/ 0 w 418"/>
                <a:gd name="T11" fmla="*/ 1526 h 1526"/>
              </a:gdLst>
              <a:ahLst/>
              <a:cxnLst>
                <a:cxn ang="0">
                  <a:pos x="T0" y="T1"/>
                </a:cxn>
                <a:cxn ang="0">
                  <a:pos x="T2" y="T3"/>
                </a:cxn>
                <a:cxn ang="0">
                  <a:pos x="T4" y="T5"/>
                </a:cxn>
                <a:cxn ang="0">
                  <a:pos x="T6" y="T7"/>
                </a:cxn>
                <a:cxn ang="0">
                  <a:pos x="T8" y="T9"/>
                </a:cxn>
                <a:cxn ang="0">
                  <a:pos x="T10" y="T11"/>
                </a:cxn>
              </a:cxnLst>
              <a:rect l="0" t="0" r="r" b="b"/>
              <a:pathLst>
                <a:path w="418" h="1526">
                  <a:moveTo>
                    <a:pt x="324" y="0"/>
                  </a:moveTo>
                  <a:cubicBezTo>
                    <a:pt x="324" y="0"/>
                    <a:pt x="324" y="0"/>
                    <a:pt x="324" y="0"/>
                  </a:cubicBezTo>
                  <a:cubicBezTo>
                    <a:pt x="376" y="0"/>
                    <a:pt x="418" y="42"/>
                    <a:pt x="418" y="94"/>
                  </a:cubicBezTo>
                  <a:cubicBezTo>
                    <a:pt x="418" y="1432"/>
                    <a:pt x="418" y="1432"/>
                    <a:pt x="418" y="1432"/>
                  </a:cubicBezTo>
                  <a:cubicBezTo>
                    <a:pt x="418" y="1484"/>
                    <a:pt x="376" y="1526"/>
                    <a:pt x="324" y="1526"/>
                  </a:cubicBezTo>
                  <a:cubicBezTo>
                    <a:pt x="0" y="1526"/>
                    <a:pt x="0" y="1526"/>
                    <a:pt x="0" y="1526"/>
                  </a:cubicBezTo>
                </a:path>
              </a:pathLst>
            </a:custGeom>
            <a:noFill/>
            <a:ln w="15875" cap="rnd">
              <a:solidFill>
                <a:srgbClr val="1F4CBF"/>
              </a:solidFill>
              <a:prstDash val="solid"/>
              <a:round/>
              <a:headEnd/>
              <a:tailEnd type="arrow" w="lg"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37" name="Freeform 11">
              <a:extLst>
                <a:ext uri="{FF2B5EF4-FFF2-40B4-BE49-F238E27FC236}">
                  <a16:creationId xmlns:a16="http://schemas.microsoft.com/office/drawing/2014/main" id="{66539F21-3FBD-6C91-D426-3AF6A1356954}"/>
                </a:ext>
              </a:extLst>
            </p:cNvPr>
            <p:cNvSpPr>
              <a:spLocks/>
            </p:cNvSpPr>
            <p:nvPr/>
          </p:nvSpPr>
          <p:spPr bwMode="auto">
            <a:xfrm>
              <a:off x="9088438" y="2535238"/>
              <a:ext cx="280988" cy="579438"/>
            </a:xfrm>
            <a:custGeom>
              <a:avLst/>
              <a:gdLst>
                <a:gd name="T0" fmla="*/ 0 w 94"/>
                <a:gd name="T1" fmla="*/ 0 h 194"/>
                <a:gd name="T2" fmla="*/ 0 w 94"/>
                <a:gd name="T3" fmla="*/ 0 h 194"/>
                <a:gd name="T4" fmla="*/ 94 w 94"/>
                <a:gd name="T5" fmla="*/ 94 h 194"/>
                <a:gd name="T6" fmla="*/ 94 w 94"/>
                <a:gd name="T7" fmla="*/ 194 h 194"/>
              </a:gdLst>
              <a:ahLst/>
              <a:cxnLst>
                <a:cxn ang="0">
                  <a:pos x="T0" y="T1"/>
                </a:cxn>
                <a:cxn ang="0">
                  <a:pos x="T2" y="T3"/>
                </a:cxn>
                <a:cxn ang="0">
                  <a:pos x="T4" y="T5"/>
                </a:cxn>
                <a:cxn ang="0">
                  <a:pos x="T6" y="T7"/>
                </a:cxn>
              </a:cxnLst>
              <a:rect l="0" t="0" r="r" b="b"/>
              <a:pathLst>
                <a:path w="94" h="194">
                  <a:moveTo>
                    <a:pt x="0" y="0"/>
                  </a:moveTo>
                  <a:cubicBezTo>
                    <a:pt x="0" y="0"/>
                    <a:pt x="0" y="0"/>
                    <a:pt x="0" y="0"/>
                  </a:cubicBezTo>
                  <a:cubicBezTo>
                    <a:pt x="52" y="0"/>
                    <a:pt x="94" y="42"/>
                    <a:pt x="94" y="94"/>
                  </a:cubicBezTo>
                  <a:cubicBezTo>
                    <a:pt x="94" y="194"/>
                    <a:pt x="94" y="194"/>
                    <a:pt x="94" y="194"/>
                  </a:cubicBezTo>
                </a:path>
              </a:pathLst>
            </a:custGeom>
            <a:noFill/>
            <a:ln w="15875" cap="rnd">
              <a:solidFill>
                <a:srgbClr val="1F4C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38" name="Freeform 12">
              <a:extLst>
                <a:ext uri="{FF2B5EF4-FFF2-40B4-BE49-F238E27FC236}">
                  <a16:creationId xmlns:a16="http://schemas.microsoft.com/office/drawing/2014/main" id="{13E92670-9843-4B5A-C723-84CC8863FB24}"/>
                </a:ext>
              </a:extLst>
            </p:cNvPr>
            <p:cNvSpPr>
              <a:spLocks/>
            </p:cNvSpPr>
            <p:nvPr/>
          </p:nvSpPr>
          <p:spPr bwMode="auto">
            <a:xfrm>
              <a:off x="9088438" y="2324101"/>
              <a:ext cx="893763" cy="298450"/>
            </a:xfrm>
            <a:custGeom>
              <a:avLst/>
              <a:gdLst>
                <a:gd name="T0" fmla="*/ 0 w 299"/>
                <a:gd name="T1" fmla="*/ 0 h 100"/>
                <a:gd name="T2" fmla="*/ 199 w 299"/>
                <a:gd name="T3" fmla="*/ 0 h 100"/>
                <a:gd name="T4" fmla="*/ 299 w 299"/>
                <a:gd name="T5" fmla="*/ 100 h 100"/>
                <a:gd name="T6" fmla="*/ 299 w 299"/>
                <a:gd name="T7" fmla="*/ 100 h 100"/>
              </a:gdLst>
              <a:ahLst/>
              <a:cxnLst>
                <a:cxn ang="0">
                  <a:pos x="T0" y="T1"/>
                </a:cxn>
                <a:cxn ang="0">
                  <a:pos x="T2" y="T3"/>
                </a:cxn>
                <a:cxn ang="0">
                  <a:pos x="T4" y="T5"/>
                </a:cxn>
                <a:cxn ang="0">
                  <a:pos x="T6" y="T7"/>
                </a:cxn>
              </a:cxnLst>
              <a:rect l="0" t="0" r="r" b="b"/>
              <a:pathLst>
                <a:path w="299" h="100">
                  <a:moveTo>
                    <a:pt x="0" y="0"/>
                  </a:moveTo>
                  <a:cubicBezTo>
                    <a:pt x="199" y="0"/>
                    <a:pt x="199" y="0"/>
                    <a:pt x="199" y="0"/>
                  </a:cubicBezTo>
                  <a:cubicBezTo>
                    <a:pt x="254" y="0"/>
                    <a:pt x="299" y="45"/>
                    <a:pt x="299" y="100"/>
                  </a:cubicBezTo>
                  <a:cubicBezTo>
                    <a:pt x="299" y="100"/>
                    <a:pt x="299" y="100"/>
                    <a:pt x="299" y="100"/>
                  </a:cubicBezTo>
                </a:path>
              </a:pathLst>
            </a:custGeom>
            <a:noFill/>
            <a:ln w="15875" cap="rnd">
              <a:solidFill>
                <a:srgbClr val="00A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sp>
        <p:nvSpPr>
          <p:cNvPr id="39" name="Rectangle 38">
            <a:extLst>
              <a:ext uri="{FF2B5EF4-FFF2-40B4-BE49-F238E27FC236}">
                <a16:creationId xmlns:a16="http://schemas.microsoft.com/office/drawing/2014/main" id="{AFE19B99-B0E3-E24C-6CBC-50B8FC41B66D}"/>
              </a:ext>
            </a:extLst>
          </p:cNvPr>
          <p:cNvSpPr/>
          <p:nvPr/>
        </p:nvSpPr>
        <p:spPr>
          <a:xfrm>
            <a:off x="3082071" y="1974387"/>
            <a:ext cx="1754247" cy="352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j-lt"/>
                <a:cs typeface="Calibri" panose="020F0502020204030204" pitchFamily="34" charset="0"/>
              </a:rPr>
              <a:t>Nuxeo</a:t>
            </a:r>
            <a:r>
              <a:rPr kumimoji="0" lang="en-US" sz="1200" b="0" i="0" u="none" strike="noStrike" kern="1200" cap="none" spc="0" normalizeH="0" baseline="0" noProof="0" dirty="0">
                <a:ln>
                  <a:noFill/>
                </a:ln>
                <a:solidFill>
                  <a:srgbClr val="FFFFFF"/>
                </a:solidFill>
                <a:effectLst/>
                <a:uLnTx/>
                <a:uFillTx/>
                <a:latin typeface="+mj-lt"/>
                <a:cs typeface="Calibri" panose="020F0502020204030204" pitchFamily="34" charset="0"/>
              </a:rPr>
              <a:t> Server</a:t>
            </a:r>
          </a:p>
        </p:txBody>
      </p:sp>
      <p:sp>
        <p:nvSpPr>
          <p:cNvPr id="40" name="Rectangle 39">
            <a:extLst>
              <a:ext uri="{FF2B5EF4-FFF2-40B4-BE49-F238E27FC236}">
                <a16:creationId xmlns:a16="http://schemas.microsoft.com/office/drawing/2014/main" id="{B02F17EB-FCC3-264D-AD9E-93DFB437FD0A}"/>
              </a:ext>
            </a:extLst>
          </p:cNvPr>
          <p:cNvSpPr/>
          <p:nvPr/>
        </p:nvSpPr>
        <p:spPr>
          <a:xfrm>
            <a:off x="3082070" y="2933755"/>
            <a:ext cx="1754247" cy="352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j-lt"/>
                <a:cs typeface="Calibri" panose="020F0502020204030204" pitchFamily="34" charset="0"/>
              </a:rPr>
              <a:t>Nuxeo</a:t>
            </a:r>
            <a:r>
              <a:rPr kumimoji="0" lang="en-US" sz="1200" b="0" i="0" u="none" strike="noStrike" kern="1200" cap="none" spc="0" normalizeH="0" baseline="0" noProof="0" dirty="0">
                <a:ln>
                  <a:noFill/>
                </a:ln>
                <a:solidFill>
                  <a:srgbClr val="FFFFFF"/>
                </a:solidFill>
                <a:effectLst/>
                <a:uLnTx/>
                <a:uFillTx/>
                <a:latin typeface="+mj-lt"/>
                <a:cs typeface="Calibri" panose="020F0502020204030204" pitchFamily="34" charset="0"/>
              </a:rPr>
              <a:t> Server</a:t>
            </a:r>
          </a:p>
        </p:txBody>
      </p:sp>
      <p:sp>
        <p:nvSpPr>
          <p:cNvPr id="3" name="TextBox 2">
            <a:extLst>
              <a:ext uri="{FF2B5EF4-FFF2-40B4-BE49-F238E27FC236}">
                <a16:creationId xmlns:a16="http://schemas.microsoft.com/office/drawing/2014/main" id="{3BA92095-79AC-CB4B-C2C0-E01602436B48}"/>
              </a:ext>
            </a:extLst>
          </p:cNvPr>
          <p:cNvSpPr txBox="1"/>
          <p:nvPr/>
        </p:nvSpPr>
        <p:spPr>
          <a:xfrm>
            <a:off x="8034905" y="2364083"/>
            <a:ext cx="1899879" cy="323165"/>
          </a:xfrm>
          <a:prstGeom prst="rect">
            <a:avLst/>
          </a:prstGeom>
          <a:noFill/>
        </p:spPr>
        <p:txBody>
          <a:bodyPr wrap="none" lIns="91440" tIns="91440" rIns="91440" bIns="91440" rtlCol="0" anchor="t">
            <a:spAutoFit/>
          </a:bodyPr>
          <a:lstStyle/>
          <a:p>
            <a:pPr>
              <a:lnSpc>
                <a:spcPct val="90000"/>
              </a:lnSpc>
              <a:spcAft>
                <a:spcPts val="600"/>
              </a:spcAft>
            </a:pPr>
            <a:r>
              <a:rPr lang="en-US" sz="1000" dirty="0">
                <a:gradFill>
                  <a:gsLst>
                    <a:gs pos="2917">
                      <a:schemeClr val="tx1"/>
                    </a:gs>
                    <a:gs pos="30000">
                      <a:schemeClr val="tx1"/>
                    </a:gs>
                  </a:gsLst>
                  <a:lin ang="5400000" scaled="0"/>
                </a:gradFill>
              </a:rPr>
              <a:t>*Elasticsearch also supported </a:t>
            </a:r>
          </a:p>
        </p:txBody>
      </p:sp>
    </p:spTree>
    <p:extLst>
      <p:ext uri="{BB962C8B-B14F-4D97-AF65-F5344CB8AC3E}">
        <p14:creationId xmlns:p14="http://schemas.microsoft.com/office/powerpoint/2010/main" val="29591337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97BD-D519-4437-164F-BAA7C38DAA41}"/>
              </a:ext>
            </a:extLst>
          </p:cNvPr>
          <p:cNvSpPr>
            <a:spLocks noGrp="1"/>
          </p:cNvSpPr>
          <p:nvPr>
            <p:ph type="title"/>
          </p:nvPr>
        </p:nvSpPr>
        <p:spPr/>
        <p:txBody>
          <a:bodyPr/>
          <a:lstStyle/>
          <a:p>
            <a:r>
              <a:rPr lang="en-US" dirty="0"/>
              <a:t>Nuxeo Cloud Architecture</a:t>
            </a:r>
          </a:p>
        </p:txBody>
      </p:sp>
      <p:sp>
        <p:nvSpPr>
          <p:cNvPr id="3" name="Rectangle 2">
            <a:extLst>
              <a:ext uri="{FF2B5EF4-FFF2-40B4-BE49-F238E27FC236}">
                <a16:creationId xmlns:a16="http://schemas.microsoft.com/office/drawing/2014/main" id="{A38A154F-8911-E35E-A338-E844A46F646C}"/>
              </a:ext>
            </a:extLst>
          </p:cNvPr>
          <p:cNvSpPr/>
          <p:nvPr/>
        </p:nvSpPr>
        <p:spPr>
          <a:xfrm>
            <a:off x="5428125" y="1765580"/>
            <a:ext cx="2275695" cy="4056099"/>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4" name="Rectangle 3">
            <a:extLst>
              <a:ext uri="{FF2B5EF4-FFF2-40B4-BE49-F238E27FC236}">
                <a16:creationId xmlns:a16="http://schemas.microsoft.com/office/drawing/2014/main" id="{35BE2B51-C165-3E2C-B09E-AEF718B0BE87}"/>
              </a:ext>
            </a:extLst>
          </p:cNvPr>
          <p:cNvSpPr/>
          <p:nvPr/>
        </p:nvSpPr>
        <p:spPr>
          <a:xfrm>
            <a:off x="2821345" y="1772635"/>
            <a:ext cx="2275695" cy="2098325"/>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5" name="Rectangle 4">
            <a:extLst>
              <a:ext uri="{FF2B5EF4-FFF2-40B4-BE49-F238E27FC236}">
                <a16:creationId xmlns:a16="http://schemas.microsoft.com/office/drawing/2014/main" id="{DFBBDDE4-1215-11E3-B2D3-786F1B44C9E3}"/>
              </a:ext>
            </a:extLst>
          </p:cNvPr>
          <p:cNvSpPr/>
          <p:nvPr/>
        </p:nvSpPr>
        <p:spPr>
          <a:xfrm>
            <a:off x="2821345" y="4188828"/>
            <a:ext cx="2275695" cy="1632851"/>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HaasGroteskDisp Std"/>
              <a:ea typeface="+mn-ea"/>
              <a:cs typeface="+mn-cs"/>
            </a:endParaRPr>
          </a:p>
        </p:txBody>
      </p:sp>
      <p:sp>
        <p:nvSpPr>
          <p:cNvPr id="8" name="TextBox 7">
            <a:extLst>
              <a:ext uri="{FF2B5EF4-FFF2-40B4-BE49-F238E27FC236}">
                <a16:creationId xmlns:a16="http://schemas.microsoft.com/office/drawing/2014/main" id="{BF0BD050-72F8-1971-3946-78DE761AABFF}"/>
              </a:ext>
            </a:extLst>
          </p:cNvPr>
          <p:cNvSpPr txBox="1"/>
          <p:nvPr/>
        </p:nvSpPr>
        <p:spPr>
          <a:xfrm>
            <a:off x="2898774" y="3953665"/>
            <a:ext cx="2130453" cy="2616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2"/>
                </a:solidFill>
                <a:effectLst/>
                <a:uLnTx/>
                <a:uFillTx/>
                <a:latin typeface="+mj-lt"/>
                <a:ea typeface="+mn-ea"/>
                <a:cs typeface="+mn-cs"/>
              </a:rPr>
              <a:t>Shared State</a:t>
            </a:r>
          </a:p>
        </p:txBody>
      </p:sp>
      <p:sp>
        <p:nvSpPr>
          <p:cNvPr id="9" name="TextBox 8">
            <a:extLst>
              <a:ext uri="{FF2B5EF4-FFF2-40B4-BE49-F238E27FC236}">
                <a16:creationId xmlns:a16="http://schemas.microsoft.com/office/drawing/2014/main" id="{580F08B4-0792-51F3-9500-2728BA4985C8}"/>
              </a:ext>
            </a:extLst>
          </p:cNvPr>
          <p:cNvSpPr txBox="1"/>
          <p:nvPr/>
        </p:nvSpPr>
        <p:spPr>
          <a:xfrm>
            <a:off x="1030231" y="3137957"/>
            <a:ext cx="1130040" cy="46166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Elastic Load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Balancer</a:t>
            </a:r>
          </a:p>
        </p:txBody>
      </p:sp>
      <p:grpSp>
        <p:nvGrpSpPr>
          <p:cNvPr id="10" name="Group 9">
            <a:extLst>
              <a:ext uri="{FF2B5EF4-FFF2-40B4-BE49-F238E27FC236}">
                <a16:creationId xmlns:a16="http://schemas.microsoft.com/office/drawing/2014/main" id="{E03C1A05-9244-76C0-7779-7B6A0331A657}"/>
              </a:ext>
            </a:extLst>
          </p:cNvPr>
          <p:cNvGrpSpPr/>
          <p:nvPr/>
        </p:nvGrpSpPr>
        <p:grpSpPr>
          <a:xfrm>
            <a:off x="2051448" y="2132792"/>
            <a:ext cx="961309" cy="970328"/>
            <a:chOff x="2062878" y="2132792"/>
            <a:chExt cx="961309" cy="970328"/>
          </a:xfrm>
        </p:grpSpPr>
        <p:cxnSp>
          <p:nvCxnSpPr>
            <p:cNvPr id="11" name="Straight Connector 10">
              <a:extLst>
                <a:ext uri="{FF2B5EF4-FFF2-40B4-BE49-F238E27FC236}">
                  <a16:creationId xmlns:a16="http://schemas.microsoft.com/office/drawing/2014/main" id="{FF29925E-D814-32FA-AD2B-FF162FDE120E}"/>
                </a:ext>
              </a:extLst>
            </p:cNvPr>
            <p:cNvCxnSpPr/>
            <p:nvPr/>
          </p:nvCxnSpPr>
          <p:spPr>
            <a:xfrm>
              <a:off x="2062878" y="2619465"/>
              <a:ext cx="55459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29">
              <a:extLst>
                <a:ext uri="{FF2B5EF4-FFF2-40B4-BE49-F238E27FC236}">
                  <a16:creationId xmlns:a16="http://schemas.microsoft.com/office/drawing/2014/main" id="{4F96F1C0-D118-128B-2196-6D9055F2E03D}"/>
                </a:ext>
              </a:extLst>
            </p:cNvPr>
            <p:cNvCxnSpPr/>
            <p:nvPr/>
          </p:nvCxnSpPr>
          <p:spPr>
            <a:xfrm rot="5400000" flipH="1" flipV="1">
              <a:off x="2573920" y="2169198"/>
              <a:ext cx="486674" cy="413861"/>
            </a:xfrm>
            <a:prstGeom prst="bentConnector3">
              <a:avLst>
                <a:gd name="adj1" fmla="val 99908"/>
              </a:avLst>
            </a:prstGeom>
            <a:ln w="15875">
              <a:solidFill>
                <a:schemeClr val="accent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3" name="Straight Connector 29">
              <a:extLst>
                <a:ext uri="{FF2B5EF4-FFF2-40B4-BE49-F238E27FC236}">
                  <a16:creationId xmlns:a16="http://schemas.microsoft.com/office/drawing/2014/main" id="{ACB9778B-8246-DD20-562C-B376DBB97BB1}"/>
                </a:ext>
              </a:extLst>
            </p:cNvPr>
            <p:cNvCxnSpPr/>
            <p:nvPr/>
          </p:nvCxnSpPr>
          <p:spPr>
            <a:xfrm rot="16200000" flipH="1">
              <a:off x="2573920" y="2652852"/>
              <a:ext cx="486674" cy="413861"/>
            </a:xfrm>
            <a:prstGeom prst="bentConnector3">
              <a:avLst>
                <a:gd name="adj1" fmla="val 99908"/>
              </a:avLst>
            </a:prstGeom>
            <a:ln w="15875">
              <a:solidFill>
                <a:schemeClr val="accent2"/>
              </a:solidFill>
              <a:tailEnd type="arrow" w="lg"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6FAC005A-C557-C766-60EB-C76234276CEA}"/>
              </a:ext>
            </a:extLst>
          </p:cNvPr>
          <p:cNvGrpSpPr>
            <a:grpSpLocks noChangeAspect="1"/>
          </p:cNvGrpSpPr>
          <p:nvPr/>
        </p:nvGrpSpPr>
        <p:grpSpPr>
          <a:xfrm>
            <a:off x="1127624" y="2142314"/>
            <a:ext cx="935254" cy="935254"/>
            <a:chOff x="1127624" y="2142314"/>
            <a:chExt cx="935254" cy="935254"/>
          </a:xfrm>
        </p:grpSpPr>
        <p:sp>
          <p:nvSpPr>
            <p:cNvPr id="15" name="Rectangle 14">
              <a:extLst>
                <a:ext uri="{FF2B5EF4-FFF2-40B4-BE49-F238E27FC236}">
                  <a16:creationId xmlns:a16="http://schemas.microsoft.com/office/drawing/2014/main" id="{22E1B9C6-962C-A29C-6F83-DF36CA2CB4CC}"/>
                </a:ext>
              </a:extLst>
            </p:cNvPr>
            <p:cNvSpPr>
              <a:spLocks noChangeAspect="1"/>
            </p:cNvSpPr>
            <p:nvPr/>
          </p:nvSpPr>
          <p:spPr>
            <a:xfrm>
              <a:off x="1127624" y="2142314"/>
              <a:ext cx="935254" cy="935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ueHaasGroteskDisp Std Blk"/>
                  <a:ea typeface="+mn-ea"/>
                  <a:cs typeface="+mn-cs"/>
                </a:rPr>
                <a:t> </a:t>
              </a:r>
            </a:p>
          </p:txBody>
        </p:sp>
        <p:sp>
          <p:nvSpPr>
            <p:cNvPr id="16" name="Freeform 28">
              <a:extLst>
                <a:ext uri="{FF2B5EF4-FFF2-40B4-BE49-F238E27FC236}">
                  <a16:creationId xmlns:a16="http://schemas.microsoft.com/office/drawing/2014/main" id="{69C198D4-CB22-2D17-06F0-686788333770}"/>
                </a:ext>
              </a:extLst>
            </p:cNvPr>
            <p:cNvSpPr>
              <a:spLocks noChangeAspect="1" noEditPoints="1"/>
            </p:cNvSpPr>
            <p:nvPr/>
          </p:nvSpPr>
          <p:spPr bwMode="auto">
            <a:xfrm>
              <a:off x="1321760" y="2344829"/>
              <a:ext cx="509588" cy="530225"/>
            </a:xfrm>
            <a:custGeom>
              <a:avLst/>
              <a:gdLst>
                <a:gd name="T0" fmla="*/ 299 w 321"/>
                <a:gd name="T1" fmla="*/ 98 h 334"/>
                <a:gd name="T2" fmla="*/ 321 w 321"/>
                <a:gd name="T3" fmla="*/ 23 h 334"/>
                <a:gd name="T4" fmla="*/ 246 w 321"/>
                <a:gd name="T5" fmla="*/ 0 h 334"/>
                <a:gd name="T6" fmla="*/ 224 w 321"/>
                <a:gd name="T7" fmla="*/ 35 h 334"/>
                <a:gd name="T8" fmla="*/ 140 w 321"/>
                <a:gd name="T9" fmla="*/ 57 h 334"/>
                <a:gd name="T10" fmla="*/ 99 w 321"/>
                <a:gd name="T11" fmla="*/ 154 h 334"/>
                <a:gd name="T12" fmla="*/ 98 w 321"/>
                <a:gd name="T13" fmla="*/ 154 h 334"/>
                <a:gd name="T14" fmla="*/ 76 w 321"/>
                <a:gd name="T15" fmla="*/ 120 h 334"/>
                <a:gd name="T16" fmla="*/ 0 w 321"/>
                <a:gd name="T17" fmla="*/ 142 h 334"/>
                <a:gd name="T18" fmla="*/ 23 w 321"/>
                <a:gd name="T19" fmla="*/ 216 h 334"/>
                <a:gd name="T20" fmla="*/ 98 w 321"/>
                <a:gd name="T21" fmla="*/ 195 h 334"/>
                <a:gd name="T22" fmla="*/ 100 w 321"/>
                <a:gd name="T23" fmla="*/ 181 h 334"/>
                <a:gd name="T24" fmla="*/ 140 w 321"/>
                <a:gd name="T25" fmla="*/ 181 h 334"/>
                <a:gd name="T26" fmla="*/ 162 w 321"/>
                <a:gd name="T27" fmla="*/ 300 h 334"/>
                <a:gd name="T28" fmla="*/ 224 w 321"/>
                <a:gd name="T29" fmla="*/ 312 h 334"/>
                <a:gd name="T30" fmla="*/ 299 w 321"/>
                <a:gd name="T31" fmla="*/ 334 h 334"/>
                <a:gd name="T32" fmla="*/ 321 w 321"/>
                <a:gd name="T33" fmla="*/ 259 h 334"/>
                <a:gd name="T34" fmla="*/ 246 w 321"/>
                <a:gd name="T35" fmla="*/ 238 h 334"/>
                <a:gd name="T36" fmla="*/ 224 w 321"/>
                <a:gd name="T37" fmla="*/ 273 h 334"/>
                <a:gd name="T38" fmla="*/ 168 w 321"/>
                <a:gd name="T39" fmla="*/ 267 h 334"/>
                <a:gd name="T40" fmla="*/ 224 w 321"/>
                <a:gd name="T41" fmla="*/ 181 h 334"/>
                <a:gd name="T42" fmla="*/ 246 w 321"/>
                <a:gd name="T43" fmla="*/ 216 h 334"/>
                <a:gd name="T44" fmla="*/ 321 w 321"/>
                <a:gd name="T45" fmla="*/ 194 h 334"/>
                <a:gd name="T46" fmla="*/ 299 w 321"/>
                <a:gd name="T47" fmla="*/ 120 h 334"/>
                <a:gd name="T48" fmla="*/ 224 w 321"/>
                <a:gd name="T49" fmla="*/ 141 h 334"/>
                <a:gd name="T50" fmla="*/ 168 w 321"/>
                <a:gd name="T51" fmla="*/ 154 h 334"/>
                <a:gd name="T52" fmla="*/ 174 w 321"/>
                <a:gd name="T53" fmla="*/ 63 h 334"/>
                <a:gd name="T54" fmla="*/ 224 w 321"/>
                <a:gd name="T55" fmla="*/ 75 h 334"/>
                <a:gd name="T56" fmla="*/ 251 w 321"/>
                <a:gd name="T57" fmla="*/ 34 h 334"/>
                <a:gd name="T58" fmla="*/ 288 w 321"/>
                <a:gd name="T59" fmla="*/ 29 h 334"/>
                <a:gd name="T60" fmla="*/ 293 w 321"/>
                <a:gd name="T61" fmla="*/ 64 h 334"/>
                <a:gd name="T62" fmla="*/ 257 w 321"/>
                <a:gd name="T63" fmla="*/ 70 h 334"/>
                <a:gd name="T64" fmla="*/ 251 w 321"/>
                <a:gd name="T65" fmla="*/ 34 h 334"/>
                <a:gd name="T66" fmla="*/ 65 w 321"/>
                <a:gd name="T67" fmla="*/ 188 h 334"/>
                <a:gd name="T68" fmla="*/ 28 w 321"/>
                <a:gd name="T69" fmla="*/ 183 h 334"/>
                <a:gd name="T70" fmla="*/ 34 w 321"/>
                <a:gd name="T71" fmla="*/ 147 h 334"/>
                <a:gd name="T72" fmla="*/ 70 w 321"/>
                <a:gd name="T73" fmla="*/ 153 h 334"/>
                <a:gd name="T74" fmla="*/ 251 w 321"/>
                <a:gd name="T75" fmla="*/ 271 h 334"/>
                <a:gd name="T76" fmla="*/ 288 w 321"/>
                <a:gd name="T77" fmla="*/ 266 h 334"/>
                <a:gd name="T78" fmla="*/ 293 w 321"/>
                <a:gd name="T79" fmla="*/ 301 h 334"/>
                <a:gd name="T80" fmla="*/ 257 w 321"/>
                <a:gd name="T81" fmla="*/ 307 h 334"/>
                <a:gd name="T82" fmla="*/ 251 w 321"/>
                <a:gd name="T83" fmla="*/ 271 h 334"/>
                <a:gd name="T84" fmla="*/ 257 w 321"/>
                <a:gd name="T85" fmla="*/ 147 h 334"/>
                <a:gd name="T86" fmla="*/ 293 w 321"/>
                <a:gd name="T87" fmla="*/ 153 h 334"/>
                <a:gd name="T88" fmla="*/ 288 w 321"/>
                <a:gd name="T89" fmla="*/ 188 h 334"/>
                <a:gd name="T90" fmla="*/ 251 w 321"/>
                <a:gd name="T91" fmla="*/ 18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34">
                  <a:moveTo>
                    <a:pt x="246" y="98"/>
                  </a:moveTo>
                  <a:lnTo>
                    <a:pt x="299" y="98"/>
                  </a:lnTo>
                  <a:lnTo>
                    <a:pt x="321" y="75"/>
                  </a:lnTo>
                  <a:lnTo>
                    <a:pt x="321" y="23"/>
                  </a:lnTo>
                  <a:lnTo>
                    <a:pt x="299" y="0"/>
                  </a:lnTo>
                  <a:lnTo>
                    <a:pt x="246" y="0"/>
                  </a:lnTo>
                  <a:lnTo>
                    <a:pt x="224" y="22"/>
                  </a:lnTo>
                  <a:lnTo>
                    <a:pt x="224" y="35"/>
                  </a:lnTo>
                  <a:lnTo>
                    <a:pt x="162" y="35"/>
                  </a:lnTo>
                  <a:lnTo>
                    <a:pt x="140" y="57"/>
                  </a:lnTo>
                  <a:lnTo>
                    <a:pt x="140" y="154"/>
                  </a:lnTo>
                  <a:lnTo>
                    <a:pt x="99" y="154"/>
                  </a:lnTo>
                  <a:lnTo>
                    <a:pt x="99" y="154"/>
                  </a:lnTo>
                  <a:lnTo>
                    <a:pt x="98" y="154"/>
                  </a:lnTo>
                  <a:lnTo>
                    <a:pt x="98" y="142"/>
                  </a:lnTo>
                  <a:lnTo>
                    <a:pt x="76" y="120"/>
                  </a:lnTo>
                  <a:lnTo>
                    <a:pt x="23" y="120"/>
                  </a:lnTo>
                  <a:lnTo>
                    <a:pt x="0" y="142"/>
                  </a:lnTo>
                  <a:lnTo>
                    <a:pt x="0" y="195"/>
                  </a:lnTo>
                  <a:lnTo>
                    <a:pt x="23" y="216"/>
                  </a:lnTo>
                  <a:lnTo>
                    <a:pt x="76" y="216"/>
                  </a:lnTo>
                  <a:lnTo>
                    <a:pt x="98" y="195"/>
                  </a:lnTo>
                  <a:lnTo>
                    <a:pt x="98" y="181"/>
                  </a:lnTo>
                  <a:lnTo>
                    <a:pt x="100" y="181"/>
                  </a:lnTo>
                  <a:lnTo>
                    <a:pt x="100" y="181"/>
                  </a:lnTo>
                  <a:lnTo>
                    <a:pt x="140" y="181"/>
                  </a:lnTo>
                  <a:lnTo>
                    <a:pt x="140" y="278"/>
                  </a:lnTo>
                  <a:lnTo>
                    <a:pt x="162" y="300"/>
                  </a:lnTo>
                  <a:lnTo>
                    <a:pt x="224" y="300"/>
                  </a:lnTo>
                  <a:lnTo>
                    <a:pt x="224" y="312"/>
                  </a:lnTo>
                  <a:lnTo>
                    <a:pt x="246" y="334"/>
                  </a:lnTo>
                  <a:lnTo>
                    <a:pt x="299" y="334"/>
                  </a:lnTo>
                  <a:lnTo>
                    <a:pt x="321" y="312"/>
                  </a:lnTo>
                  <a:lnTo>
                    <a:pt x="321" y="259"/>
                  </a:lnTo>
                  <a:lnTo>
                    <a:pt x="299" y="238"/>
                  </a:lnTo>
                  <a:lnTo>
                    <a:pt x="246" y="238"/>
                  </a:lnTo>
                  <a:lnTo>
                    <a:pt x="224" y="259"/>
                  </a:lnTo>
                  <a:lnTo>
                    <a:pt x="224" y="273"/>
                  </a:lnTo>
                  <a:lnTo>
                    <a:pt x="174" y="273"/>
                  </a:lnTo>
                  <a:lnTo>
                    <a:pt x="168" y="267"/>
                  </a:lnTo>
                  <a:lnTo>
                    <a:pt x="168" y="181"/>
                  </a:lnTo>
                  <a:lnTo>
                    <a:pt x="224" y="181"/>
                  </a:lnTo>
                  <a:lnTo>
                    <a:pt x="224" y="194"/>
                  </a:lnTo>
                  <a:lnTo>
                    <a:pt x="246" y="216"/>
                  </a:lnTo>
                  <a:lnTo>
                    <a:pt x="299" y="216"/>
                  </a:lnTo>
                  <a:lnTo>
                    <a:pt x="321" y="194"/>
                  </a:lnTo>
                  <a:lnTo>
                    <a:pt x="321" y="141"/>
                  </a:lnTo>
                  <a:lnTo>
                    <a:pt x="299" y="120"/>
                  </a:lnTo>
                  <a:lnTo>
                    <a:pt x="246" y="120"/>
                  </a:lnTo>
                  <a:lnTo>
                    <a:pt x="224" y="141"/>
                  </a:lnTo>
                  <a:lnTo>
                    <a:pt x="224" y="154"/>
                  </a:lnTo>
                  <a:lnTo>
                    <a:pt x="168" y="154"/>
                  </a:lnTo>
                  <a:lnTo>
                    <a:pt x="168" y="69"/>
                  </a:lnTo>
                  <a:lnTo>
                    <a:pt x="174" y="63"/>
                  </a:lnTo>
                  <a:lnTo>
                    <a:pt x="224" y="63"/>
                  </a:lnTo>
                  <a:lnTo>
                    <a:pt x="224" y="75"/>
                  </a:lnTo>
                  <a:lnTo>
                    <a:pt x="246" y="98"/>
                  </a:lnTo>
                  <a:close/>
                  <a:moveTo>
                    <a:pt x="251" y="34"/>
                  </a:moveTo>
                  <a:lnTo>
                    <a:pt x="257" y="29"/>
                  </a:lnTo>
                  <a:lnTo>
                    <a:pt x="288" y="29"/>
                  </a:lnTo>
                  <a:lnTo>
                    <a:pt x="293" y="34"/>
                  </a:lnTo>
                  <a:lnTo>
                    <a:pt x="293" y="64"/>
                  </a:lnTo>
                  <a:lnTo>
                    <a:pt x="288" y="70"/>
                  </a:lnTo>
                  <a:lnTo>
                    <a:pt x="257" y="70"/>
                  </a:lnTo>
                  <a:lnTo>
                    <a:pt x="251" y="64"/>
                  </a:lnTo>
                  <a:lnTo>
                    <a:pt x="251" y="34"/>
                  </a:lnTo>
                  <a:close/>
                  <a:moveTo>
                    <a:pt x="70" y="183"/>
                  </a:moveTo>
                  <a:lnTo>
                    <a:pt x="65" y="188"/>
                  </a:lnTo>
                  <a:lnTo>
                    <a:pt x="34" y="188"/>
                  </a:lnTo>
                  <a:lnTo>
                    <a:pt x="28" y="183"/>
                  </a:lnTo>
                  <a:lnTo>
                    <a:pt x="28" y="153"/>
                  </a:lnTo>
                  <a:lnTo>
                    <a:pt x="34" y="147"/>
                  </a:lnTo>
                  <a:lnTo>
                    <a:pt x="64" y="147"/>
                  </a:lnTo>
                  <a:lnTo>
                    <a:pt x="70" y="153"/>
                  </a:lnTo>
                  <a:lnTo>
                    <a:pt x="70" y="183"/>
                  </a:lnTo>
                  <a:close/>
                  <a:moveTo>
                    <a:pt x="251" y="271"/>
                  </a:moveTo>
                  <a:lnTo>
                    <a:pt x="257" y="266"/>
                  </a:lnTo>
                  <a:lnTo>
                    <a:pt x="288" y="266"/>
                  </a:lnTo>
                  <a:lnTo>
                    <a:pt x="293" y="271"/>
                  </a:lnTo>
                  <a:lnTo>
                    <a:pt x="293" y="301"/>
                  </a:lnTo>
                  <a:lnTo>
                    <a:pt x="288" y="307"/>
                  </a:lnTo>
                  <a:lnTo>
                    <a:pt x="257" y="307"/>
                  </a:lnTo>
                  <a:lnTo>
                    <a:pt x="251" y="301"/>
                  </a:lnTo>
                  <a:lnTo>
                    <a:pt x="251" y="271"/>
                  </a:lnTo>
                  <a:close/>
                  <a:moveTo>
                    <a:pt x="251" y="153"/>
                  </a:moveTo>
                  <a:lnTo>
                    <a:pt x="257" y="147"/>
                  </a:lnTo>
                  <a:lnTo>
                    <a:pt x="288" y="147"/>
                  </a:lnTo>
                  <a:lnTo>
                    <a:pt x="293" y="153"/>
                  </a:lnTo>
                  <a:lnTo>
                    <a:pt x="293" y="183"/>
                  </a:lnTo>
                  <a:lnTo>
                    <a:pt x="288" y="188"/>
                  </a:lnTo>
                  <a:lnTo>
                    <a:pt x="257" y="188"/>
                  </a:lnTo>
                  <a:lnTo>
                    <a:pt x="251" y="182"/>
                  </a:lnTo>
                  <a:lnTo>
                    <a:pt x="251"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grpSp>
        <p:nvGrpSpPr>
          <p:cNvPr id="17" name="Group 16">
            <a:extLst>
              <a:ext uri="{FF2B5EF4-FFF2-40B4-BE49-F238E27FC236}">
                <a16:creationId xmlns:a16="http://schemas.microsoft.com/office/drawing/2014/main" id="{09D195AC-BF55-36E7-3A3D-B68B2608D5E4}"/>
              </a:ext>
            </a:extLst>
          </p:cNvPr>
          <p:cNvGrpSpPr/>
          <p:nvPr/>
        </p:nvGrpSpPr>
        <p:grpSpPr>
          <a:xfrm>
            <a:off x="4325219" y="2116726"/>
            <a:ext cx="1782000" cy="2772000"/>
            <a:chOff x="8120063" y="485776"/>
            <a:chExt cx="3357563" cy="5186362"/>
          </a:xfrm>
        </p:grpSpPr>
        <p:sp>
          <p:nvSpPr>
            <p:cNvPr id="18" name="Freeform 5">
              <a:extLst>
                <a:ext uri="{FF2B5EF4-FFF2-40B4-BE49-F238E27FC236}">
                  <a16:creationId xmlns:a16="http://schemas.microsoft.com/office/drawing/2014/main" id="{857DCFBC-42C5-EF60-5207-DA85CCA50888}"/>
                </a:ext>
              </a:extLst>
            </p:cNvPr>
            <p:cNvSpPr>
              <a:spLocks/>
            </p:cNvSpPr>
            <p:nvPr/>
          </p:nvSpPr>
          <p:spPr bwMode="auto">
            <a:xfrm>
              <a:off x="9088438" y="557213"/>
              <a:ext cx="2359025" cy="5114925"/>
            </a:xfrm>
            <a:custGeom>
              <a:avLst/>
              <a:gdLst>
                <a:gd name="T0" fmla="*/ 0 w 789"/>
                <a:gd name="T1" fmla="*/ 0 h 1715"/>
                <a:gd name="T2" fmla="*/ 126 w 789"/>
                <a:gd name="T3" fmla="*/ 0 h 1715"/>
                <a:gd name="T4" fmla="*/ 256 w 789"/>
                <a:gd name="T5" fmla="*/ 131 h 1715"/>
                <a:gd name="T6" fmla="*/ 256 w 789"/>
                <a:gd name="T7" fmla="*/ 1589 h 1715"/>
                <a:gd name="T8" fmla="*/ 383 w 789"/>
                <a:gd name="T9" fmla="*/ 1715 h 1715"/>
                <a:gd name="T10" fmla="*/ 789 w 789"/>
                <a:gd name="T11" fmla="*/ 1715 h 1715"/>
              </a:gdLst>
              <a:ahLst/>
              <a:cxnLst>
                <a:cxn ang="0">
                  <a:pos x="T0" y="T1"/>
                </a:cxn>
                <a:cxn ang="0">
                  <a:pos x="T2" y="T3"/>
                </a:cxn>
                <a:cxn ang="0">
                  <a:pos x="T4" y="T5"/>
                </a:cxn>
                <a:cxn ang="0">
                  <a:pos x="T6" y="T7"/>
                </a:cxn>
                <a:cxn ang="0">
                  <a:pos x="T8" y="T9"/>
                </a:cxn>
                <a:cxn ang="0">
                  <a:pos x="T10" y="T11"/>
                </a:cxn>
              </a:cxnLst>
              <a:rect l="0" t="0" r="r" b="b"/>
              <a:pathLst>
                <a:path w="789" h="1715">
                  <a:moveTo>
                    <a:pt x="0" y="0"/>
                  </a:moveTo>
                  <a:cubicBezTo>
                    <a:pt x="126" y="0"/>
                    <a:pt x="126" y="0"/>
                    <a:pt x="126" y="0"/>
                  </a:cubicBezTo>
                  <a:cubicBezTo>
                    <a:pt x="198" y="0"/>
                    <a:pt x="256" y="59"/>
                    <a:pt x="256" y="131"/>
                  </a:cubicBezTo>
                  <a:cubicBezTo>
                    <a:pt x="256" y="1589"/>
                    <a:pt x="256" y="1589"/>
                    <a:pt x="256" y="1589"/>
                  </a:cubicBezTo>
                  <a:cubicBezTo>
                    <a:pt x="256" y="1658"/>
                    <a:pt x="313" y="1715"/>
                    <a:pt x="383" y="1715"/>
                  </a:cubicBezTo>
                  <a:cubicBezTo>
                    <a:pt x="789" y="1715"/>
                    <a:pt x="789" y="1715"/>
                    <a:pt x="789" y="1715"/>
                  </a:cubicBezTo>
                </a:path>
              </a:pathLst>
            </a:custGeom>
            <a:noFill/>
            <a:ln w="15875" cap="rnd">
              <a:solidFill>
                <a:srgbClr val="FF0044"/>
              </a:solidFill>
              <a:prstDash val="solid"/>
              <a:round/>
              <a:headEnd/>
              <a:tailEnd type="arrow" w="lg"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19" name="Freeform 6">
              <a:extLst>
                <a:ext uri="{FF2B5EF4-FFF2-40B4-BE49-F238E27FC236}">
                  <a16:creationId xmlns:a16="http://schemas.microsoft.com/office/drawing/2014/main" id="{43B8C6E7-3559-BAAA-6251-CE6BBEBD51E2}"/>
                </a:ext>
              </a:extLst>
            </p:cNvPr>
            <p:cNvSpPr>
              <a:spLocks/>
            </p:cNvSpPr>
            <p:nvPr/>
          </p:nvSpPr>
          <p:spPr bwMode="auto">
            <a:xfrm>
              <a:off x="9088438" y="2398713"/>
              <a:ext cx="765175" cy="876300"/>
            </a:xfrm>
            <a:custGeom>
              <a:avLst/>
              <a:gdLst>
                <a:gd name="T0" fmla="*/ 0 w 256"/>
                <a:gd name="T1" fmla="*/ 0 h 294"/>
                <a:gd name="T2" fmla="*/ 0 w 256"/>
                <a:gd name="T3" fmla="*/ 0 h 294"/>
                <a:gd name="T4" fmla="*/ 256 w 256"/>
                <a:gd name="T5" fmla="*/ 256 h 294"/>
                <a:gd name="T6" fmla="*/ 256 w 256"/>
                <a:gd name="T7" fmla="*/ 294 h 294"/>
              </a:gdLst>
              <a:ahLst/>
              <a:cxnLst>
                <a:cxn ang="0">
                  <a:pos x="T0" y="T1"/>
                </a:cxn>
                <a:cxn ang="0">
                  <a:pos x="T2" y="T3"/>
                </a:cxn>
                <a:cxn ang="0">
                  <a:pos x="T4" y="T5"/>
                </a:cxn>
                <a:cxn ang="0">
                  <a:pos x="T6" y="T7"/>
                </a:cxn>
              </a:cxnLst>
              <a:rect l="0" t="0" r="r" b="b"/>
              <a:pathLst>
                <a:path w="256" h="294">
                  <a:moveTo>
                    <a:pt x="0" y="0"/>
                  </a:moveTo>
                  <a:cubicBezTo>
                    <a:pt x="0" y="0"/>
                    <a:pt x="0" y="0"/>
                    <a:pt x="0" y="0"/>
                  </a:cubicBezTo>
                  <a:cubicBezTo>
                    <a:pt x="142" y="0"/>
                    <a:pt x="256" y="114"/>
                    <a:pt x="256" y="256"/>
                  </a:cubicBezTo>
                  <a:cubicBezTo>
                    <a:pt x="256" y="294"/>
                    <a:pt x="256" y="294"/>
                    <a:pt x="256" y="294"/>
                  </a:cubicBezTo>
                </a:path>
              </a:pathLst>
            </a:custGeom>
            <a:noFill/>
            <a:ln w="15875" cap="rnd">
              <a:solidFill>
                <a:srgbClr val="FF004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0" name="Freeform 7">
              <a:extLst>
                <a:ext uri="{FF2B5EF4-FFF2-40B4-BE49-F238E27FC236}">
                  <a16:creationId xmlns:a16="http://schemas.microsoft.com/office/drawing/2014/main" id="{BB0EE29D-4F4E-DAB7-79B8-FA52559B02C0}"/>
                </a:ext>
              </a:extLst>
            </p:cNvPr>
            <p:cNvSpPr>
              <a:spLocks/>
            </p:cNvSpPr>
            <p:nvPr/>
          </p:nvSpPr>
          <p:spPr bwMode="auto">
            <a:xfrm>
              <a:off x="9088438" y="654051"/>
              <a:ext cx="2389188" cy="2498725"/>
            </a:xfrm>
            <a:custGeom>
              <a:avLst/>
              <a:gdLst>
                <a:gd name="T0" fmla="*/ 0 w 799"/>
                <a:gd name="T1" fmla="*/ 0 h 838"/>
                <a:gd name="T2" fmla="*/ 199 w 799"/>
                <a:gd name="T3" fmla="*/ 0 h 838"/>
                <a:gd name="T4" fmla="*/ 299 w 799"/>
                <a:gd name="T5" fmla="*/ 99 h 838"/>
                <a:gd name="T6" fmla="*/ 299 w 799"/>
                <a:gd name="T7" fmla="*/ 701 h 838"/>
                <a:gd name="T8" fmla="*/ 435 w 799"/>
                <a:gd name="T9" fmla="*/ 838 h 838"/>
                <a:gd name="T10" fmla="*/ 799 w 799"/>
                <a:gd name="T11" fmla="*/ 838 h 838"/>
              </a:gdLst>
              <a:ahLst/>
              <a:cxnLst>
                <a:cxn ang="0">
                  <a:pos x="T0" y="T1"/>
                </a:cxn>
                <a:cxn ang="0">
                  <a:pos x="T2" y="T3"/>
                </a:cxn>
                <a:cxn ang="0">
                  <a:pos x="T4" y="T5"/>
                </a:cxn>
                <a:cxn ang="0">
                  <a:pos x="T6" y="T7"/>
                </a:cxn>
                <a:cxn ang="0">
                  <a:pos x="T8" y="T9"/>
                </a:cxn>
                <a:cxn ang="0">
                  <a:pos x="T10" y="T11"/>
                </a:cxn>
              </a:cxnLst>
              <a:rect l="0" t="0" r="r" b="b"/>
              <a:pathLst>
                <a:path w="799" h="838">
                  <a:moveTo>
                    <a:pt x="0" y="0"/>
                  </a:moveTo>
                  <a:cubicBezTo>
                    <a:pt x="199" y="0"/>
                    <a:pt x="199" y="0"/>
                    <a:pt x="199" y="0"/>
                  </a:cubicBezTo>
                  <a:cubicBezTo>
                    <a:pt x="254" y="0"/>
                    <a:pt x="299" y="44"/>
                    <a:pt x="299" y="99"/>
                  </a:cubicBezTo>
                  <a:cubicBezTo>
                    <a:pt x="299" y="701"/>
                    <a:pt x="299" y="701"/>
                    <a:pt x="299" y="701"/>
                  </a:cubicBezTo>
                  <a:cubicBezTo>
                    <a:pt x="299" y="777"/>
                    <a:pt x="360" y="838"/>
                    <a:pt x="435" y="838"/>
                  </a:cubicBezTo>
                  <a:cubicBezTo>
                    <a:pt x="799" y="838"/>
                    <a:pt x="799" y="838"/>
                    <a:pt x="799" y="838"/>
                  </a:cubicBezTo>
                </a:path>
              </a:pathLst>
            </a:custGeom>
            <a:noFill/>
            <a:ln w="15875" cap="rnd">
              <a:solidFill>
                <a:srgbClr val="00ADED"/>
              </a:solidFill>
              <a:prstDash val="solid"/>
              <a:round/>
              <a:headEnd/>
              <a:tailEnd type="arrow" w="lg"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1" name="Line 8">
              <a:extLst>
                <a:ext uri="{FF2B5EF4-FFF2-40B4-BE49-F238E27FC236}">
                  <a16:creationId xmlns:a16="http://schemas.microsoft.com/office/drawing/2014/main" id="{4570C6DF-B257-E163-AC0E-A6EEDEAFCA72}"/>
                </a:ext>
              </a:extLst>
            </p:cNvPr>
            <p:cNvSpPr>
              <a:spLocks noChangeShapeType="1"/>
            </p:cNvSpPr>
            <p:nvPr/>
          </p:nvSpPr>
          <p:spPr bwMode="auto">
            <a:xfrm>
              <a:off x="9088438" y="485776"/>
              <a:ext cx="2389188" cy="0"/>
            </a:xfrm>
            <a:prstGeom prst="line">
              <a:avLst/>
            </a:prstGeom>
            <a:noFill/>
            <a:ln w="15875" cap="rnd">
              <a:solidFill>
                <a:srgbClr val="73D2CF"/>
              </a:solidFill>
              <a:prstDash val="solid"/>
              <a:round/>
              <a:headEnd/>
              <a:tailEnd type="arrow"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2" name="Freeform 9">
              <a:extLst>
                <a:ext uri="{FF2B5EF4-FFF2-40B4-BE49-F238E27FC236}">
                  <a16:creationId xmlns:a16="http://schemas.microsoft.com/office/drawing/2014/main" id="{67477CF7-38F0-474B-26D1-395DB6AD7890}"/>
                </a:ext>
              </a:extLst>
            </p:cNvPr>
            <p:cNvSpPr>
              <a:spLocks/>
            </p:cNvSpPr>
            <p:nvPr/>
          </p:nvSpPr>
          <p:spPr bwMode="auto">
            <a:xfrm>
              <a:off x="9088438" y="485776"/>
              <a:ext cx="1763713" cy="1768475"/>
            </a:xfrm>
            <a:custGeom>
              <a:avLst/>
              <a:gdLst>
                <a:gd name="T0" fmla="*/ 0 w 590"/>
                <a:gd name="T1" fmla="*/ 593 h 593"/>
                <a:gd name="T2" fmla="*/ 264 w 590"/>
                <a:gd name="T3" fmla="*/ 591 h 593"/>
                <a:gd name="T4" fmla="*/ 363 w 590"/>
                <a:gd name="T5" fmla="*/ 493 h 593"/>
                <a:gd name="T6" fmla="*/ 363 w 590"/>
                <a:gd name="T7" fmla="*/ 227 h 593"/>
                <a:gd name="T8" fmla="*/ 590 w 590"/>
                <a:gd name="T9" fmla="*/ 0 h 593"/>
                <a:gd name="T10" fmla="*/ 590 w 590"/>
                <a:gd name="T11" fmla="*/ 0 h 593"/>
              </a:gdLst>
              <a:ahLst/>
              <a:cxnLst>
                <a:cxn ang="0">
                  <a:pos x="T0" y="T1"/>
                </a:cxn>
                <a:cxn ang="0">
                  <a:pos x="T2" y="T3"/>
                </a:cxn>
                <a:cxn ang="0">
                  <a:pos x="T4" y="T5"/>
                </a:cxn>
                <a:cxn ang="0">
                  <a:pos x="T6" y="T7"/>
                </a:cxn>
                <a:cxn ang="0">
                  <a:pos x="T8" y="T9"/>
                </a:cxn>
                <a:cxn ang="0">
                  <a:pos x="T10" y="T11"/>
                </a:cxn>
              </a:cxnLst>
              <a:rect l="0" t="0" r="r" b="b"/>
              <a:pathLst>
                <a:path w="590" h="593">
                  <a:moveTo>
                    <a:pt x="0" y="593"/>
                  </a:moveTo>
                  <a:cubicBezTo>
                    <a:pt x="19" y="588"/>
                    <a:pt x="163" y="590"/>
                    <a:pt x="264" y="591"/>
                  </a:cubicBezTo>
                  <a:cubicBezTo>
                    <a:pt x="318" y="592"/>
                    <a:pt x="363" y="548"/>
                    <a:pt x="363" y="493"/>
                  </a:cubicBezTo>
                  <a:cubicBezTo>
                    <a:pt x="363" y="227"/>
                    <a:pt x="363" y="227"/>
                    <a:pt x="363" y="227"/>
                  </a:cubicBezTo>
                  <a:cubicBezTo>
                    <a:pt x="363" y="102"/>
                    <a:pt x="465" y="0"/>
                    <a:pt x="590" y="0"/>
                  </a:cubicBezTo>
                  <a:cubicBezTo>
                    <a:pt x="590" y="0"/>
                    <a:pt x="590" y="0"/>
                    <a:pt x="590" y="0"/>
                  </a:cubicBezTo>
                </a:path>
              </a:pathLst>
            </a:custGeom>
            <a:noFill/>
            <a:ln w="15875" cap="rnd">
              <a:solidFill>
                <a:srgbClr val="73D2C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3" name="Freeform 10">
              <a:extLst>
                <a:ext uri="{FF2B5EF4-FFF2-40B4-BE49-F238E27FC236}">
                  <a16:creationId xmlns:a16="http://schemas.microsoft.com/office/drawing/2014/main" id="{B62539BB-CC1B-0E33-C4FE-6B9E618C605C}"/>
                </a:ext>
              </a:extLst>
            </p:cNvPr>
            <p:cNvSpPr>
              <a:spLocks/>
            </p:cNvSpPr>
            <p:nvPr/>
          </p:nvSpPr>
          <p:spPr bwMode="auto">
            <a:xfrm>
              <a:off x="8120063" y="728663"/>
              <a:ext cx="1249363" cy="4549775"/>
            </a:xfrm>
            <a:custGeom>
              <a:avLst/>
              <a:gdLst>
                <a:gd name="T0" fmla="*/ 324 w 418"/>
                <a:gd name="T1" fmla="*/ 0 h 1526"/>
                <a:gd name="T2" fmla="*/ 324 w 418"/>
                <a:gd name="T3" fmla="*/ 0 h 1526"/>
                <a:gd name="T4" fmla="*/ 418 w 418"/>
                <a:gd name="T5" fmla="*/ 94 h 1526"/>
                <a:gd name="T6" fmla="*/ 418 w 418"/>
                <a:gd name="T7" fmla="*/ 1432 h 1526"/>
                <a:gd name="T8" fmla="*/ 324 w 418"/>
                <a:gd name="T9" fmla="*/ 1526 h 1526"/>
                <a:gd name="T10" fmla="*/ 0 w 418"/>
                <a:gd name="T11" fmla="*/ 1526 h 1526"/>
              </a:gdLst>
              <a:ahLst/>
              <a:cxnLst>
                <a:cxn ang="0">
                  <a:pos x="T0" y="T1"/>
                </a:cxn>
                <a:cxn ang="0">
                  <a:pos x="T2" y="T3"/>
                </a:cxn>
                <a:cxn ang="0">
                  <a:pos x="T4" y="T5"/>
                </a:cxn>
                <a:cxn ang="0">
                  <a:pos x="T6" y="T7"/>
                </a:cxn>
                <a:cxn ang="0">
                  <a:pos x="T8" y="T9"/>
                </a:cxn>
                <a:cxn ang="0">
                  <a:pos x="T10" y="T11"/>
                </a:cxn>
              </a:cxnLst>
              <a:rect l="0" t="0" r="r" b="b"/>
              <a:pathLst>
                <a:path w="418" h="1526">
                  <a:moveTo>
                    <a:pt x="324" y="0"/>
                  </a:moveTo>
                  <a:cubicBezTo>
                    <a:pt x="324" y="0"/>
                    <a:pt x="324" y="0"/>
                    <a:pt x="324" y="0"/>
                  </a:cubicBezTo>
                  <a:cubicBezTo>
                    <a:pt x="376" y="0"/>
                    <a:pt x="418" y="42"/>
                    <a:pt x="418" y="94"/>
                  </a:cubicBezTo>
                  <a:cubicBezTo>
                    <a:pt x="418" y="1432"/>
                    <a:pt x="418" y="1432"/>
                    <a:pt x="418" y="1432"/>
                  </a:cubicBezTo>
                  <a:cubicBezTo>
                    <a:pt x="418" y="1484"/>
                    <a:pt x="376" y="1526"/>
                    <a:pt x="324" y="1526"/>
                  </a:cubicBezTo>
                  <a:cubicBezTo>
                    <a:pt x="0" y="1526"/>
                    <a:pt x="0" y="1526"/>
                    <a:pt x="0" y="1526"/>
                  </a:cubicBezTo>
                </a:path>
              </a:pathLst>
            </a:custGeom>
            <a:noFill/>
            <a:ln w="15875" cap="rnd">
              <a:solidFill>
                <a:srgbClr val="1F4CBF"/>
              </a:solidFill>
              <a:prstDash val="solid"/>
              <a:round/>
              <a:headEnd/>
              <a:tailEnd type="arrow" w="lg"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4" name="Freeform 11">
              <a:extLst>
                <a:ext uri="{FF2B5EF4-FFF2-40B4-BE49-F238E27FC236}">
                  <a16:creationId xmlns:a16="http://schemas.microsoft.com/office/drawing/2014/main" id="{EF73D19A-FA3B-48BE-5255-F5CD9AF300D8}"/>
                </a:ext>
              </a:extLst>
            </p:cNvPr>
            <p:cNvSpPr>
              <a:spLocks/>
            </p:cNvSpPr>
            <p:nvPr/>
          </p:nvSpPr>
          <p:spPr bwMode="auto">
            <a:xfrm>
              <a:off x="9088438" y="2535238"/>
              <a:ext cx="280988" cy="579438"/>
            </a:xfrm>
            <a:custGeom>
              <a:avLst/>
              <a:gdLst>
                <a:gd name="T0" fmla="*/ 0 w 94"/>
                <a:gd name="T1" fmla="*/ 0 h 194"/>
                <a:gd name="T2" fmla="*/ 0 w 94"/>
                <a:gd name="T3" fmla="*/ 0 h 194"/>
                <a:gd name="T4" fmla="*/ 94 w 94"/>
                <a:gd name="T5" fmla="*/ 94 h 194"/>
                <a:gd name="T6" fmla="*/ 94 w 94"/>
                <a:gd name="T7" fmla="*/ 194 h 194"/>
              </a:gdLst>
              <a:ahLst/>
              <a:cxnLst>
                <a:cxn ang="0">
                  <a:pos x="T0" y="T1"/>
                </a:cxn>
                <a:cxn ang="0">
                  <a:pos x="T2" y="T3"/>
                </a:cxn>
                <a:cxn ang="0">
                  <a:pos x="T4" y="T5"/>
                </a:cxn>
                <a:cxn ang="0">
                  <a:pos x="T6" y="T7"/>
                </a:cxn>
              </a:cxnLst>
              <a:rect l="0" t="0" r="r" b="b"/>
              <a:pathLst>
                <a:path w="94" h="194">
                  <a:moveTo>
                    <a:pt x="0" y="0"/>
                  </a:moveTo>
                  <a:cubicBezTo>
                    <a:pt x="0" y="0"/>
                    <a:pt x="0" y="0"/>
                    <a:pt x="0" y="0"/>
                  </a:cubicBezTo>
                  <a:cubicBezTo>
                    <a:pt x="52" y="0"/>
                    <a:pt x="94" y="42"/>
                    <a:pt x="94" y="94"/>
                  </a:cubicBezTo>
                  <a:cubicBezTo>
                    <a:pt x="94" y="194"/>
                    <a:pt x="94" y="194"/>
                    <a:pt x="94" y="194"/>
                  </a:cubicBezTo>
                </a:path>
              </a:pathLst>
            </a:custGeom>
            <a:noFill/>
            <a:ln w="15875" cap="rnd">
              <a:solidFill>
                <a:srgbClr val="1F4C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sp>
          <p:nvSpPr>
            <p:cNvPr id="25" name="Freeform 12">
              <a:extLst>
                <a:ext uri="{FF2B5EF4-FFF2-40B4-BE49-F238E27FC236}">
                  <a16:creationId xmlns:a16="http://schemas.microsoft.com/office/drawing/2014/main" id="{A475D61D-D30A-8235-789D-044A15773CE2}"/>
                </a:ext>
              </a:extLst>
            </p:cNvPr>
            <p:cNvSpPr>
              <a:spLocks/>
            </p:cNvSpPr>
            <p:nvPr/>
          </p:nvSpPr>
          <p:spPr bwMode="auto">
            <a:xfrm>
              <a:off x="9088438" y="2324101"/>
              <a:ext cx="893763" cy="298450"/>
            </a:xfrm>
            <a:custGeom>
              <a:avLst/>
              <a:gdLst>
                <a:gd name="T0" fmla="*/ 0 w 299"/>
                <a:gd name="T1" fmla="*/ 0 h 100"/>
                <a:gd name="T2" fmla="*/ 199 w 299"/>
                <a:gd name="T3" fmla="*/ 0 h 100"/>
                <a:gd name="T4" fmla="*/ 299 w 299"/>
                <a:gd name="T5" fmla="*/ 100 h 100"/>
                <a:gd name="T6" fmla="*/ 299 w 299"/>
                <a:gd name="T7" fmla="*/ 100 h 100"/>
              </a:gdLst>
              <a:ahLst/>
              <a:cxnLst>
                <a:cxn ang="0">
                  <a:pos x="T0" y="T1"/>
                </a:cxn>
                <a:cxn ang="0">
                  <a:pos x="T2" y="T3"/>
                </a:cxn>
                <a:cxn ang="0">
                  <a:pos x="T4" y="T5"/>
                </a:cxn>
                <a:cxn ang="0">
                  <a:pos x="T6" y="T7"/>
                </a:cxn>
              </a:cxnLst>
              <a:rect l="0" t="0" r="r" b="b"/>
              <a:pathLst>
                <a:path w="299" h="100">
                  <a:moveTo>
                    <a:pt x="0" y="0"/>
                  </a:moveTo>
                  <a:cubicBezTo>
                    <a:pt x="199" y="0"/>
                    <a:pt x="199" y="0"/>
                    <a:pt x="199" y="0"/>
                  </a:cubicBezTo>
                  <a:cubicBezTo>
                    <a:pt x="254" y="0"/>
                    <a:pt x="299" y="45"/>
                    <a:pt x="299" y="100"/>
                  </a:cubicBezTo>
                  <a:cubicBezTo>
                    <a:pt x="299" y="100"/>
                    <a:pt x="299" y="100"/>
                    <a:pt x="299" y="100"/>
                  </a:cubicBezTo>
                </a:path>
              </a:pathLst>
            </a:custGeom>
            <a:noFill/>
            <a:ln w="15875" cap="rnd">
              <a:solidFill>
                <a:srgbClr val="00A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285"/>
                </a:solidFill>
                <a:effectLst/>
                <a:uLnTx/>
                <a:uFillTx/>
                <a:latin typeface="NeueHaasGroteskDisp Std"/>
                <a:ea typeface="+mn-ea"/>
                <a:cs typeface="+mn-cs"/>
              </a:endParaRPr>
            </a:p>
          </p:txBody>
        </p:sp>
      </p:grpSp>
      <p:sp>
        <p:nvSpPr>
          <p:cNvPr id="26" name="Rectangle 25">
            <a:extLst>
              <a:ext uri="{FF2B5EF4-FFF2-40B4-BE49-F238E27FC236}">
                <a16:creationId xmlns:a16="http://schemas.microsoft.com/office/drawing/2014/main" id="{BB06CCCB-22DB-FEE4-4FD5-D7C4E181D351}"/>
              </a:ext>
            </a:extLst>
          </p:cNvPr>
          <p:cNvSpPr/>
          <p:nvPr/>
        </p:nvSpPr>
        <p:spPr>
          <a:xfrm>
            <a:off x="3082071" y="1974387"/>
            <a:ext cx="1754247" cy="352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j-lt"/>
                <a:ea typeface="+mn-ea"/>
                <a:cs typeface="+mn-cs"/>
              </a:rPr>
              <a:t>Nuxeo</a:t>
            </a:r>
            <a:r>
              <a:rPr kumimoji="0" lang="en-US" sz="1200" b="0" i="0" u="none" strike="noStrike" kern="1200" cap="none" spc="0" normalizeH="0" baseline="0" noProof="0" dirty="0">
                <a:ln>
                  <a:noFill/>
                </a:ln>
                <a:solidFill>
                  <a:srgbClr val="FFFFFF"/>
                </a:solidFill>
                <a:effectLst/>
                <a:uLnTx/>
                <a:uFillTx/>
                <a:latin typeface="+mj-lt"/>
                <a:ea typeface="+mn-ea"/>
                <a:cs typeface="+mn-cs"/>
              </a:rPr>
              <a:t> Server</a:t>
            </a:r>
          </a:p>
        </p:txBody>
      </p:sp>
      <p:sp>
        <p:nvSpPr>
          <p:cNvPr id="27" name="Rectangle 26">
            <a:extLst>
              <a:ext uri="{FF2B5EF4-FFF2-40B4-BE49-F238E27FC236}">
                <a16:creationId xmlns:a16="http://schemas.microsoft.com/office/drawing/2014/main" id="{745F3C74-5050-A103-0DC1-D29C97604275}"/>
              </a:ext>
            </a:extLst>
          </p:cNvPr>
          <p:cNvSpPr/>
          <p:nvPr/>
        </p:nvSpPr>
        <p:spPr>
          <a:xfrm>
            <a:off x="3082070" y="2933755"/>
            <a:ext cx="1754247" cy="352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mj-lt"/>
                <a:ea typeface="+mn-ea"/>
                <a:cs typeface="+mn-cs"/>
              </a:rPr>
              <a:t>Nuxeo</a:t>
            </a:r>
            <a:r>
              <a:rPr kumimoji="0" lang="en-US" sz="1200" b="0" i="0" u="none" strike="noStrike" kern="1200" cap="none" spc="0" normalizeH="0" baseline="0" noProof="0" dirty="0">
                <a:ln>
                  <a:noFill/>
                </a:ln>
                <a:solidFill>
                  <a:srgbClr val="FFFFFF"/>
                </a:solidFill>
                <a:effectLst/>
                <a:uLnTx/>
                <a:uFillTx/>
                <a:latin typeface="+mj-lt"/>
                <a:ea typeface="+mn-ea"/>
                <a:cs typeface="+mn-cs"/>
              </a:rPr>
              <a:t> Server</a:t>
            </a:r>
          </a:p>
        </p:txBody>
      </p:sp>
      <p:sp>
        <p:nvSpPr>
          <p:cNvPr id="28" name="TextBox 27">
            <a:extLst>
              <a:ext uri="{FF2B5EF4-FFF2-40B4-BE49-F238E27FC236}">
                <a16:creationId xmlns:a16="http://schemas.microsoft.com/office/drawing/2014/main" id="{4A16F89E-C3E4-7F84-82DA-5D74292BC282}"/>
              </a:ext>
            </a:extLst>
          </p:cNvPr>
          <p:cNvSpPr txBox="1"/>
          <p:nvPr/>
        </p:nvSpPr>
        <p:spPr>
          <a:xfrm>
            <a:off x="8168442" y="2386251"/>
            <a:ext cx="34778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solidFill>
                <a:effectLst/>
                <a:uLnTx/>
                <a:uFillTx/>
                <a:latin typeface="+mj-lt"/>
                <a:ea typeface="NeueHaasGroteskDisp Std Blk" panose="020B0706030804020204" pitchFamily="34" charset="0"/>
                <a:cs typeface="NeueHaasGroteskDisp Std Blk" panose="020B0706030804020204" pitchFamily="34" charset="0"/>
              </a:rPr>
              <a:t>Other AWS services leveraged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solidFill>
                <a:effectLst/>
                <a:uLnTx/>
                <a:uFillTx/>
                <a:latin typeface="+mj-lt"/>
                <a:ea typeface="NeueHaasGroteskDisp Std Blk" panose="020B0706030804020204" pitchFamily="34" charset="0"/>
                <a:cs typeface="NeueHaasGroteskDisp Std Blk" panose="020B0706030804020204" pitchFamily="34" charset="0"/>
              </a:rPr>
              <a:t>by the </a:t>
            </a:r>
            <a:r>
              <a:rPr kumimoji="0" lang="en-US" b="0" i="0" u="none" strike="noStrike" kern="1200" cap="none" spc="0" normalizeH="0" baseline="0" noProof="0" dirty="0" err="1">
                <a:ln>
                  <a:noFill/>
                </a:ln>
                <a:solidFill>
                  <a:schemeClr val="accent2"/>
                </a:solidFill>
                <a:effectLst/>
                <a:uLnTx/>
                <a:uFillTx/>
                <a:latin typeface="+mj-lt"/>
                <a:ea typeface="NeueHaasGroteskDisp Std Blk" panose="020B0706030804020204" pitchFamily="34" charset="0"/>
                <a:cs typeface="NeueHaasGroteskDisp Std Blk" panose="020B0706030804020204" pitchFamily="34" charset="0"/>
              </a:rPr>
              <a:t>Nuxeo</a:t>
            </a:r>
            <a:r>
              <a:rPr kumimoji="0" lang="en-US" b="0" i="0" u="none" strike="noStrike" kern="1200" cap="none" spc="0" normalizeH="0" baseline="0" noProof="0" dirty="0">
                <a:ln>
                  <a:noFill/>
                </a:ln>
                <a:solidFill>
                  <a:schemeClr val="accent2"/>
                </a:solidFill>
                <a:effectLst/>
                <a:uLnTx/>
                <a:uFillTx/>
                <a:latin typeface="+mj-lt"/>
                <a:ea typeface="NeueHaasGroteskDisp Std Blk" panose="020B0706030804020204" pitchFamily="34" charset="0"/>
                <a:cs typeface="NeueHaasGroteskDisp Std Blk" panose="020B0706030804020204" pitchFamily="34" charset="0"/>
              </a:rPr>
              <a:t> Platform:</a:t>
            </a:r>
          </a:p>
        </p:txBody>
      </p:sp>
      <p:sp>
        <p:nvSpPr>
          <p:cNvPr id="29" name="TextBox 28">
            <a:extLst>
              <a:ext uri="{FF2B5EF4-FFF2-40B4-BE49-F238E27FC236}">
                <a16:creationId xmlns:a16="http://schemas.microsoft.com/office/drawing/2014/main" id="{F9DE284C-7E74-A28C-58AC-6B437A3DC2FD}"/>
              </a:ext>
            </a:extLst>
          </p:cNvPr>
          <p:cNvSpPr txBox="1"/>
          <p:nvPr/>
        </p:nvSpPr>
        <p:spPr>
          <a:xfrm>
            <a:off x="8149392" y="3072911"/>
            <a:ext cx="3100446" cy="2145587"/>
          </a:xfrm>
          <a:prstGeom prst="rect">
            <a:avLst/>
          </a:prstGeom>
          <a:noFill/>
        </p:spPr>
        <p:txBody>
          <a:bodyPr wrap="square" rtlCol="0">
            <a:spAutoFit/>
          </a:bodyPr>
          <a:lstStyle/>
          <a:p>
            <a:pPr marL="285750" marR="0" lvl="0" indent="-285750" algn="l" defTabSz="914400" rtl="0" eaLnBrk="1" fontAlgn="auto" latinLnBrk="0" hangingPunct="1">
              <a:lnSpc>
                <a:spcPct val="105000"/>
              </a:lnSpc>
              <a:spcBef>
                <a:spcPts val="0"/>
              </a:spcBef>
              <a:spcAft>
                <a:spcPts val="600"/>
              </a:spcAft>
              <a:buClr>
                <a:schemeClr val="accent2"/>
              </a:buClr>
              <a:buSzPct val="80000"/>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mj-lt"/>
                <a:ea typeface="+mn-ea"/>
                <a:cs typeface="+mn-cs"/>
              </a:rPr>
              <a:t>MongoDB Atlas</a:t>
            </a:r>
          </a:p>
          <a:p>
            <a:pPr marL="285750" marR="0" lvl="0" indent="-285750" algn="l" defTabSz="914400" rtl="0" eaLnBrk="1" fontAlgn="auto" latinLnBrk="0" hangingPunct="1">
              <a:lnSpc>
                <a:spcPct val="105000"/>
              </a:lnSpc>
              <a:spcBef>
                <a:spcPts val="0"/>
              </a:spcBef>
              <a:spcAft>
                <a:spcPts val="600"/>
              </a:spcAft>
              <a:buClr>
                <a:schemeClr val="accent2"/>
              </a:buClr>
              <a:buSzPct val="80000"/>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mj-lt"/>
                <a:ea typeface="+mn-ea"/>
                <a:cs typeface="+mn-cs"/>
              </a:rPr>
              <a:t>Amazon CloudFront</a:t>
            </a:r>
          </a:p>
          <a:p>
            <a:pPr marL="285750" marR="0" lvl="0" indent="-285750" algn="l" defTabSz="914400" rtl="0" eaLnBrk="1" fontAlgn="auto" latinLnBrk="0" hangingPunct="1">
              <a:lnSpc>
                <a:spcPct val="105000"/>
              </a:lnSpc>
              <a:spcBef>
                <a:spcPts val="0"/>
              </a:spcBef>
              <a:spcAft>
                <a:spcPts val="600"/>
              </a:spcAft>
              <a:buClr>
                <a:schemeClr val="accent2"/>
              </a:buClr>
              <a:buSzPct val="80000"/>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mj-lt"/>
                <a:ea typeface="+mn-ea"/>
                <a:cs typeface="+mn-cs"/>
              </a:rPr>
              <a:t>AWS/Elastic Auto Scaling</a:t>
            </a:r>
          </a:p>
          <a:p>
            <a:pPr marL="285750" marR="0" lvl="0" indent="-285750" algn="l" defTabSz="914400" rtl="0" eaLnBrk="1" fontAlgn="auto" latinLnBrk="0" hangingPunct="1">
              <a:lnSpc>
                <a:spcPct val="105000"/>
              </a:lnSpc>
              <a:spcBef>
                <a:spcPts val="0"/>
              </a:spcBef>
              <a:spcAft>
                <a:spcPts val="600"/>
              </a:spcAft>
              <a:buClr>
                <a:schemeClr val="accent2"/>
              </a:buClr>
              <a:buSzPct val="80000"/>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mj-lt"/>
                <a:ea typeface="+mn-ea"/>
                <a:cs typeface="+mn-cs"/>
              </a:rPr>
              <a:t>AWS Lambda</a:t>
            </a:r>
          </a:p>
          <a:p>
            <a:pPr marL="285750" marR="0" lvl="0" indent="-285750" algn="l" defTabSz="914400" rtl="0" eaLnBrk="1" fontAlgn="auto" latinLnBrk="0" hangingPunct="1">
              <a:lnSpc>
                <a:spcPct val="105000"/>
              </a:lnSpc>
              <a:spcBef>
                <a:spcPts val="0"/>
              </a:spcBef>
              <a:spcAft>
                <a:spcPts val="600"/>
              </a:spcAft>
              <a:buClr>
                <a:schemeClr val="accent2"/>
              </a:buClr>
              <a:buSzPct val="80000"/>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mj-lt"/>
                <a:ea typeface="+mn-ea"/>
                <a:cs typeface="+mn-cs"/>
              </a:rPr>
              <a:t>Amazon Elastic Transcoder</a:t>
            </a:r>
          </a:p>
          <a:p>
            <a:pPr marL="285750" marR="0" lvl="0" indent="-285750" algn="l" defTabSz="914400" rtl="0" eaLnBrk="1" fontAlgn="auto" latinLnBrk="0" hangingPunct="1">
              <a:lnSpc>
                <a:spcPct val="105000"/>
              </a:lnSpc>
              <a:spcBef>
                <a:spcPts val="0"/>
              </a:spcBef>
              <a:spcAft>
                <a:spcPts val="600"/>
              </a:spcAft>
              <a:buClr>
                <a:schemeClr val="accent2"/>
              </a:buClr>
              <a:buSzPct val="80000"/>
              <a:buFont typeface="Arial" panose="020B0604020202020204" pitchFamily="34" charset="0"/>
              <a:buChar char="•"/>
              <a:tabLst/>
              <a:defRPr/>
            </a:pPr>
            <a:r>
              <a:rPr kumimoji="0" lang="en-US" sz="1300" b="0" i="0" u="none" strike="noStrike" kern="1200" cap="none" spc="0" normalizeH="0" baseline="0" noProof="0" dirty="0">
                <a:ln>
                  <a:noFill/>
                </a:ln>
                <a:effectLst/>
                <a:uLnTx/>
                <a:uFillTx/>
                <a:latin typeface="+mj-lt"/>
                <a:ea typeface="+mn-ea"/>
                <a:cs typeface="+mn-cs"/>
              </a:rPr>
              <a:t>Amazon </a:t>
            </a:r>
            <a:r>
              <a:rPr kumimoji="0" lang="en-US" sz="1300" b="0" i="0" u="none" strike="noStrike" kern="1200" cap="none" spc="0" normalizeH="0" baseline="0" noProof="0" dirty="0" err="1">
                <a:ln>
                  <a:noFill/>
                </a:ln>
                <a:effectLst/>
                <a:uLnTx/>
                <a:uFillTx/>
                <a:latin typeface="+mj-lt"/>
                <a:ea typeface="+mn-ea"/>
                <a:cs typeface="+mn-cs"/>
              </a:rPr>
              <a:t>Rekognition</a:t>
            </a:r>
            <a:endParaRPr kumimoji="0" lang="en-US" sz="13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10000"/>
              </a:lnSpc>
              <a:spcBef>
                <a:spcPts val="1000"/>
              </a:spcBef>
              <a:spcAft>
                <a:spcPts val="1200"/>
              </a:spcAft>
              <a:buClr>
                <a:srgbClr val="0066FF"/>
              </a:buClr>
              <a:buSzPct val="100000"/>
              <a:buFontTx/>
              <a:buNone/>
              <a:tabLst/>
              <a:defRPr/>
            </a:pPr>
            <a:r>
              <a:rPr lang="en-US" sz="1300" dirty="0">
                <a:latin typeface="+mj-lt"/>
              </a:rPr>
              <a:t>NOTE: </a:t>
            </a:r>
            <a:r>
              <a:rPr kumimoji="0" lang="en-US" sz="1100" b="0" i="0" u="none" strike="noStrike" kern="1200" cap="none" spc="0" normalizeH="0" baseline="0" noProof="0" dirty="0">
                <a:ln>
                  <a:noFill/>
                </a:ln>
                <a:effectLst/>
                <a:uLnTx/>
                <a:uFillTx/>
                <a:latin typeface="+mj-lt"/>
                <a:ea typeface="+mn-ea"/>
                <a:cs typeface="+mn-cs"/>
              </a:rPr>
              <a:t>Sizing is for example purposes only.</a:t>
            </a:r>
          </a:p>
        </p:txBody>
      </p:sp>
      <p:sp>
        <p:nvSpPr>
          <p:cNvPr id="30" name="TextBox 29">
            <a:extLst>
              <a:ext uri="{FF2B5EF4-FFF2-40B4-BE49-F238E27FC236}">
                <a16:creationId xmlns:a16="http://schemas.microsoft.com/office/drawing/2014/main" id="{D5A1CD65-7624-040C-75CB-1E4509923A0E}"/>
              </a:ext>
            </a:extLst>
          </p:cNvPr>
          <p:cNvSpPr txBox="1"/>
          <p:nvPr/>
        </p:nvSpPr>
        <p:spPr>
          <a:xfrm>
            <a:off x="3019459" y="2349704"/>
            <a:ext cx="1883850" cy="417743"/>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c4.xlarge</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4 </a:t>
            </a:r>
            <a:r>
              <a:rPr kumimoji="0" lang="en-US" sz="1000" b="0" i="0" u="none" strike="noStrike" kern="1200" cap="none" spc="0" normalizeH="0" baseline="0" noProof="0" dirty="0" err="1">
                <a:ln>
                  <a:noFill/>
                </a:ln>
                <a:effectLst/>
                <a:uLnTx/>
                <a:uFillTx/>
                <a:latin typeface="+mj-lt"/>
                <a:ea typeface="+mn-ea"/>
                <a:cs typeface="+mn-cs"/>
              </a:rPr>
              <a:t>xCPU</a:t>
            </a:r>
            <a:r>
              <a:rPr kumimoji="0" lang="en-US" sz="1000" b="0" i="0" u="none" strike="noStrike" kern="1200" cap="none" spc="0" normalizeH="0" baseline="0" noProof="0" dirty="0">
                <a:ln>
                  <a:noFill/>
                </a:ln>
                <a:effectLst/>
                <a:uLnTx/>
                <a:uFillTx/>
                <a:latin typeface="+mj-lt"/>
                <a:ea typeface="+mn-ea"/>
                <a:cs typeface="+mn-cs"/>
              </a:rPr>
              <a:t>, 7.5 GB, 100 GB EBS</a:t>
            </a:r>
          </a:p>
        </p:txBody>
      </p:sp>
      <p:sp>
        <p:nvSpPr>
          <p:cNvPr id="31" name="TextBox 30">
            <a:extLst>
              <a:ext uri="{FF2B5EF4-FFF2-40B4-BE49-F238E27FC236}">
                <a16:creationId xmlns:a16="http://schemas.microsoft.com/office/drawing/2014/main" id="{46FECD82-297E-4C98-D482-35B6367D2B0C}"/>
              </a:ext>
            </a:extLst>
          </p:cNvPr>
          <p:cNvSpPr txBox="1"/>
          <p:nvPr/>
        </p:nvSpPr>
        <p:spPr>
          <a:xfrm>
            <a:off x="3019459" y="3323446"/>
            <a:ext cx="1883850" cy="417743"/>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c4.xlarge</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4 </a:t>
            </a:r>
            <a:r>
              <a:rPr kumimoji="0" lang="en-US" sz="1000" b="0" i="0" u="none" strike="noStrike" kern="1200" cap="none" spc="0" normalizeH="0" baseline="0" noProof="0" dirty="0" err="1">
                <a:ln>
                  <a:noFill/>
                </a:ln>
                <a:effectLst/>
                <a:uLnTx/>
                <a:uFillTx/>
                <a:latin typeface="+mj-lt"/>
                <a:ea typeface="+mn-ea"/>
                <a:cs typeface="+mn-cs"/>
              </a:rPr>
              <a:t>xCPU</a:t>
            </a:r>
            <a:r>
              <a:rPr kumimoji="0" lang="en-US" sz="1000" b="0" i="0" u="none" strike="noStrike" kern="1200" cap="none" spc="0" normalizeH="0" baseline="0" noProof="0" dirty="0">
                <a:ln>
                  <a:noFill/>
                </a:ln>
                <a:effectLst/>
                <a:uLnTx/>
                <a:uFillTx/>
                <a:latin typeface="+mj-lt"/>
                <a:ea typeface="+mn-ea"/>
                <a:cs typeface="+mn-cs"/>
              </a:rPr>
              <a:t>, 7.5 GB, 100 GB EBS</a:t>
            </a:r>
          </a:p>
        </p:txBody>
      </p:sp>
      <p:sp>
        <p:nvSpPr>
          <p:cNvPr id="33" name="TextBox 32">
            <a:extLst>
              <a:ext uri="{FF2B5EF4-FFF2-40B4-BE49-F238E27FC236}">
                <a16:creationId xmlns:a16="http://schemas.microsoft.com/office/drawing/2014/main" id="{923F7936-7A12-D79C-DA1A-976596D19EBA}"/>
              </a:ext>
            </a:extLst>
          </p:cNvPr>
          <p:cNvSpPr txBox="1"/>
          <p:nvPr/>
        </p:nvSpPr>
        <p:spPr>
          <a:xfrm>
            <a:off x="5633918" y="2436538"/>
            <a:ext cx="1848583" cy="587020"/>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OpenSearch</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3 x C4.2xlarge</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8 vCPU, 15 GB, 250 GB EBS</a:t>
            </a:r>
          </a:p>
        </p:txBody>
      </p:sp>
      <p:grpSp>
        <p:nvGrpSpPr>
          <p:cNvPr id="35" name="Group 34">
            <a:extLst>
              <a:ext uri="{FF2B5EF4-FFF2-40B4-BE49-F238E27FC236}">
                <a16:creationId xmlns:a16="http://schemas.microsoft.com/office/drawing/2014/main" id="{EB78C644-8EB8-16FC-2D57-C1419244BE22}"/>
              </a:ext>
            </a:extLst>
          </p:cNvPr>
          <p:cNvGrpSpPr/>
          <p:nvPr/>
        </p:nvGrpSpPr>
        <p:grpSpPr>
          <a:xfrm>
            <a:off x="5743780" y="3154505"/>
            <a:ext cx="1664238" cy="1256058"/>
            <a:chOff x="5743780" y="3154505"/>
            <a:chExt cx="1664238" cy="1256058"/>
          </a:xfrm>
        </p:grpSpPr>
        <p:sp>
          <p:nvSpPr>
            <p:cNvPr id="36" name="TextBox 35">
              <a:extLst>
                <a:ext uri="{FF2B5EF4-FFF2-40B4-BE49-F238E27FC236}">
                  <a16:creationId xmlns:a16="http://schemas.microsoft.com/office/drawing/2014/main" id="{E7B7C4BB-D93C-18C9-1B33-2F3472B03CD4}"/>
                </a:ext>
              </a:extLst>
            </p:cNvPr>
            <p:cNvSpPr txBox="1"/>
            <p:nvPr/>
          </p:nvSpPr>
          <p:spPr>
            <a:xfrm>
              <a:off x="5743780" y="3823543"/>
              <a:ext cx="1664238" cy="587020"/>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RDS</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db.e3.xlarge PostgreSQL</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4 vCPU, 30.5 GB, 100 GB</a:t>
              </a:r>
            </a:p>
          </p:txBody>
        </p:sp>
        <p:pic>
          <p:nvPicPr>
            <p:cNvPr id="37" name="Picture 36">
              <a:extLst>
                <a:ext uri="{FF2B5EF4-FFF2-40B4-BE49-F238E27FC236}">
                  <a16:creationId xmlns:a16="http://schemas.microsoft.com/office/drawing/2014/main" id="{C1489BB7-ADE9-11D2-B97D-C0662EAC3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037" y="3154505"/>
              <a:ext cx="669038" cy="669038"/>
            </a:xfrm>
            <a:prstGeom prst="rect">
              <a:avLst/>
            </a:prstGeom>
          </p:spPr>
        </p:pic>
      </p:grpSp>
      <p:grpSp>
        <p:nvGrpSpPr>
          <p:cNvPr id="38" name="Group 37">
            <a:extLst>
              <a:ext uri="{FF2B5EF4-FFF2-40B4-BE49-F238E27FC236}">
                <a16:creationId xmlns:a16="http://schemas.microsoft.com/office/drawing/2014/main" id="{7210328F-12EB-9DD8-12C5-A411428BD9D6}"/>
              </a:ext>
            </a:extLst>
          </p:cNvPr>
          <p:cNvGrpSpPr/>
          <p:nvPr/>
        </p:nvGrpSpPr>
        <p:grpSpPr>
          <a:xfrm>
            <a:off x="5783395" y="4516023"/>
            <a:ext cx="1556836" cy="1086781"/>
            <a:chOff x="5783395" y="4516023"/>
            <a:chExt cx="1556836" cy="1086781"/>
          </a:xfrm>
        </p:grpSpPr>
        <p:sp>
          <p:nvSpPr>
            <p:cNvPr id="39" name="TextBox 38">
              <a:extLst>
                <a:ext uri="{FF2B5EF4-FFF2-40B4-BE49-F238E27FC236}">
                  <a16:creationId xmlns:a16="http://schemas.microsoft.com/office/drawing/2014/main" id="{D3C0AB88-DB98-FEE6-DCC0-57EBDF0459B7}"/>
                </a:ext>
              </a:extLst>
            </p:cNvPr>
            <p:cNvSpPr txBox="1"/>
            <p:nvPr/>
          </p:nvSpPr>
          <p:spPr>
            <a:xfrm>
              <a:off x="5783395" y="5185061"/>
              <a:ext cx="1556836" cy="417743"/>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S3</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20 TB Standard Storage</a:t>
              </a:r>
            </a:p>
          </p:txBody>
        </p:sp>
        <p:pic>
          <p:nvPicPr>
            <p:cNvPr id="40" name="Picture 39">
              <a:extLst>
                <a:ext uri="{FF2B5EF4-FFF2-40B4-BE49-F238E27FC236}">
                  <a16:creationId xmlns:a16="http://schemas.microsoft.com/office/drawing/2014/main" id="{27E57385-CF9C-805E-6D30-5D8B7A874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070" y="4516023"/>
              <a:ext cx="669038" cy="669038"/>
            </a:xfrm>
            <a:prstGeom prst="rect">
              <a:avLst/>
            </a:prstGeom>
          </p:spPr>
        </p:pic>
      </p:grpSp>
      <p:grpSp>
        <p:nvGrpSpPr>
          <p:cNvPr id="41" name="Group 40">
            <a:extLst>
              <a:ext uri="{FF2B5EF4-FFF2-40B4-BE49-F238E27FC236}">
                <a16:creationId xmlns:a16="http://schemas.microsoft.com/office/drawing/2014/main" id="{AD359F10-7751-F0B6-923D-2814A6FE03A5}"/>
              </a:ext>
            </a:extLst>
          </p:cNvPr>
          <p:cNvGrpSpPr/>
          <p:nvPr/>
        </p:nvGrpSpPr>
        <p:grpSpPr>
          <a:xfrm>
            <a:off x="3309119" y="4332208"/>
            <a:ext cx="1326005" cy="1303100"/>
            <a:chOff x="3309119" y="4332208"/>
            <a:chExt cx="1326005" cy="1303100"/>
          </a:xfrm>
        </p:grpSpPr>
        <p:sp>
          <p:nvSpPr>
            <p:cNvPr id="42" name="TextBox 41">
              <a:extLst>
                <a:ext uri="{FF2B5EF4-FFF2-40B4-BE49-F238E27FC236}">
                  <a16:creationId xmlns:a16="http://schemas.microsoft.com/office/drawing/2014/main" id="{6BD5A157-3B72-64AC-22AC-E5A1BFAD56D0}"/>
                </a:ext>
              </a:extLst>
            </p:cNvPr>
            <p:cNvSpPr txBox="1"/>
            <p:nvPr/>
          </p:nvSpPr>
          <p:spPr>
            <a:xfrm>
              <a:off x="3309119" y="5048288"/>
              <a:ext cx="1326005" cy="587020"/>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err="1">
                  <a:ln>
                    <a:noFill/>
                  </a:ln>
                  <a:effectLst/>
                  <a:uLnTx/>
                  <a:uFillTx/>
                  <a:latin typeface="+mj-lt"/>
                  <a:ea typeface="+mn-ea"/>
                  <a:cs typeface="+mn-cs"/>
                </a:rPr>
                <a:t>ElastiCache</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3 x cache.m2.xlarge</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2 vCPU, 16.7 GB</a:t>
              </a:r>
            </a:p>
          </p:txBody>
        </p:sp>
        <p:pic>
          <p:nvPicPr>
            <p:cNvPr id="43" name="Picture 42">
              <a:extLst>
                <a:ext uri="{FF2B5EF4-FFF2-40B4-BE49-F238E27FC236}">
                  <a16:creationId xmlns:a16="http://schemas.microsoft.com/office/drawing/2014/main" id="{1017366D-285C-8596-6622-F4E32146D7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8492" y="4332208"/>
              <a:ext cx="669038" cy="669038"/>
            </a:xfrm>
            <a:prstGeom prst="rect">
              <a:avLst/>
            </a:prstGeom>
          </p:spPr>
        </p:pic>
      </p:grpSp>
      <p:pic>
        <p:nvPicPr>
          <p:cNvPr id="44" name="Picture 43">
            <a:extLst>
              <a:ext uri="{FF2B5EF4-FFF2-40B4-BE49-F238E27FC236}">
                <a16:creationId xmlns:a16="http://schemas.microsoft.com/office/drawing/2014/main" id="{BC1B110E-5E12-FC51-6AEF-3D3BB5E8B55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962290" y="1485900"/>
            <a:ext cx="1474650" cy="760644"/>
          </a:xfrm>
          <a:prstGeom prst="rect">
            <a:avLst/>
          </a:prstGeom>
        </p:spPr>
      </p:pic>
      <p:sp>
        <p:nvSpPr>
          <p:cNvPr id="45" name="TextBox 44">
            <a:extLst>
              <a:ext uri="{FF2B5EF4-FFF2-40B4-BE49-F238E27FC236}">
                <a16:creationId xmlns:a16="http://schemas.microsoft.com/office/drawing/2014/main" id="{64FD57E6-03CC-DC9E-B6EE-284B2DA9CA4A}"/>
              </a:ext>
            </a:extLst>
          </p:cNvPr>
          <p:cNvSpPr txBox="1"/>
          <p:nvPr/>
        </p:nvSpPr>
        <p:spPr>
          <a:xfrm>
            <a:off x="2898775" y="1496276"/>
            <a:ext cx="213045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accent2"/>
                </a:solidFill>
                <a:effectLst/>
                <a:uLnTx/>
                <a:uFillTx/>
                <a:latin typeface="+mj-lt"/>
                <a:cs typeface="Calibri" panose="020F0502020204030204" pitchFamily="34" charset="0"/>
              </a:rPr>
              <a:t>Nuxeo</a:t>
            </a: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 Platform</a:t>
            </a:r>
          </a:p>
        </p:txBody>
      </p:sp>
      <p:sp>
        <p:nvSpPr>
          <p:cNvPr id="46" name="TextBox 45">
            <a:extLst>
              <a:ext uri="{FF2B5EF4-FFF2-40B4-BE49-F238E27FC236}">
                <a16:creationId xmlns:a16="http://schemas.microsoft.com/office/drawing/2014/main" id="{DD190BCE-C787-5D48-53B2-D1BC5BE3F74B}"/>
              </a:ext>
            </a:extLst>
          </p:cNvPr>
          <p:cNvSpPr txBox="1"/>
          <p:nvPr/>
        </p:nvSpPr>
        <p:spPr>
          <a:xfrm>
            <a:off x="5497195" y="1496276"/>
            <a:ext cx="213045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j-lt"/>
                <a:cs typeface="Calibri" panose="020F0502020204030204" pitchFamily="34" charset="0"/>
              </a:rPr>
              <a:t>Storage</a:t>
            </a:r>
          </a:p>
        </p:txBody>
      </p:sp>
      <p:pic>
        <p:nvPicPr>
          <p:cNvPr id="6" name="Picture 2" descr="Open Access Hub">
            <a:extLst>
              <a:ext uri="{FF2B5EF4-FFF2-40B4-BE49-F238E27FC236}">
                <a16:creationId xmlns:a16="http://schemas.microsoft.com/office/drawing/2014/main" id="{C8F0AE95-17A7-1319-8C6B-E3C7109F1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0339" y="2042578"/>
            <a:ext cx="1143870" cy="37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340831"/>
      </p:ext>
    </p:extLst>
  </p:cSld>
  <p:clrMapOvr>
    <a:masterClrMapping/>
  </p:clrMapOvr>
  <p:transition>
    <p:fade/>
  </p:transition>
</p:sld>
</file>

<file path=ppt/theme/theme1.xml><?xml version="1.0" encoding="utf-8"?>
<a:theme xmlns:a="http://schemas.openxmlformats.org/drawingml/2006/main" name="Hyland 2023">
  <a:themeElements>
    <a:clrScheme name="Custom 17">
      <a:dk1>
        <a:srgbClr val="191C1A"/>
      </a:dk1>
      <a:lt1>
        <a:srgbClr val="FFFFFF"/>
      </a:lt1>
      <a:dk2>
        <a:srgbClr val="003645"/>
      </a:dk2>
      <a:lt2>
        <a:srgbClr val="F8F7F2"/>
      </a:lt2>
      <a:accent1>
        <a:srgbClr val="00586F"/>
      </a:accent1>
      <a:accent2>
        <a:srgbClr val="006334"/>
      </a:accent2>
      <a:accent3>
        <a:srgbClr val="539DAB"/>
      </a:accent3>
      <a:accent4>
        <a:srgbClr val="3F9C7A"/>
      </a:accent4>
      <a:accent5>
        <a:srgbClr val="555754"/>
      </a:accent5>
      <a:accent6>
        <a:srgbClr val="AAADA9"/>
      </a:accent6>
      <a:hlink>
        <a:srgbClr val="3F9C7A"/>
      </a:hlink>
      <a:folHlink>
        <a:srgbClr val="3F9C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land">
      <a:fillStyleLst>
        <a:solidFill>
          <a:schemeClr val="phClr"/>
        </a:solidFill>
        <a:solidFill>
          <a:schemeClr val="phClr">
            <a:satMod val="180000"/>
            <a:tint val="40000"/>
          </a:schemeClr>
        </a:solidFill>
        <a:solidFill>
          <a:schemeClr val="phClr">
            <a:shade val="40000"/>
          </a:schemeClr>
        </a:solidFill>
      </a:fillStyleLst>
      <a:lnStyleLst>
        <a:ln>
          <a:solidFill>
            <a:schemeClr val="phClr"/>
          </a:solidFill>
          <a:headEnd type="none" w="med" len="med"/>
          <a:tailEnd type="none" w="med" len="med"/>
        </a:ln>
        <a:ln w="12700" cap="flat" cmpd="sng" algn="ctr">
          <a:solidFill>
            <a:schemeClr val="phClr"/>
          </a:solidFill>
          <a:prstDash val="solid"/>
          <a:miter lim="800000"/>
        </a:ln>
        <a:ln>
          <a:solidFill>
            <a:schemeClr val="phClr"/>
          </a:solidFill>
          <a:headEnd type="none" w="med" len="med"/>
          <a:tailEnd type="none" w="med" len="me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auto">
        <a:solidFill>
          <a:schemeClr val="bg2"/>
        </a:solidFill>
        <a:ln w="12700">
          <a:solidFill>
            <a:schemeClr val="tx2"/>
          </a:solidFill>
          <a:miter lim="800000"/>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defTabSz="932472" fontAlgn="base">
          <a:lnSpc>
            <a:spcPct val="90000"/>
          </a:lnSpc>
          <a:spcBef>
            <a:spcPct val="0"/>
          </a:spcBef>
          <a:spcAft>
            <a:spcPct val="0"/>
          </a:spcAft>
          <a:defRPr sz="1600" dirty="0" smtClean="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miter lim="800000"/>
          <a:headEnd type="none"/>
          <a:tailEnd type="none"/>
        </a:ln>
      </a:spPr>
      <a:bodyPr/>
      <a:lstStyle/>
      <a:style>
        <a:lnRef idx="1">
          <a:schemeClr val="dk1"/>
        </a:lnRef>
        <a:fillRef idx="0">
          <a:schemeClr val="dk1"/>
        </a:fillRef>
        <a:effectRef idx="0">
          <a:schemeClr val="dk1"/>
        </a:effectRef>
        <a:fontRef idx="minor">
          <a:schemeClr val="tx1"/>
        </a:fontRef>
      </a:style>
    </a:lnDef>
    <a:txDef>
      <a:spPr>
        <a:noFill/>
      </a:spPr>
      <a:bodyPr wrap="none" lIns="91440" tIns="91440" rIns="91440" bIns="91440" rtlCol="0" anchor="t">
        <a:spAutoFit/>
      </a:bodyPr>
      <a:lstStyle>
        <a:defPPr>
          <a:lnSpc>
            <a:spcPct val="90000"/>
          </a:lnSpc>
          <a:spcAft>
            <a:spcPts val="600"/>
          </a:spcAft>
          <a:defRPr sz="2400" dirty="0" smtClean="0">
            <a:gradFill>
              <a:gsLst>
                <a:gs pos="2917">
                  <a:schemeClr val="tx1"/>
                </a:gs>
                <a:gs pos="30000">
                  <a:schemeClr val="tx1"/>
                </a:gs>
              </a:gsLst>
              <a:lin ang="5400000" scaled="0"/>
            </a:gradFill>
          </a:defRPr>
        </a:defPPr>
      </a:lstStyle>
    </a:txDef>
  </a:objectDefaults>
  <a:extraClrSchemeLst/>
  <a:custClrLst>
    <a:custClr name="Orange">
      <a:srgbClr val="EE8655"/>
    </a:custClr>
    <a:custClr name="Dark blue">
      <a:srgbClr val="003544"/>
    </a:custClr>
    <a:custClr name="Dark green">
      <a:srgbClr val="004524"/>
    </a:custClr>
    <a:custClr name="Yellow">
      <a:srgbClr val="FFBA30"/>
    </a:custClr>
    <a:custClr name="Light yellow">
      <a:srgbClr val="FFE6B1"/>
    </a:custClr>
    <a:custClr name="Pink">
      <a:srgbClr val="D663A6"/>
    </a:custClr>
    <a:custClr name="Light pink">
      <a:srgbClr val="FFC7E7"/>
    </a:custClr>
    <a:custClr name="Dark pink">
      <a:srgbClr val="B44385"/>
    </a:custClr>
    <a:custClr name="Light gray">
      <a:srgbClr val="E2E3E1"/>
    </a:custClr>
  </a:custClrLst>
  <a:extLst>
    <a:ext uri="{05A4C25C-085E-4340-85A3-A5531E510DB2}">
      <thm15:themeFamily xmlns:thm15="http://schemas.microsoft.com/office/thememl/2012/main" name="Hyland 2021" id="{B1B0FC10-6771-4C09-B17E-C127AB1ED60E}" vid="{EEA91B77-78EF-453E-9842-A966AB48D8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7A701CA06F2049B6E128B6003D465C" ma:contentTypeVersion="12" ma:contentTypeDescription="Create a new document." ma:contentTypeScope="" ma:versionID="7146b3174de5113899ae7ee8aa83e2e2">
  <xsd:schema xmlns:xsd="http://www.w3.org/2001/XMLSchema" xmlns:xs="http://www.w3.org/2001/XMLSchema" xmlns:p="http://schemas.microsoft.com/office/2006/metadata/properties" xmlns:ns2="a8bec9eb-ee20-4abc-b415-4d64815e987e" xmlns:ns3="9af3d911-3804-405a-a415-4939f626197d" targetNamespace="http://schemas.microsoft.com/office/2006/metadata/properties" ma:root="true" ma:fieldsID="4bfed73d4c9b96c3c9e6c52427134e4d" ns2:_="" ns3:_="">
    <xsd:import namespace="a8bec9eb-ee20-4abc-b415-4d64815e987e"/>
    <xsd:import namespace="9af3d911-3804-405a-a415-4939f626197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ec9eb-ee20-4abc-b415-4d64815e987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bc7bdb2-2235-49a1-9032-b6b7132ab02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f3d911-3804-405a-a415-4939f626197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e4cef00-3869-426d-bfe7-4543711beab6}" ma:internalName="TaxCatchAll" ma:showField="CatchAllData" ma:web="9af3d911-3804-405a-a415-4939f62619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bec9eb-ee20-4abc-b415-4d64815e987e">
      <Terms xmlns="http://schemas.microsoft.com/office/infopath/2007/PartnerControls"/>
    </lcf76f155ced4ddcb4097134ff3c332f>
    <TaxCatchAll xmlns="9af3d911-3804-405a-a415-4939f626197d" xsi:nil="true"/>
  </documentManagement>
</p:properties>
</file>

<file path=customXml/itemProps1.xml><?xml version="1.0" encoding="utf-8"?>
<ds:datastoreItem xmlns:ds="http://schemas.openxmlformats.org/officeDocument/2006/customXml" ds:itemID="{57132E51-30F4-4FA8-944B-654E1C3152D9}"/>
</file>

<file path=customXml/itemProps2.xml><?xml version="1.0" encoding="utf-8"?>
<ds:datastoreItem xmlns:ds="http://schemas.openxmlformats.org/officeDocument/2006/customXml" ds:itemID="{4A2F62D8-BAB8-4965-B7C7-DC1BEC600569}"/>
</file>

<file path=customXml/itemProps3.xml><?xml version="1.0" encoding="utf-8"?>
<ds:datastoreItem xmlns:ds="http://schemas.openxmlformats.org/officeDocument/2006/customXml" ds:itemID="{DDC7C758-FA6E-4D77-B1C7-F29D798EC6F8}"/>
</file>

<file path=docProps/app.xml><?xml version="1.0" encoding="utf-8"?>
<Properties xmlns="http://schemas.openxmlformats.org/officeDocument/2006/extended-properties" xmlns:vt="http://schemas.openxmlformats.org/officeDocument/2006/docPropsVTypes">
  <Template>Hyland 2021</Template>
  <TotalTime>0</TotalTime>
  <Words>1160</Words>
  <Application>Microsoft Macintosh PowerPoint</Application>
  <PresentationFormat>Widescreen</PresentationFormat>
  <Paragraphs>367</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Inter</vt:lpstr>
      <vt:lpstr>NeueHaasGroteskDisp Std</vt:lpstr>
      <vt:lpstr>NeueHaasGroteskDisp Std Blk</vt:lpstr>
      <vt:lpstr>Noto Sans Symbols</vt:lpstr>
      <vt:lpstr>Open Sans SemiBold</vt:lpstr>
      <vt:lpstr>Segoe UI</vt:lpstr>
      <vt:lpstr>Wingdings</vt:lpstr>
      <vt:lpstr>Hyland 2023</vt:lpstr>
      <vt:lpstr>PowerPoint Presentation</vt:lpstr>
      <vt:lpstr>Nuxeo Overview</vt:lpstr>
      <vt:lpstr>PowerPoint Presentation</vt:lpstr>
      <vt:lpstr>Supporting a broad range of use cases  Providing broad extensibility</vt:lpstr>
      <vt:lpstr>Truly unique platform approach</vt:lpstr>
      <vt:lpstr>Architecture</vt:lpstr>
      <vt:lpstr>Independently and Intelligently Scalable</vt:lpstr>
      <vt:lpstr>Nuxeo Logical Architecture</vt:lpstr>
      <vt:lpstr>Nuxeo Cloud Architecture</vt:lpstr>
      <vt:lpstr>Configurability &amp; Extensibility</vt:lpstr>
      <vt:lpstr>PowerPoint Presentation</vt:lpstr>
      <vt:lpstr>PowerPoint Presentation</vt:lpstr>
      <vt:lpstr>Configuration with Nuxeo Studio</vt:lpstr>
      <vt:lpstr>Configuration + Customization</vt:lpstr>
      <vt:lpstr>Storage Principles</vt:lpstr>
      <vt:lpstr>Storage Principles</vt:lpstr>
      <vt:lpstr>Storage Principles</vt:lpstr>
      <vt:lpstr>Storage Principles</vt:lpstr>
      <vt:lpstr>Storage Principles</vt:lpstr>
      <vt:lpstr>Security</vt:lpstr>
      <vt:lpstr>PowerPoint Presentation</vt:lpstr>
      <vt:lpstr>Performance</vt:lpstr>
      <vt:lpstr>Benchmarks</vt:lpstr>
      <vt:lpstr>PowerPoint Presentation</vt:lpstr>
      <vt:lpstr>11 Billion Asset Benchmark Exercise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Hyland PowerPoint Ttemplate 2021</dc:title>
  <dc:creator/>
  <cp:keywords/>
  <cp:lastModifiedBy/>
  <cp:revision>1</cp:revision>
  <dcterms:created xsi:type="dcterms:W3CDTF">2021-03-03T17:39:38Z</dcterms:created>
  <dcterms:modified xsi:type="dcterms:W3CDTF">2025-02-13T10:25:19Z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0x0101002F7A701CA06F2049B6E128B6003D465C</vt:lpwstr>
  </property>
</Properties>
</file>